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96" r:id="rId1"/>
  </p:sldMasterIdLst>
  <p:notesMasterIdLst>
    <p:notesMasterId r:id="rId50"/>
  </p:notesMasterIdLst>
  <p:handoutMasterIdLst>
    <p:handoutMasterId r:id="rId51"/>
  </p:handoutMasterIdLst>
  <p:sldIdLst>
    <p:sldId id="596" r:id="rId2"/>
    <p:sldId id="597" r:id="rId3"/>
    <p:sldId id="768" r:id="rId4"/>
    <p:sldId id="769" r:id="rId5"/>
    <p:sldId id="774" r:id="rId6"/>
    <p:sldId id="775" r:id="rId7"/>
    <p:sldId id="776" r:id="rId8"/>
    <p:sldId id="787" r:id="rId9"/>
    <p:sldId id="794" r:id="rId10"/>
    <p:sldId id="790" r:id="rId11"/>
    <p:sldId id="789" r:id="rId12"/>
    <p:sldId id="788" r:id="rId13"/>
    <p:sldId id="791" r:id="rId14"/>
    <p:sldId id="792" r:id="rId15"/>
    <p:sldId id="795" r:id="rId16"/>
    <p:sldId id="796" r:id="rId17"/>
    <p:sldId id="786" r:id="rId18"/>
    <p:sldId id="797" r:id="rId19"/>
    <p:sldId id="798" r:id="rId20"/>
    <p:sldId id="799" r:id="rId21"/>
    <p:sldId id="800" r:id="rId22"/>
    <p:sldId id="801" r:id="rId23"/>
    <p:sldId id="802" r:id="rId24"/>
    <p:sldId id="803" r:id="rId25"/>
    <p:sldId id="804" r:id="rId26"/>
    <p:sldId id="805" r:id="rId27"/>
    <p:sldId id="861" r:id="rId28"/>
    <p:sldId id="860" r:id="rId29"/>
    <p:sldId id="817" r:id="rId30"/>
    <p:sldId id="829" r:id="rId31"/>
    <p:sldId id="833" r:id="rId32"/>
    <p:sldId id="853" r:id="rId33"/>
    <p:sldId id="854" r:id="rId34"/>
    <p:sldId id="855" r:id="rId35"/>
    <p:sldId id="858" r:id="rId36"/>
    <p:sldId id="806" r:id="rId37"/>
    <p:sldId id="810" r:id="rId38"/>
    <p:sldId id="811" r:id="rId39"/>
    <p:sldId id="812" r:id="rId40"/>
    <p:sldId id="813" r:id="rId41"/>
    <p:sldId id="814" r:id="rId42"/>
    <p:sldId id="862" r:id="rId43"/>
    <p:sldId id="863" r:id="rId44"/>
    <p:sldId id="864" r:id="rId45"/>
    <p:sldId id="865" r:id="rId46"/>
    <p:sldId id="867" r:id="rId47"/>
    <p:sldId id="866" r:id="rId48"/>
    <p:sldId id="617" r:id="rId49"/>
  </p:sldIdLst>
  <p:sldSz cx="9144000" cy="5143500" type="screen16x9"/>
  <p:notesSz cx="6773863" cy="9659938"/>
  <p:kinsoku lang="zh-CN" invalStChars="!),.:;?]}、。—ˇ¨〃々—～‖…’”〕〉》」』〗】∶！＂＇），．：；？］｀｜｝·" invalEndChars="([{‘“〔〈《「『〖【（［｛．·"/>
  <p:defaultTextStyle>
    <a:defPPr>
      <a:defRPr lang="zh-CN"/>
    </a:defPPr>
    <a:lvl1pPr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1pPr>
    <a:lvl2pPr marL="285479"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2pPr>
    <a:lvl3pPr marL="570957"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3pPr>
    <a:lvl4pPr marL="856436"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4pPr>
    <a:lvl5pPr marL="1141914" algn="l" rtl="0" eaLnBrk="0" fontAlgn="base" hangingPunct="0">
      <a:spcBef>
        <a:spcPct val="0"/>
      </a:spcBef>
      <a:spcAft>
        <a:spcPct val="0"/>
      </a:spcAft>
      <a:defRPr sz="1900" kern="1200">
        <a:solidFill>
          <a:schemeClr val="tx1"/>
        </a:solidFill>
        <a:latin typeface="Times New Roman" pitchFamily="18" charset="0"/>
        <a:ea typeface="宋体" charset="-122"/>
        <a:cs typeface="+mn-cs"/>
      </a:defRPr>
    </a:lvl5pPr>
    <a:lvl6pPr marL="1427393" algn="l" defTabSz="570957" rtl="0" eaLnBrk="1" latinLnBrk="0" hangingPunct="1">
      <a:defRPr sz="1900" kern="1200">
        <a:solidFill>
          <a:schemeClr val="tx1"/>
        </a:solidFill>
        <a:latin typeface="Times New Roman" pitchFamily="18" charset="0"/>
        <a:ea typeface="宋体" charset="-122"/>
        <a:cs typeface="+mn-cs"/>
      </a:defRPr>
    </a:lvl6pPr>
    <a:lvl7pPr marL="1712871" algn="l" defTabSz="570957" rtl="0" eaLnBrk="1" latinLnBrk="0" hangingPunct="1">
      <a:defRPr sz="1900" kern="1200">
        <a:solidFill>
          <a:schemeClr val="tx1"/>
        </a:solidFill>
        <a:latin typeface="Times New Roman" pitchFamily="18" charset="0"/>
        <a:ea typeface="宋体" charset="-122"/>
        <a:cs typeface="+mn-cs"/>
      </a:defRPr>
    </a:lvl7pPr>
    <a:lvl8pPr marL="1998350" algn="l" defTabSz="570957" rtl="0" eaLnBrk="1" latinLnBrk="0" hangingPunct="1">
      <a:defRPr sz="1900" kern="1200">
        <a:solidFill>
          <a:schemeClr val="tx1"/>
        </a:solidFill>
        <a:latin typeface="Times New Roman" pitchFamily="18" charset="0"/>
        <a:ea typeface="宋体" charset="-122"/>
        <a:cs typeface="+mn-cs"/>
      </a:defRPr>
    </a:lvl8pPr>
    <a:lvl9pPr marL="2283829" algn="l" defTabSz="570957" rtl="0" eaLnBrk="1" latinLnBrk="0" hangingPunct="1">
      <a:defRPr sz="1900" kern="1200">
        <a:solidFill>
          <a:schemeClr val="tx1"/>
        </a:solidFill>
        <a:latin typeface="Times New Roman" pitchFamily="18" charset="0"/>
        <a:ea typeface="宋体" charset="-122"/>
        <a:cs typeface="+mn-cs"/>
      </a:defRPr>
    </a:lvl9pPr>
  </p:defaultTextStyle>
  <p:extLst>
    <p:ext uri="{EFAFB233-063F-42B5-8137-9DF3F51BA10A}">
      <p15:sldGuideLst xmlns:p15="http://schemas.microsoft.com/office/powerpoint/2012/main">
        <p15:guide id="1" orient="horz" pos="1711">
          <p15:clr>
            <a:srgbClr val="A4A3A4"/>
          </p15:clr>
        </p15:guide>
        <p15:guide id="2" pos="2880">
          <p15:clr>
            <a:srgbClr val="A4A3A4"/>
          </p15:clr>
        </p15:guide>
      </p15:sldGuideLst>
    </p:ext>
    <p:ext uri="{2D200454-40CA-4A62-9FC3-DE9A4176ACB9}">
      <p15:notesGuideLst xmlns:p15="http://schemas.microsoft.com/office/powerpoint/2012/main">
        <p15:guide id="1" orient="horz" pos="3042">
          <p15:clr>
            <a:srgbClr val="A4A3A4"/>
          </p15:clr>
        </p15:guide>
        <p15:guide id="2" pos="2134">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00"/>
    <a:srgbClr val="663300"/>
    <a:srgbClr val="CC9900"/>
    <a:srgbClr val="CC3300"/>
    <a:srgbClr val="CC00CC"/>
    <a:srgbClr val="003300"/>
    <a:srgbClr val="3333FF"/>
    <a:srgbClr val="FFCCFF"/>
    <a:srgbClr val="FF0000"/>
    <a:srgbClr val="FFFF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3C2FFA5D-87B4-456A-9821-1D502468CF0F}" styleName="主题样式 1 - 强调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5DA37D80-6434-44D0-A028-1B22A696006F}" styleName="浅色样式 3 - 强调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7976" autoAdjust="0"/>
    <p:restoredTop sz="79658" autoAdjust="0"/>
  </p:normalViewPr>
  <p:slideViewPr>
    <p:cSldViewPr>
      <p:cViewPr varScale="1">
        <p:scale>
          <a:sx n="83" d="100"/>
          <a:sy n="83" d="100"/>
        </p:scale>
        <p:origin x="216" y="34"/>
      </p:cViewPr>
      <p:guideLst>
        <p:guide orient="horz" pos="1711"/>
        <p:guide pos="2880"/>
      </p:guideLst>
    </p:cSldViewPr>
  </p:slideViewPr>
  <p:outlineViewPr>
    <p:cViewPr>
      <p:scale>
        <a:sx n="33" d="100"/>
        <a:sy n="33" d="100"/>
      </p:scale>
      <p:origin x="0" y="18216"/>
    </p:cViewPr>
  </p:outlineViewPr>
  <p:notesTextViewPr>
    <p:cViewPr>
      <p:scale>
        <a:sx n="100" d="100"/>
        <a:sy n="100" d="100"/>
      </p:scale>
      <p:origin x="0" y="0"/>
    </p:cViewPr>
  </p:notesTextViewPr>
  <p:sorterViewPr>
    <p:cViewPr>
      <p:scale>
        <a:sx n="50" d="100"/>
        <a:sy n="50" d="100"/>
      </p:scale>
      <p:origin x="0" y="0"/>
    </p:cViewPr>
  </p:sorterViewPr>
  <p:notesViewPr>
    <p:cSldViewPr>
      <p:cViewPr varScale="1">
        <p:scale>
          <a:sx n="38" d="100"/>
          <a:sy n="38" d="100"/>
        </p:scale>
        <p:origin x="-1542" y="-96"/>
      </p:cViewPr>
      <p:guideLst>
        <p:guide orient="horz" pos="3042"/>
        <p:guide pos="2134"/>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handoutMaster" Target="handoutMasters/handoutMaster1.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91475128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050" name="Rectangle 2"/>
          <p:cNvSpPr>
            <a:spLocks noGrp="1" noChangeArrowheads="1"/>
          </p:cNvSpPr>
          <p:nvPr>
            <p:ph type="body" sz="quarter" idx="3"/>
          </p:nvPr>
        </p:nvSpPr>
        <p:spPr bwMode="auto">
          <a:xfrm>
            <a:off x="903288" y="4587875"/>
            <a:ext cx="4967287" cy="4348163"/>
          </a:xfrm>
          <a:prstGeom prst="rect">
            <a:avLst/>
          </a:prstGeom>
          <a:noFill/>
          <a:ln w="12700">
            <a:noFill/>
            <a:miter lim="800000"/>
            <a:headEnd/>
            <a:tailEnd/>
          </a:ln>
          <a:effectLst/>
        </p:spPr>
        <p:txBody>
          <a:bodyPr vert="horz" wrap="square" lIns="90488" tIns="44450" rIns="90488" bIns="44450" numCol="1" anchor="t" anchorCtr="0" compatLnSpc="1">
            <a:prstTxWarp prst="textNoShape">
              <a:avLst/>
            </a:prstTxWarp>
          </a:bodyPr>
          <a:lstStyle/>
          <a:p>
            <a:pPr lvl="0"/>
            <a:r>
              <a:rPr lang="en-US" altLang="zh-CN" noProof="0"/>
              <a:t>Click to edit Master text styles</a:t>
            </a:r>
          </a:p>
          <a:p>
            <a:pPr lvl="1"/>
            <a:r>
              <a:rPr lang="en-US" altLang="zh-CN" noProof="0"/>
              <a:t>Second level</a:t>
            </a:r>
          </a:p>
          <a:p>
            <a:pPr lvl="2"/>
            <a:r>
              <a:rPr lang="en-US" altLang="zh-CN" noProof="0"/>
              <a:t>Third level</a:t>
            </a:r>
          </a:p>
          <a:p>
            <a:pPr lvl="3"/>
            <a:r>
              <a:rPr lang="en-US" altLang="zh-CN" noProof="0"/>
              <a:t>Fourth level</a:t>
            </a:r>
          </a:p>
          <a:p>
            <a:pPr lvl="4"/>
            <a:r>
              <a:rPr lang="en-US" altLang="zh-CN" noProof="0"/>
              <a:t>Fifth level</a:t>
            </a:r>
          </a:p>
        </p:txBody>
      </p:sp>
      <p:sp>
        <p:nvSpPr>
          <p:cNvPr id="175107" name="Rectangle 3"/>
          <p:cNvSpPr>
            <a:spLocks noGrp="1" noRot="1" noChangeAspect="1" noChangeArrowheads="1" noTextEdit="1"/>
          </p:cNvSpPr>
          <p:nvPr>
            <p:ph type="sldImg" idx="2"/>
          </p:nvPr>
        </p:nvSpPr>
        <p:spPr bwMode="auto">
          <a:xfrm>
            <a:off x="169863" y="725488"/>
            <a:ext cx="6434137" cy="3619500"/>
          </a:xfrm>
          <a:prstGeom prst="rect">
            <a:avLst/>
          </a:prstGeom>
          <a:noFill/>
          <a:ln w="12700">
            <a:solidFill>
              <a:schemeClr val="tx1"/>
            </a:solidFill>
            <a:miter lim="800000"/>
            <a:headEnd/>
            <a:tailEnd/>
          </a:ln>
        </p:spPr>
      </p:sp>
    </p:spTree>
    <p:extLst>
      <p:ext uri="{BB962C8B-B14F-4D97-AF65-F5344CB8AC3E}">
        <p14:creationId xmlns:p14="http://schemas.microsoft.com/office/powerpoint/2010/main" val="3730137200"/>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1pPr>
    <a:lvl2pPr marL="285479"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2pPr>
    <a:lvl3pPr marL="570957"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3pPr>
    <a:lvl4pPr marL="856436"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4pPr>
    <a:lvl5pPr marL="1141914" algn="l" rtl="0" eaLnBrk="0" fontAlgn="base" hangingPunct="0">
      <a:spcBef>
        <a:spcPct val="30000"/>
      </a:spcBef>
      <a:spcAft>
        <a:spcPct val="0"/>
      </a:spcAft>
      <a:defRPr kumimoji="1" sz="700" kern="1200">
        <a:solidFill>
          <a:schemeClr val="tx1"/>
        </a:solidFill>
        <a:latin typeface="Times New Roman" pitchFamily="18" charset="0"/>
        <a:ea typeface="宋体" pitchFamily="2" charset="-122"/>
        <a:cs typeface="+mn-cs"/>
      </a:defRPr>
    </a:lvl5pPr>
    <a:lvl6pPr marL="1427393" algn="l" defTabSz="570957" rtl="0" eaLnBrk="1" latinLnBrk="0" hangingPunct="1">
      <a:defRPr sz="700" kern="1200">
        <a:solidFill>
          <a:schemeClr val="tx1"/>
        </a:solidFill>
        <a:latin typeface="+mn-lt"/>
        <a:ea typeface="+mn-ea"/>
        <a:cs typeface="+mn-cs"/>
      </a:defRPr>
    </a:lvl6pPr>
    <a:lvl7pPr marL="1712871" algn="l" defTabSz="570957" rtl="0" eaLnBrk="1" latinLnBrk="0" hangingPunct="1">
      <a:defRPr sz="700" kern="1200">
        <a:solidFill>
          <a:schemeClr val="tx1"/>
        </a:solidFill>
        <a:latin typeface="+mn-lt"/>
        <a:ea typeface="+mn-ea"/>
        <a:cs typeface="+mn-cs"/>
      </a:defRPr>
    </a:lvl7pPr>
    <a:lvl8pPr marL="1998350" algn="l" defTabSz="570957" rtl="0" eaLnBrk="1" latinLnBrk="0" hangingPunct="1">
      <a:defRPr sz="700" kern="1200">
        <a:solidFill>
          <a:schemeClr val="tx1"/>
        </a:solidFill>
        <a:latin typeface="+mn-lt"/>
        <a:ea typeface="+mn-ea"/>
        <a:cs typeface="+mn-cs"/>
      </a:defRPr>
    </a:lvl8pPr>
    <a:lvl9pPr marL="2283829" algn="l" defTabSz="570957" rtl="0" eaLnBrk="1" latinLnBrk="0" hangingPunct="1">
      <a:defRPr sz="7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baike.baidu.com/item/Monty%20Python" TargetMode="External"/><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Guido van Rossum</a:t>
            </a:r>
            <a:r>
              <a:rPr lang="zh-CN" altLang="en-US" dirty="0"/>
              <a:t>（吉多</a:t>
            </a:r>
            <a:r>
              <a:rPr lang="en-US" altLang="zh-CN" dirty="0"/>
              <a:t>·</a:t>
            </a:r>
            <a:r>
              <a:rPr lang="zh-CN" altLang="en-US" dirty="0"/>
              <a:t>范罗苏姆）</a:t>
            </a:r>
            <a:r>
              <a:rPr lang="en-US" altLang="zh-CN" dirty="0"/>
              <a:t>1982</a:t>
            </a:r>
            <a:r>
              <a:rPr lang="zh-CN" altLang="en-US" dirty="0"/>
              <a:t>年获得阿姆斯特丹大学的数学和计算机科学的硕士学位，并于同年加入一个多媒体组织</a:t>
            </a:r>
            <a:r>
              <a:rPr lang="en-US" altLang="zh-CN" dirty="0"/>
              <a:t>CWI</a:t>
            </a:r>
            <a:r>
              <a:rPr lang="zh-CN" altLang="en-US" dirty="0"/>
              <a:t>，做调研员。</a:t>
            </a:r>
            <a:r>
              <a:rPr lang="en-US" altLang="zh-CN" dirty="0"/>
              <a:t>1989</a:t>
            </a:r>
            <a:r>
              <a:rPr lang="zh-CN" altLang="en-US" dirty="0"/>
              <a:t>年，他创立了</a:t>
            </a:r>
            <a:r>
              <a:rPr lang="en-US" altLang="zh-CN" dirty="0"/>
              <a:t>Python</a:t>
            </a:r>
            <a:r>
              <a:rPr lang="zh-CN" altLang="en-US" dirty="0"/>
              <a:t>语言。那时，他还在荷兰的</a:t>
            </a:r>
            <a:r>
              <a:rPr lang="en-US" altLang="zh-CN" dirty="0"/>
              <a:t>CWI</a:t>
            </a:r>
            <a:r>
              <a:rPr lang="zh-CN" altLang="en-US" dirty="0"/>
              <a:t>（</a:t>
            </a:r>
            <a:r>
              <a:rPr lang="en-US" altLang="zh-CN" dirty="0"/>
              <a:t>Centrum </a:t>
            </a:r>
            <a:r>
              <a:rPr lang="en-US" altLang="zh-CN" dirty="0" err="1"/>
              <a:t>voor</a:t>
            </a:r>
            <a:r>
              <a:rPr lang="en-US" altLang="zh-CN" dirty="0"/>
              <a:t> </a:t>
            </a:r>
            <a:r>
              <a:rPr lang="en-US" altLang="zh-CN" dirty="0" err="1"/>
              <a:t>Wiskunde</a:t>
            </a:r>
            <a:r>
              <a:rPr lang="en-US" altLang="zh-CN" dirty="0"/>
              <a:t> </a:t>
            </a:r>
            <a:r>
              <a:rPr lang="en-US" altLang="zh-CN" dirty="0" err="1"/>
              <a:t>en</a:t>
            </a:r>
            <a:r>
              <a:rPr lang="en-US" altLang="zh-CN" dirty="0"/>
              <a:t> Informatica</a:t>
            </a:r>
            <a:r>
              <a:rPr lang="zh-CN" altLang="en-US" dirty="0"/>
              <a:t>，国家数学和计算机科学研究院）。</a:t>
            </a:r>
            <a:r>
              <a:rPr lang="en-US" altLang="zh-CN" dirty="0"/>
              <a:t>1991</a:t>
            </a:r>
            <a:r>
              <a:rPr lang="zh-CN" altLang="en-US" dirty="0"/>
              <a:t>年初，</a:t>
            </a:r>
            <a:r>
              <a:rPr lang="en-US" altLang="zh-CN" dirty="0"/>
              <a:t>Python</a:t>
            </a:r>
            <a:r>
              <a:rPr lang="zh-CN" altLang="en-US" dirty="0"/>
              <a:t>发布了第一个公开发行版。</a:t>
            </a:r>
            <a:r>
              <a:rPr lang="en-US" altLang="zh-CN" dirty="0"/>
              <a:t>Guido</a:t>
            </a:r>
            <a:r>
              <a:rPr lang="zh-CN" altLang="en-US" dirty="0"/>
              <a:t>原居荷兰，</a:t>
            </a:r>
            <a:r>
              <a:rPr lang="en-US" altLang="zh-CN" dirty="0"/>
              <a:t>1995</a:t>
            </a:r>
            <a:r>
              <a:rPr lang="zh-CN" altLang="en-US" dirty="0"/>
              <a:t>移居到美国，并遇到了他现在的妻子。在</a:t>
            </a:r>
            <a:r>
              <a:rPr lang="en-US" altLang="zh-CN" dirty="0"/>
              <a:t>2003</a:t>
            </a:r>
            <a:r>
              <a:rPr lang="zh-CN" altLang="en-US" dirty="0"/>
              <a:t>年初，</a:t>
            </a:r>
            <a:r>
              <a:rPr lang="en-US" altLang="zh-CN" dirty="0"/>
              <a:t>Guido</a:t>
            </a:r>
            <a:r>
              <a:rPr lang="zh-CN" altLang="en-US" dirty="0"/>
              <a:t>和他的家人，包括他</a:t>
            </a:r>
            <a:r>
              <a:rPr lang="en-US" altLang="zh-CN" dirty="0"/>
              <a:t>2001</a:t>
            </a:r>
            <a:r>
              <a:rPr lang="zh-CN" altLang="en-US" dirty="0"/>
              <a:t>年出生的儿子</a:t>
            </a:r>
            <a:r>
              <a:rPr lang="en-US" altLang="zh-CN" dirty="0" err="1"/>
              <a:t>Orlijn</a:t>
            </a:r>
            <a:r>
              <a:rPr lang="zh-CN" altLang="en-US" dirty="0"/>
              <a:t>一直居住在华盛顿州北弗吉尼亚的郊区。随后他们搬迁到硅谷，从</a:t>
            </a:r>
            <a:r>
              <a:rPr lang="en-US" altLang="zh-CN" dirty="0"/>
              <a:t>2005</a:t>
            </a:r>
            <a:r>
              <a:rPr lang="zh-CN" altLang="en-US" dirty="0"/>
              <a:t>年开始就职于</a:t>
            </a:r>
            <a:r>
              <a:rPr lang="en-US" altLang="zh-CN" dirty="0"/>
              <a:t>Google</a:t>
            </a:r>
            <a:r>
              <a:rPr lang="zh-CN" altLang="en-US" dirty="0"/>
              <a:t>公司，其中有一半时间是花在</a:t>
            </a:r>
            <a:r>
              <a:rPr lang="en-US" altLang="zh-CN" dirty="0"/>
              <a:t>Python</a:t>
            </a:r>
            <a:r>
              <a:rPr lang="zh-CN" altLang="en-US" dirty="0"/>
              <a:t>上，现在</a:t>
            </a:r>
            <a:r>
              <a:rPr lang="en-US" altLang="zh-CN" dirty="0"/>
              <a:t>Guido</a:t>
            </a:r>
            <a:r>
              <a:rPr lang="zh-CN" altLang="en-US" dirty="0"/>
              <a:t>在为</a:t>
            </a:r>
            <a:r>
              <a:rPr lang="en-US" altLang="zh-CN" dirty="0"/>
              <a:t>Dropbox</a:t>
            </a:r>
            <a:r>
              <a:rPr lang="zh-CN" altLang="en-US" dirty="0"/>
              <a:t>工作。</a:t>
            </a:r>
            <a:endParaRPr lang="en-US" altLang="zh-CN" dirty="0"/>
          </a:p>
          <a:p>
            <a:r>
              <a:rPr kumimoji="1" lang="en-US" altLang="zh-CN" sz="700" b="0" i="0" kern="1200" dirty="0">
                <a:solidFill>
                  <a:schemeClr val="tx1"/>
                </a:solidFill>
                <a:effectLst/>
                <a:latin typeface="Times New Roman" pitchFamily="18" charset="0"/>
                <a:ea typeface="宋体" pitchFamily="2" charset="-122"/>
                <a:cs typeface="+mn-cs"/>
              </a:rPr>
              <a:t>Python</a:t>
            </a:r>
            <a:r>
              <a:rPr kumimoji="1" lang="zh-CN" altLang="en-US" sz="700" b="0" i="0" kern="1200" dirty="0">
                <a:solidFill>
                  <a:schemeClr val="tx1"/>
                </a:solidFill>
                <a:effectLst/>
                <a:latin typeface="Times New Roman" pitchFamily="18" charset="0"/>
                <a:ea typeface="宋体" pitchFamily="2" charset="-122"/>
                <a:cs typeface="+mn-cs"/>
              </a:rPr>
              <a:t>是线上和线下的一种重要的编程语言。</a:t>
            </a:r>
            <a:r>
              <a:rPr kumimoji="1" lang="en-US" altLang="zh-CN" sz="700" b="0" i="0" kern="1200" dirty="0">
                <a:solidFill>
                  <a:schemeClr val="tx1"/>
                </a:solidFill>
                <a:effectLst/>
                <a:latin typeface="Times New Roman" pitchFamily="18" charset="0"/>
                <a:ea typeface="宋体" pitchFamily="2" charset="-122"/>
                <a:cs typeface="+mn-cs"/>
              </a:rPr>
              <a:t>Python</a:t>
            </a:r>
            <a:r>
              <a:rPr kumimoji="1" lang="zh-CN" altLang="en-US" sz="700" b="0" i="0" kern="1200" dirty="0">
                <a:solidFill>
                  <a:schemeClr val="tx1"/>
                </a:solidFill>
                <a:effectLst/>
                <a:latin typeface="Times New Roman" pitchFamily="18" charset="0"/>
                <a:ea typeface="宋体" pitchFamily="2" charset="-122"/>
                <a:cs typeface="+mn-cs"/>
              </a:rPr>
              <a:t>社区的人赋予他“仁慈大君” 的称号，这一称号直接来自英国肥皂剧</a:t>
            </a:r>
            <a:r>
              <a:rPr kumimoji="1" lang="en-US" altLang="zh-CN" sz="700" b="0" i="0" kern="1200" dirty="0">
                <a:solidFill>
                  <a:schemeClr val="tx1"/>
                </a:solidFill>
                <a:effectLst/>
                <a:latin typeface="Times New Roman" pitchFamily="18" charset="0"/>
                <a:ea typeface="宋体" pitchFamily="2" charset="-122"/>
                <a:cs typeface="+mn-cs"/>
              </a:rPr>
              <a:t>《</a:t>
            </a:r>
            <a:r>
              <a:rPr kumimoji="1" lang="en-US" altLang="zh-CN" sz="700" b="0" i="0" u="none" strike="noStrike" kern="1200" dirty="0">
                <a:solidFill>
                  <a:schemeClr val="tx1"/>
                </a:solidFill>
                <a:effectLst/>
                <a:latin typeface="Times New Roman" pitchFamily="18" charset="0"/>
                <a:ea typeface="宋体" pitchFamily="2" charset="-122"/>
                <a:cs typeface="+mn-cs"/>
                <a:hlinkClick r:id="rId3"/>
              </a:rPr>
              <a:t>Monty Python</a:t>
            </a:r>
            <a:r>
              <a:rPr kumimoji="1" lang="zh-CN" altLang="en-US" sz="700" b="0" i="0" kern="1200" dirty="0">
                <a:solidFill>
                  <a:schemeClr val="tx1"/>
                </a:solidFill>
                <a:effectLst/>
                <a:latin typeface="Times New Roman" pitchFamily="18" charset="0"/>
                <a:ea typeface="宋体" pitchFamily="2" charset="-122"/>
                <a:cs typeface="+mn-cs"/>
              </a:rPr>
              <a:t>飞行马戏团</a:t>
            </a:r>
            <a:r>
              <a:rPr kumimoji="1" lang="en-US" altLang="zh-CN" sz="700" b="0" i="0" kern="1200" dirty="0">
                <a:solidFill>
                  <a:schemeClr val="tx1"/>
                </a:solidFill>
                <a:effectLst/>
                <a:latin typeface="Times New Roman" pitchFamily="18" charset="0"/>
                <a:ea typeface="宋体" pitchFamily="2" charset="-122"/>
                <a:cs typeface="+mn-cs"/>
              </a:rPr>
              <a:t>》</a:t>
            </a:r>
            <a:r>
              <a:rPr kumimoji="1" lang="zh-CN" altLang="en-US" sz="700" b="0" i="0" kern="1200" dirty="0">
                <a:solidFill>
                  <a:schemeClr val="tx1"/>
                </a:solidFill>
                <a:effectLst/>
                <a:latin typeface="Times New Roman" pitchFamily="18" charset="0"/>
                <a:ea typeface="宋体" pitchFamily="2" charset="-122"/>
                <a:cs typeface="+mn-cs"/>
              </a:rPr>
              <a:t>。</a:t>
            </a:r>
            <a:r>
              <a:rPr kumimoji="1" lang="en-US" altLang="zh-CN" sz="700" b="0" i="0" kern="1200" dirty="0">
                <a:solidFill>
                  <a:schemeClr val="tx1"/>
                </a:solidFill>
                <a:effectLst/>
                <a:latin typeface="Times New Roman" pitchFamily="18" charset="0"/>
                <a:ea typeface="宋体" pitchFamily="2" charset="-122"/>
                <a:cs typeface="+mn-cs"/>
              </a:rPr>
              <a:t>Guido</a:t>
            </a:r>
            <a:r>
              <a:rPr kumimoji="1" lang="zh-CN" altLang="en-US" sz="700" b="0" i="0" kern="1200" dirty="0">
                <a:solidFill>
                  <a:schemeClr val="tx1"/>
                </a:solidFill>
                <a:effectLst/>
                <a:latin typeface="Times New Roman" pitchFamily="18" charset="0"/>
                <a:ea typeface="宋体" pitchFamily="2" charset="-122"/>
                <a:cs typeface="+mn-cs"/>
              </a:rPr>
              <a:t>当初之所以选中</a:t>
            </a:r>
            <a:r>
              <a:rPr kumimoji="1" lang="en-US" altLang="zh-CN" sz="700" b="0" i="0" kern="1200" dirty="0">
                <a:solidFill>
                  <a:schemeClr val="tx1"/>
                </a:solidFill>
                <a:effectLst/>
                <a:latin typeface="Times New Roman" pitchFamily="18" charset="0"/>
                <a:ea typeface="宋体" pitchFamily="2" charset="-122"/>
                <a:cs typeface="+mn-cs"/>
              </a:rPr>
              <a:t>Python</a:t>
            </a:r>
            <a:r>
              <a:rPr kumimoji="1" lang="zh-CN" altLang="en-US" sz="700" b="0" i="0" kern="1200" dirty="0">
                <a:solidFill>
                  <a:schemeClr val="tx1"/>
                </a:solidFill>
                <a:effectLst/>
                <a:latin typeface="Times New Roman" pitchFamily="18" charset="0"/>
                <a:ea typeface="宋体" pitchFamily="2" charset="-122"/>
                <a:cs typeface="+mn-cs"/>
              </a:rPr>
              <a:t>作为语言的名字，是因为他太喜欢这部肥皂剧了。</a:t>
            </a:r>
            <a:endParaRPr kumimoji="1" lang="en-US" altLang="zh-CN" sz="700" b="0" i="0" kern="1200" dirty="0">
              <a:solidFill>
                <a:schemeClr val="tx1"/>
              </a:solidFill>
              <a:effectLst/>
              <a:latin typeface="Times New Roman" pitchFamily="18" charset="0"/>
              <a:ea typeface="宋体" pitchFamily="2" charset="-122"/>
              <a:cs typeface="+mn-cs"/>
            </a:endParaRPr>
          </a:p>
          <a:p>
            <a:r>
              <a:rPr lang="en-US" altLang="zh-CN" dirty="0"/>
              <a:t>2002</a:t>
            </a:r>
            <a:r>
              <a:rPr lang="zh-CN" altLang="en-US" dirty="0"/>
              <a:t>年，在比利时布鲁塞尔举办的自由及开源软件开发者欧洲会议上，吉多</a:t>
            </a:r>
            <a:r>
              <a:rPr lang="en-US" altLang="zh-CN" dirty="0"/>
              <a:t>·</a:t>
            </a:r>
            <a:r>
              <a:rPr lang="zh-CN" altLang="en-US" dirty="0"/>
              <a:t>范罗苏姆获得了由自由软件基金会颁发的</a:t>
            </a:r>
            <a:r>
              <a:rPr lang="en-US" altLang="zh-CN" dirty="0"/>
              <a:t>2001</a:t>
            </a:r>
            <a:r>
              <a:rPr lang="zh-CN" altLang="en-US" dirty="0"/>
              <a:t>年自由软件进步奖。</a:t>
            </a:r>
          </a:p>
          <a:p>
            <a:r>
              <a:rPr lang="en-US" altLang="zh-CN" dirty="0"/>
              <a:t>2003</a:t>
            </a:r>
            <a:r>
              <a:rPr lang="zh-CN" altLang="en-US" dirty="0"/>
              <a:t>年五月，吉多获得了荷兰 </a:t>
            </a:r>
            <a:r>
              <a:rPr lang="en-US" altLang="zh-CN" dirty="0"/>
              <a:t>UNIX</a:t>
            </a:r>
            <a:r>
              <a:rPr lang="zh-CN" altLang="en-US" dirty="0"/>
              <a:t>用户小组奖。</a:t>
            </a:r>
          </a:p>
          <a:p>
            <a:r>
              <a:rPr lang="en-US" altLang="zh-CN" dirty="0"/>
              <a:t>2006</a:t>
            </a:r>
            <a:r>
              <a:rPr lang="zh-CN" altLang="en-US" dirty="0"/>
              <a:t>年，他被美国计算机协会（</a:t>
            </a:r>
            <a:r>
              <a:rPr lang="en-US" altLang="zh-CN" dirty="0"/>
              <a:t>ACM</a:t>
            </a:r>
            <a:r>
              <a:rPr lang="zh-CN" altLang="en-US" dirty="0"/>
              <a:t>）认定为著名工程师。</a:t>
            </a:r>
          </a:p>
          <a:p>
            <a:r>
              <a:rPr lang="en-US" altLang="zh-CN" dirty="0"/>
              <a:t>2005</a:t>
            </a:r>
            <a:r>
              <a:rPr lang="zh-CN" altLang="en-US" dirty="0"/>
              <a:t>年</a:t>
            </a:r>
            <a:r>
              <a:rPr lang="en-US" altLang="zh-CN" dirty="0"/>
              <a:t>12</a:t>
            </a:r>
            <a:r>
              <a:rPr lang="zh-CN" altLang="en-US" dirty="0"/>
              <a:t>月，吉多</a:t>
            </a:r>
            <a:r>
              <a:rPr lang="en-US" altLang="zh-CN" dirty="0"/>
              <a:t>·</a:t>
            </a:r>
            <a:r>
              <a:rPr lang="zh-CN" altLang="en-US" dirty="0"/>
              <a:t>范罗苏姆加入</a:t>
            </a:r>
            <a:r>
              <a:rPr lang="en-US" altLang="zh-CN" dirty="0"/>
              <a:t>Google</a:t>
            </a:r>
            <a:r>
              <a:rPr lang="zh-CN" altLang="en-US" dirty="0"/>
              <a:t>。他用</a:t>
            </a:r>
            <a:r>
              <a:rPr lang="en-US" altLang="zh-CN" dirty="0"/>
              <a:t>Python</a:t>
            </a:r>
            <a:r>
              <a:rPr lang="zh-CN" altLang="en-US" dirty="0"/>
              <a:t>语言为</a:t>
            </a:r>
            <a:r>
              <a:rPr lang="en-US" altLang="zh-CN" dirty="0"/>
              <a:t>Google</a:t>
            </a:r>
            <a:r>
              <a:rPr lang="zh-CN" altLang="en-US" dirty="0"/>
              <a:t>写了面向网页的代码浏览工具。在那里他把一半的时间用来维护</a:t>
            </a:r>
            <a:r>
              <a:rPr lang="en-US" altLang="zh-CN" dirty="0"/>
              <a:t>Python</a:t>
            </a:r>
            <a:r>
              <a:rPr lang="zh-CN" altLang="en-US" dirty="0"/>
              <a:t>的开发。</a:t>
            </a:r>
          </a:p>
          <a:p>
            <a:r>
              <a:rPr lang="en-US" altLang="zh-CN" dirty="0"/>
              <a:t>2012</a:t>
            </a:r>
            <a:r>
              <a:rPr lang="zh-CN" altLang="en-US" dirty="0"/>
              <a:t>年</a:t>
            </a:r>
            <a:r>
              <a:rPr lang="en-US" altLang="zh-CN" dirty="0"/>
              <a:t>12</a:t>
            </a:r>
            <a:r>
              <a:rPr lang="zh-CN" altLang="en-US" dirty="0"/>
              <a:t>月</a:t>
            </a:r>
            <a:r>
              <a:rPr lang="en-US" altLang="zh-CN" dirty="0"/>
              <a:t>7</a:t>
            </a:r>
            <a:r>
              <a:rPr lang="zh-CN" altLang="en-US" dirty="0"/>
              <a:t>日，</a:t>
            </a:r>
            <a:r>
              <a:rPr lang="en-US" altLang="zh-CN" dirty="0"/>
              <a:t>Dropbox</a:t>
            </a:r>
            <a:r>
              <a:rPr lang="zh-CN" altLang="en-US" dirty="0"/>
              <a:t>宣布吉多</a:t>
            </a:r>
            <a:r>
              <a:rPr lang="en-US" altLang="zh-CN" dirty="0"/>
              <a:t>·</a:t>
            </a:r>
            <a:r>
              <a:rPr lang="zh-CN" altLang="en-US" dirty="0"/>
              <a:t>范罗苏姆加入</a:t>
            </a:r>
            <a:r>
              <a:rPr lang="en-US" altLang="zh-CN" dirty="0"/>
              <a:t>Dropbox</a:t>
            </a:r>
            <a:r>
              <a:rPr lang="zh-CN" altLang="en-US" dirty="0"/>
              <a:t>公司。</a:t>
            </a:r>
          </a:p>
        </p:txBody>
      </p:sp>
    </p:spTree>
    <p:extLst>
      <p:ext uri="{BB962C8B-B14F-4D97-AF65-F5344CB8AC3E}">
        <p14:creationId xmlns:p14="http://schemas.microsoft.com/office/powerpoint/2010/main" val="247310060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926245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pPr>
              <a:defRPr/>
            </a:pPr>
            <a:fld id="{7F2AC005-34B7-4A87-8DA0-34EADA90A137}" type="slidenum">
              <a:rPr lang="en-US" altLang="zh-CN" smtClean="0"/>
              <a:pPr>
                <a:defRPr/>
              </a:pPr>
              <a:t>28</a:t>
            </a:fld>
            <a:endParaRPr lang="en-US" altLang="zh-CN"/>
          </a:p>
        </p:txBody>
      </p:sp>
    </p:spTree>
    <p:extLst>
      <p:ext uri="{BB962C8B-B14F-4D97-AF65-F5344CB8AC3E}">
        <p14:creationId xmlns:p14="http://schemas.microsoft.com/office/powerpoint/2010/main" val="242383208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Python </a:t>
            </a:r>
            <a:r>
              <a:rPr lang="zh-CN" altLang="en-US" dirty="0"/>
              <a:t>内置的库称为标准库，其他库称为第三方库</a:t>
            </a:r>
          </a:p>
          <a:p>
            <a:r>
              <a:rPr lang="zh-CN" altLang="en-US" dirty="0"/>
              <a:t>每个模块可能是标准库、第三方库、用户编写的其他程序或对程序运行有帮助的资源等。</a:t>
            </a:r>
          </a:p>
          <a:p>
            <a:r>
              <a:rPr lang="zh-CN" altLang="en-US" dirty="0"/>
              <a:t>模块编程与模块化编程不同，模块化编程主张采用自顶向下设计思想，主要开展耦合度低的单一程序设计与开发，而模块编程主张利用开源代码和第三方库作为程序的部分或全部模块，搭积木一样编写程序。</a:t>
            </a:r>
          </a:p>
          <a:p>
            <a:endParaRPr lang="zh-CN" altLang="en-US" dirty="0"/>
          </a:p>
        </p:txBody>
      </p:sp>
    </p:spTree>
    <p:extLst>
      <p:ext uri="{BB962C8B-B14F-4D97-AF65-F5344CB8AC3E}">
        <p14:creationId xmlns:p14="http://schemas.microsoft.com/office/powerpoint/2010/main" val="229070211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第三方库需要安装后才能使用。由于</a:t>
            </a:r>
            <a:r>
              <a:rPr lang="en-US" altLang="zh-CN" dirty="0"/>
              <a:t>Python </a:t>
            </a:r>
            <a:r>
              <a:rPr lang="zh-CN" altLang="en-US" dirty="0"/>
              <a:t>语言经历了版本更迭过程，而且，第三方库由全球开发者分布式维护，缺少统一的集中管理，因此，</a:t>
            </a:r>
            <a:r>
              <a:rPr lang="en-US" altLang="zh-CN" dirty="0"/>
              <a:t>Python</a:t>
            </a:r>
            <a:r>
              <a:rPr lang="zh-CN" altLang="en-US" dirty="0"/>
              <a:t>的第三方库曾经一度制约了</a:t>
            </a:r>
            <a:r>
              <a:rPr lang="en-US" altLang="zh-CN" dirty="0"/>
              <a:t>Python </a:t>
            </a:r>
            <a:r>
              <a:rPr lang="zh-CN" altLang="en-US" dirty="0"/>
              <a:t>语言的普及和发展。随着官方</a:t>
            </a:r>
            <a:r>
              <a:rPr lang="en-US" altLang="zh-CN" dirty="0"/>
              <a:t>pip </a:t>
            </a:r>
            <a:r>
              <a:rPr lang="zh-CN" altLang="en-US" dirty="0"/>
              <a:t>工具的应用，</a:t>
            </a:r>
            <a:r>
              <a:rPr lang="en-US" altLang="zh-CN" dirty="0"/>
              <a:t>Python </a:t>
            </a:r>
            <a:r>
              <a:rPr lang="zh-CN" altLang="en-US" dirty="0"/>
              <a:t>第三方库的安装变得十分容易。</a:t>
            </a:r>
          </a:p>
          <a:p>
            <a:endParaRPr lang="en-US" altLang="zh-CN" dirty="0"/>
          </a:p>
          <a:p>
            <a:r>
              <a:rPr lang="en-US" altLang="zh-CN" dirty="0"/>
              <a:t>pip </a:t>
            </a:r>
            <a:r>
              <a:rPr lang="zh-CN" altLang="en-US" dirty="0"/>
              <a:t>是</a:t>
            </a:r>
            <a:r>
              <a:rPr lang="en-US" altLang="zh-CN" dirty="0"/>
              <a:t>Python </a:t>
            </a:r>
            <a:r>
              <a:rPr lang="zh-CN" altLang="en-US" dirty="0"/>
              <a:t>内置命令，需要通过命令行执行，执行</a:t>
            </a:r>
            <a:r>
              <a:rPr lang="en-US" altLang="zh-CN" dirty="0"/>
              <a:t>pip -h </a:t>
            </a:r>
            <a:r>
              <a:rPr lang="zh-CN" altLang="en-US" dirty="0"/>
              <a:t>命令将列出</a:t>
            </a:r>
            <a:r>
              <a:rPr lang="en-US" altLang="zh-CN" dirty="0"/>
              <a:t>pip </a:t>
            </a:r>
            <a:r>
              <a:rPr lang="zh-CN" altLang="en-US" dirty="0"/>
              <a:t>常用的子命令，注意，不要在</a:t>
            </a:r>
            <a:r>
              <a:rPr lang="en-US" altLang="zh-CN" dirty="0"/>
              <a:t>IDLE </a:t>
            </a:r>
            <a:r>
              <a:rPr lang="zh-CN" altLang="en-US" dirty="0"/>
              <a:t>环境下运行</a:t>
            </a:r>
            <a:r>
              <a:rPr lang="en-US" altLang="zh-CN" dirty="0"/>
              <a:t>pip </a:t>
            </a:r>
            <a:r>
              <a:rPr lang="zh-CN" altLang="en-US" dirty="0"/>
              <a:t>程序。</a:t>
            </a:r>
          </a:p>
          <a:p>
            <a:r>
              <a:rPr lang="en-US" altLang="zh-CN" dirty="0"/>
              <a:t>:\&gt;pip -h</a:t>
            </a:r>
          </a:p>
          <a:p>
            <a:endParaRPr lang="zh-CN" altLang="en-US" dirty="0"/>
          </a:p>
        </p:txBody>
      </p:sp>
    </p:spTree>
    <p:extLst>
      <p:ext uri="{BB962C8B-B14F-4D97-AF65-F5344CB8AC3E}">
        <p14:creationId xmlns:p14="http://schemas.microsoft.com/office/powerpoint/2010/main" val="12153000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006BE02D-20C0-F840-AFAC-BEA99C74FDC2}" type="slidenum">
              <a:rPr lang="en-US" smtClean="0"/>
              <a:pPr/>
              <a:t>41</a:t>
            </a:fld>
            <a:endParaRPr lang="en-US" dirty="0"/>
          </a:p>
        </p:txBody>
      </p:sp>
    </p:spTree>
    <p:extLst>
      <p:ext uri="{BB962C8B-B14F-4D97-AF65-F5344CB8AC3E}">
        <p14:creationId xmlns:p14="http://schemas.microsoft.com/office/powerpoint/2010/main" val="22925832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Tree>
    <p:extLst>
      <p:ext uri="{BB962C8B-B14F-4D97-AF65-F5344CB8AC3E}">
        <p14:creationId xmlns:p14="http://schemas.microsoft.com/office/powerpoint/2010/main" val="709910687"/>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gif"/><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3.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幻灯片">
    <p:spTree>
      <p:nvGrpSpPr>
        <p:cNvPr id="1" name=""/>
        <p:cNvGrpSpPr/>
        <p:nvPr/>
      </p:nvGrpSpPr>
      <p:grpSpPr>
        <a:xfrm>
          <a:off x="0" y="0"/>
          <a:ext cx="0" cy="0"/>
          <a:chOff x="0" y="0"/>
          <a:chExt cx="0" cy="0"/>
        </a:xfrm>
      </p:grpSpPr>
      <p:pic>
        <p:nvPicPr>
          <p:cNvPr id="3080" name="Picture 8"/>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71776" y="411956"/>
            <a:ext cx="6372225" cy="2957513"/>
          </a:xfrm>
          <a:prstGeom prst="rect">
            <a:avLst/>
          </a:prstGeom>
          <a:noFill/>
          <a:extLst>
            <a:ext uri="{909E8E84-426E-40DD-AFC4-6F175D3DCCD1}">
              <a14:hiddenFill xmlns:a14="http://schemas.microsoft.com/office/drawing/2010/main">
                <a:solidFill>
                  <a:srgbClr val="FFFFFF"/>
                </a:solidFill>
              </a14:hiddenFill>
            </a:ext>
          </a:extLst>
        </p:spPr>
      </p:pic>
      <p:sp>
        <p:nvSpPr>
          <p:cNvPr id="3081" name="Rectangle 9" descr="Light horizontal"/>
          <p:cNvSpPr>
            <a:spLocks noChangeArrowheads="1"/>
          </p:cNvSpPr>
          <p:nvPr/>
        </p:nvSpPr>
        <p:spPr bwMode="gray">
          <a:xfrm>
            <a:off x="9526" y="7146"/>
            <a:ext cx="1473200" cy="5136356"/>
          </a:xfrm>
          <a:prstGeom prst="rect">
            <a:avLst/>
          </a:prstGeom>
          <a:pattFill prst="ltHorz">
            <a:fgClr>
              <a:schemeClr val="bg2"/>
            </a:fgClr>
            <a:bgClr>
              <a:schemeClr val="bg1"/>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3082" name="Rectangle 10"/>
          <p:cNvSpPr>
            <a:spLocks noChangeArrowheads="1"/>
          </p:cNvSpPr>
          <p:nvPr/>
        </p:nvSpPr>
        <p:spPr bwMode="invGray">
          <a:xfrm>
            <a:off x="2" y="3200402"/>
            <a:ext cx="9153525" cy="827485"/>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3083" name="AutoShape 11"/>
          <p:cNvSpPr>
            <a:spLocks noChangeArrowheads="1"/>
          </p:cNvSpPr>
          <p:nvPr/>
        </p:nvSpPr>
        <p:spPr bwMode="ltGray">
          <a:xfrm>
            <a:off x="1473201" y="3829050"/>
            <a:ext cx="7137400" cy="400050"/>
          </a:xfrm>
          <a:prstGeom prst="roundRect">
            <a:avLst>
              <a:gd name="adj" fmla="val 16667"/>
            </a:avLst>
          </a:prstGeom>
          <a:solidFill>
            <a:schemeClr val="tx1"/>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3074" name="Rectangle 2"/>
          <p:cNvSpPr>
            <a:spLocks noGrp="1" noChangeArrowheads="1"/>
          </p:cNvSpPr>
          <p:nvPr>
            <p:ph type="ctrTitle"/>
          </p:nvPr>
        </p:nvSpPr>
        <p:spPr>
          <a:xfrm>
            <a:off x="1524000" y="3143252"/>
            <a:ext cx="7239000" cy="759619"/>
          </a:xfrm>
        </p:spPr>
        <p:txBody>
          <a:bodyPr/>
          <a:lstStyle>
            <a:lvl1pPr algn="l">
              <a:defRPr sz="3300" b="1">
                <a:latin typeface="华文琥珀" panose="02010800040101010101" pitchFamily="2" charset="-122"/>
                <a:ea typeface="华文琥珀" panose="02010800040101010101" pitchFamily="2" charset="-122"/>
              </a:defRPr>
            </a:lvl1pPr>
          </a:lstStyle>
          <a:p>
            <a:pPr lvl="0"/>
            <a:r>
              <a:rPr lang="zh-CN" altLang="en-US" noProof="0"/>
              <a:t>单击此处编辑母版标题样式</a:t>
            </a:r>
            <a:endParaRPr lang="en-US" altLang="zh-CN" noProof="0" dirty="0"/>
          </a:p>
        </p:txBody>
      </p:sp>
      <p:sp>
        <p:nvSpPr>
          <p:cNvPr id="3075" name="Rectangle 3"/>
          <p:cNvSpPr>
            <a:spLocks noGrp="1" noChangeArrowheads="1"/>
          </p:cNvSpPr>
          <p:nvPr>
            <p:ph type="subTitle" idx="1"/>
          </p:nvPr>
        </p:nvSpPr>
        <p:spPr bwMode="white">
          <a:xfrm>
            <a:off x="1524000" y="3886200"/>
            <a:ext cx="7086600" cy="285750"/>
          </a:xfrm>
        </p:spPr>
        <p:txBody>
          <a:bodyPr/>
          <a:lstStyle>
            <a:lvl1pPr marL="0" indent="0" algn="ctr">
              <a:buFont typeface="Wingdings" panose="05000000000000000000" pitchFamily="2" charset="2"/>
              <a:buNone/>
              <a:defRPr sz="1800" b="1">
                <a:solidFill>
                  <a:schemeClr val="bg1"/>
                </a:solidFill>
                <a:effectLst>
                  <a:outerShdw blurRad="38100" dist="38100" dir="2700000" algn="tl">
                    <a:srgbClr val="000000">
                      <a:alpha val="43137"/>
                    </a:srgbClr>
                  </a:outerShdw>
                </a:effectLst>
                <a:latin typeface="华文行楷" panose="02010800040101010101" pitchFamily="2" charset="-122"/>
                <a:ea typeface="华文行楷" panose="02010800040101010101" pitchFamily="2" charset="-122"/>
              </a:defRPr>
            </a:lvl1pPr>
          </a:lstStyle>
          <a:p>
            <a:pPr lvl="0"/>
            <a:r>
              <a:rPr lang="zh-CN" altLang="en-US" noProof="0"/>
              <a:t>单击此处编辑母版副标题样式</a:t>
            </a:r>
            <a:endParaRPr lang="en-US" altLang="zh-CN" noProof="0" dirty="0"/>
          </a:p>
        </p:txBody>
      </p:sp>
      <p:sp>
        <p:nvSpPr>
          <p:cNvPr id="3076" name="Rectangle 4"/>
          <p:cNvSpPr>
            <a:spLocks noGrp="1" noChangeArrowheads="1"/>
          </p:cNvSpPr>
          <p:nvPr>
            <p:ph type="dt" sz="half" idx="2"/>
          </p:nvPr>
        </p:nvSpPr>
        <p:spPr>
          <a:xfrm>
            <a:off x="457200" y="4857752"/>
            <a:ext cx="2133600" cy="183356"/>
          </a:xfrm>
        </p:spPr>
        <p:txBody>
          <a:bodyPr/>
          <a:lstStyle>
            <a:lvl1pPr>
              <a:defRPr sz="900"/>
            </a:lvl1pPr>
          </a:lstStyle>
          <a:p>
            <a:endParaRPr lang="en-US" altLang="zh-CN"/>
          </a:p>
        </p:txBody>
      </p:sp>
      <p:sp>
        <p:nvSpPr>
          <p:cNvPr id="3077" name="Rectangle 5"/>
          <p:cNvSpPr>
            <a:spLocks noGrp="1" noChangeArrowheads="1"/>
          </p:cNvSpPr>
          <p:nvPr>
            <p:ph type="ftr" sz="quarter" idx="3"/>
          </p:nvPr>
        </p:nvSpPr>
        <p:spPr>
          <a:xfrm>
            <a:off x="3124200" y="4857752"/>
            <a:ext cx="2895600" cy="183356"/>
          </a:xfrm>
        </p:spPr>
        <p:txBody>
          <a:bodyPr/>
          <a:lstStyle>
            <a:lvl1pPr>
              <a:defRPr sz="900"/>
            </a:lvl1pPr>
          </a:lstStyle>
          <a:p>
            <a:endParaRPr lang="en-US" altLang="zh-CN"/>
          </a:p>
        </p:txBody>
      </p:sp>
      <p:sp>
        <p:nvSpPr>
          <p:cNvPr id="3078" name="Rectangle 6"/>
          <p:cNvSpPr>
            <a:spLocks noGrp="1" noChangeArrowheads="1"/>
          </p:cNvSpPr>
          <p:nvPr>
            <p:ph type="sldNum" sz="quarter" idx="4"/>
          </p:nvPr>
        </p:nvSpPr>
        <p:spPr>
          <a:xfrm>
            <a:off x="6553200" y="4857752"/>
            <a:ext cx="2133600" cy="183356"/>
          </a:xfrm>
        </p:spPr>
        <p:txBody>
          <a:bodyPr/>
          <a:lstStyle>
            <a:lvl1pPr>
              <a:defRPr sz="900"/>
            </a:lvl1pPr>
          </a:lstStyle>
          <a:p>
            <a:fld id="{5487D431-18E7-4504-9CA3-7A8406701EA1}" type="slidenum">
              <a:rPr lang="en-US" altLang="zh-CN"/>
              <a:pPr/>
              <a:t>‹#›</a:t>
            </a:fld>
            <a:endParaRPr lang="en-US" altLang="zh-CN"/>
          </a:p>
        </p:txBody>
      </p:sp>
    </p:spTree>
    <p:extLst>
      <p:ext uri="{BB962C8B-B14F-4D97-AF65-F5344CB8AC3E}">
        <p14:creationId xmlns:p14="http://schemas.microsoft.com/office/powerpoint/2010/main" val="1382690298"/>
      </p:ext>
    </p:extLst>
  </p:cSld>
  <p:clrMapOvr>
    <a:masterClrMapping/>
  </p:clrMapOvr>
  <p:transition spd="slow">
    <p:wipe dir="d"/>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bg>
      <p:bgPr>
        <a:solidFill>
          <a:schemeClr val="bg1">
            <a:alpha val="35000"/>
          </a:schemeClr>
        </a:solidFill>
        <a:effectLst/>
      </p:bgPr>
    </p:bg>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b="1">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stStyle>
          <a:p>
            <a:r>
              <a:rPr lang="zh-CN" altLang="en-US" dirty="0"/>
              <a:t>单击此处编辑母版标题样式</a:t>
            </a:r>
          </a:p>
        </p:txBody>
      </p:sp>
      <p:sp>
        <p:nvSpPr>
          <p:cNvPr id="3" name="内容占位符 2"/>
          <p:cNvSpPr>
            <a:spLocks noGrp="1"/>
          </p:cNvSpPr>
          <p:nvPr>
            <p:ph idx="1"/>
          </p:nvPr>
        </p:nvSpPr>
        <p:spPr/>
        <p:txBody>
          <a:bodyPr/>
          <a:lstStyle>
            <a:lvl1pPr>
              <a:defRPr b="1">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defRPr>
            </a:lvl1pPr>
            <a:lvl2pPr>
              <a:defRPr b="1">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defRPr>
            </a:lvl2pPr>
            <a:lvl3pPr>
              <a:defRPr b="1">
                <a:effectLst>
                  <a:outerShdw blurRad="38100" dist="38100" dir="2700000" algn="tl">
                    <a:srgbClr val="000000">
                      <a:alpha val="43137"/>
                    </a:srgbClr>
                  </a:outerShdw>
                </a:effectLst>
                <a:latin typeface="黑体" panose="02010609060101010101" pitchFamily="49" charset="-122"/>
                <a:ea typeface="黑体" panose="02010609060101010101" pitchFamily="49" charset="-122"/>
              </a:defRPr>
            </a:lvl3pPr>
            <a:lvl4pPr>
              <a:defRPr b="1">
                <a:effectLst>
                  <a:outerShdw blurRad="38100" dist="38100" dir="2700000" algn="tl">
                    <a:srgbClr val="000000">
                      <a:alpha val="43137"/>
                    </a:srgbClr>
                  </a:outerShdw>
                </a:effectLst>
                <a:latin typeface="楷体" panose="02010609060101010101" pitchFamily="49" charset="-122"/>
                <a:ea typeface="楷体" panose="02010609060101010101" pitchFamily="49" charset="-122"/>
              </a:defRPr>
            </a:lvl4pPr>
            <a:lvl5pPr>
              <a:defRPr b="1">
                <a:effectLst>
                  <a:outerShdw blurRad="38100" dist="38100" dir="2700000" algn="tl">
                    <a:srgbClr val="000000">
                      <a:alpha val="43137"/>
                    </a:srgbClr>
                  </a:outerShdw>
                </a:effectLst>
                <a:latin typeface="仿宋" panose="02010609060101010101" pitchFamily="49" charset="-122"/>
                <a:ea typeface="仿宋" panose="02010609060101010101" pitchFamily="49" charset="-122"/>
              </a:defRPr>
            </a:lvl5pPr>
          </a:lstStyle>
          <a:p>
            <a:pPr lvl="0"/>
            <a:r>
              <a:rPr lang="zh-CN" altLang="en-US" dirty="0"/>
              <a:t>单击此处编辑母版文本样式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5" name="页脚占位符 4"/>
          <p:cNvSpPr>
            <a:spLocks noGrp="1"/>
          </p:cNvSpPr>
          <p:nvPr>
            <p:ph type="ftr" sz="quarter" idx="11"/>
          </p:nvPr>
        </p:nvSpPr>
        <p:spPr/>
        <p:txBody>
          <a:bodyPr/>
          <a:lstStyle>
            <a:lvl1pPr>
              <a:defRPr/>
            </a:lvl1pPr>
          </a:lstStyle>
          <a:p>
            <a:endParaRPr lang="en-US" altLang="zh-CN"/>
          </a:p>
        </p:txBody>
      </p:sp>
      <p:sp>
        <p:nvSpPr>
          <p:cNvPr id="6" name="灯片编号占位符 5"/>
          <p:cNvSpPr>
            <a:spLocks noGrp="1"/>
          </p:cNvSpPr>
          <p:nvPr>
            <p:ph type="sldNum" sz="quarter" idx="12"/>
          </p:nvPr>
        </p:nvSpPr>
        <p:spPr/>
        <p:txBody>
          <a:bodyPr/>
          <a:lstStyle>
            <a:lvl1pPr>
              <a:defRPr/>
            </a:lvl1pPr>
          </a:lstStyle>
          <a:p>
            <a:fld id="{A5D5F21E-5FE6-4FB1-868C-C8EDB34D8309}" type="slidenum">
              <a:rPr lang="en-US" altLang="zh-CN"/>
              <a:pPr/>
              <a:t>‹#›</a:t>
            </a:fld>
            <a:endParaRPr lang="en-US" altLang="zh-CN"/>
          </a:p>
        </p:txBody>
      </p:sp>
      <p:pic>
        <p:nvPicPr>
          <p:cNvPr id="7" name="图片 6"/>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80392" y="4785998"/>
            <a:ext cx="1787352" cy="336860"/>
          </a:xfrm>
          <a:prstGeom prst="rect">
            <a:avLst/>
          </a:prstGeom>
        </p:spPr>
      </p:pic>
      <p:pic>
        <p:nvPicPr>
          <p:cNvPr id="8" name="图片 7"/>
          <p:cNvPicPr>
            <a:picLocks noChangeAspect="1"/>
          </p:cNvPicPr>
          <p:nvPr/>
        </p:nvPicPr>
        <p:blipFill>
          <a:blip r:embed="rId3" cstate="print">
            <a:extLst>
              <a:ext uri="{BEBA8EAE-BF5A-486C-A8C5-ECC9F3942E4B}">
                <a14:imgProps xmlns:a14="http://schemas.microsoft.com/office/drawing/2010/main">
                  <a14:imgLayer r:embed="rId4">
                    <a14:imgEffect>
                      <a14:artisticGlowDiffused/>
                    </a14:imgEffect>
                  </a14:imgLayer>
                </a14:imgProps>
              </a:ext>
              <a:ext uri="{28A0092B-C50C-407E-A947-70E740481C1C}">
                <a14:useLocalDpi xmlns:a14="http://schemas.microsoft.com/office/drawing/2010/main" val="0"/>
              </a:ext>
            </a:extLst>
          </a:blip>
          <a:stretch>
            <a:fillRect/>
          </a:stretch>
        </p:blipFill>
        <p:spPr>
          <a:xfrm>
            <a:off x="7963053" y="0"/>
            <a:ext cx="1189261" cy="519522"/>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4149762876"/>
      </p:ext>
    </p:extLst>
  </p:cSld>
  <p:clrMapOvr>
    <a:masterClrMapping/>
  </p:clrMapOvr>
  <p:transition spd="slow">
    <p:wipe dir="d"/>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lvl1pPr>
              <a:defRPr/>
            </a:lvl1pPr>
          </a:lstStyle>
          <a:p>
            <a:endParaRPr lang="en-US" altLang="zh-CN"/>
          </a:p>
        </p:txBody>
      </p:sp>
      <p:sp>
        <p:nvSpPr>
          <p:cNvPr id="4" name="页脚占位符 3"/>
          <p:cNvSpPr>
            <a:spLocks noGrp="1"/>
          </p:cNvSpPr>
          <p:nvPr>
            <p:ph type="ftr" sz="quarter" idx="11"/>
          </p:nvPr>
        </p:nvSpPr>
        <p:spPr/>
        <p:txBody>
          <a:bodyPr/>
          <a:lstStyle>
            <a:lvl1pPr>
              <a:defRPr/>
            </a:lvl1pPr>
          </a:lstStyle>
          <a:p>
            <a:endParaRPr lang="en-US" altLang="zh-CN"/>
          </a:p>
        </p:txBody>
      </p:sp>
      <p:sp>
        <p:nvSpPr>
          <p:cNvPr id="5" name="灯片编号占位符 4"/>
          <p:cNvSpPr>
            <a:spLocks noGrp="1"/>
          </p:cNvSpPr>
          <p:nvPr>
            <p:ph type="sldNum" sz="quarter" idx="12"/>
          </p:nvPr>
        </p:nvSpPr>
        <p:spPr/>
        <p:txBody>
          <a:bodyPr/>
          <a:lstStyle>
            <a:lvl1pPr>
              <a:defRPr/>
            </a:lvl1pPr>
          </a:lstStyle>
          <a:p>
            <a:fld id="{4B9A7A53-8BC2-405E-9D30-836DFB285339}" type="slidenum">
              <a:rPr lang="en-US" altLang="zh-CN"/>
              <a:pPr/>
              <a:t>‹#›</a:t>
            </a:fld>
            <a:endParaRPr lang="en-US" altLang="zh-CN"/>
          </a:p>
        </p:txBody>
      </p:sp>
      <p:pic>
        <p:nvPicPr>
          <p:cNvPr id="6" name="图片 5"/>
          <p:cNvPicPr>
            <a:picLocks noChangeAspect="1"/>
          </p:cNvPicPr>
          <p:nvPr userDrawn="1"/>
        </p:nvPicPr>
        <p:blipFill>
          <a:blip r:embed="rId2" cstate="print">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7963052" y="0"/>
            <a:ext cx="1189261" cy="483518"/>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2569921992"/>
      </p:ext>
    </p:extLst>
  </p:cSld>
  <p:clrMapOvr>
    <a:masterClrMapping/>
  </p:clrMapOvr>
  <p:transition spd="slow">
    <p:wipe dir="d"/>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lvl1pPr>
              <a:defRPr/>
            </a:lvl1pPr>
          </a:lstStyle>
          <a:p>
            <a:endParaRPr lang="en-US" altLang="zh-CN"/>
          </a:p>
        </p:txBody>
      </p:sp>
      <p:sp>
        <p:nvSpPr>
          <p:cNvPr id="3" name="页脚占位符 2"/>
          <p:cNvSpPr>
            <a:spLocks noGrp="1"/>
          </p:cNvSpPr>
          <p:nvPr>
            <p:ph type="ftr" sz="quarter" idx="11"/>
          </p:nvPr>
        </p:nvSpPr>
        <p:spPr/>
        <p:txBody>
          <a:bodyPr/>
          <a:lstStyle>
            <a:lvl1pPr>
              <a:defRPr/>
            </a:lvl1pPr>
          </a:lstStyle>
          <a:p>
            <a:endParaRPr lang="en-US" altLang="zh-CN"/>
          </a:p>
        </p:txBody>
      </p:sp>
      <p:sp>
        <p:nvSpPr>
          <p:cNvPr id="4" name="灯片编号占位符 3"/>
          <p:cNvSpPr>
            <a:spLocks noGrp="1"/>
          </p:cNvSpPr>
          <p:nvPr>
            <p:ph type="sldNum" sz="quarter" idx="12"/>
          </p:nvPr>
        </p:nvSpPr>
        <p:spPr/>
        <p:txBody>
          <a:bodyPr/>
          <a:lstStyle>
            <a:lvl1pPr>
              <a:defRPr/>
            </a:lvl1pPr>
          </a:lstStyle>
          <a:p>
            <a:fld id="{922C990A-D52E-426C-908F-A662160ACCF3}" type="slidenum">
              <a:rPr lang="en-US" altLang="zh-CN"/>
              <a:pPr/>
              <a:t>‹#›</a:t>
            </a:fld>
            <a:endParaRPr lang="en-US" altLang="zh-CN"/>
          </a:p>
        </p:txBody>
      </p:sp>
      <p:pic>
        <p:nvPicPr>
          <p:cNvPr id="5" name="图片 4"/>
          <p:cNvPicPr>
            <a:picLocks noChangeAspect="1"/>
          </p:cNvPicPr>
          <p:nvPr userDrawn="1"/>
        </p:nvPicPr>
        <p:blipFill>
          <a:blip r:embed="rId2" cstate="print">
            <a:extLst>
              <a:ext uri="{BEBA8EAE-BF5A-486C-A8C5-ECC9F3942E4B}">
                <a14:imgProps xmlns:a14="http://schemas.microsoft.com/office/drawing/2010/main">
                  <a14:imgLayer r:embed="rId3">
                    <a14:imgEffect>
                      <a14:artisticGlowDiffused/>
                    </a14:imgEffect>
                  </a14:imgLayer>
                </a14:imgProps>
              </a:ext>
              <a:ext uri="{28A0092B-C50C-407E-A947-70E740481C1C}">
                <a14:useLocalDpi xmlns:a14="http://schemas.microsoft.com/office/drawing/2010/main" val="0"/>
              </a:ext>
            </a:extLst>
          </a:blip>
          <a:stretch>
            <a:fillRect/>
          </a:stretch>
        </p:blipFill>
        <p:spPr>
          <a:xfrm>
            <a:off x="7963052" y="0"/>
            <a:ext cx="1189261" cy="483518"/>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2540584344"/>
      </p:ext>
    </p:extLst>
  </p:cSld>
  <p:clrMapOvr>
    <a:masterClrMapping/>
  </p:clrMapOvr>
  <p:transition spd="slow">
    <p:wipe dir="d"/>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userDrawn="1">
  <p:cSld name="Coffee Break">
    <p:spTree>
      <p:nvGrpSpPr>
        <p:cNvPr id="1" name=""/>
        <p:cNvGrpSpPr/>
        <p:nvPr/>
      </p:nvGrpSpPr>
      <p:grpSpPr>
        <a:xfrm>
          <a:off x="0" y="0"/>
          <a:ext cx="0" cy="0"/>
          <a:chOff x="0" y="0"/>
          <a:chExt cx="0" cy="0"/>
        </a:xfrm>
      </p:grpSpPr>
    </p:spTree>
    <p:extLst>
      <p:ext uri="{BB962C8B-B14F-4D97-AF65-F5344CB8AC3E}">
        <p14:creationId xmlns:p14="http://schemas.microsoft.com/office/powerpoint/2010/main" val="2811327349"/>
      </p:ext>
    </p:extLst>
  </p:cSld>
  <p:clrMapOvr>
    <a:masterClrMapping/>
  </p:clrMapOvr>
  <mc:AlternateContent xmlns:mc="http://schemas.openxmlformats.org/markup-compatibility/2006" xmlns:p14="http://schemas.microsoft.com/office/powerpoint/2010/main">
    <mc:Choice Requires="p14">
      <p:transition spd="slow" p14:dur="1500" advClick="0" advTm="3000">
        <p14:reveal/>
      </p:transition>
    </mc:Choice>
    <mc:Fallback xmlns="">
      <p:transition spd="slow" advClick="0" advTm="3000">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userDrawn="1">
  <p:cSld name="Background">
    <p:spTree>
      <p:nvGrpSpPr>
        <p:cNvPr id="1" name=""/>
        <p:cNvGrpSpPr/>
        <p:nvPr/>
      </p:nvGrpSpPr>
      <p:grpSpPr>
        <a:xfrm>
          <a:off x="0" y="0"/>
          <a:ext cx="0" cy="0"/>
          <a:chOff x="0" y="0"/>
          <a:chExt cx="0" cy="0"/>
        </a:xfrm>
      </p:grpSpPr>
    </p:spTree>
    <p:extLst>
      <p:ext uri="{BB962C8B-B14F-4D97-AF65-F5344CB8AC3E}">
        <p14:creationId xmlns:p14="http://schemas.microsoft.com/office/powerpoint/2010/main" val="138712055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userDrawn="1">
  <p:cSld name="No Footer">
    <p:spTree>
      <p:nvGrpSpPr>
        <p:cNvPr id="1" name=""/>
        <p:cNvGrpSpPr/>
        <p:nvPr/>
      </p:nvGrpSpPr>
      <p:grpSpPr>
        <a:xfrm>
          <a:off x="0" y="0"/>
          <a:ext cx="0" cy="0"/>
          <a:chOff x="0" y="0"/>
          <a:chExt cx="0" cy="0"/>
        </a:xfrm>
      </p:grpSpPr>
    </p:spTree>
    <p:extLst>
      <p:ext uri="{BB962C8B-B14F-4D97-AF65-F5344CB8AC3E}">
        <p14:creationId xmlns:p14="http://schemas.microsoft.com/office/powerpoint/2010/main" val="910423760"/>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microsoft.com/office/2007/relationships/hdphoto" Target="../media/hdphoto1.wdp"/><Relationship Id="rId5" Type="http://schemas.openxmlformats.org/officeDocument/2006/relationships/slideLayout" Target="../slideLayouts/slideLayout5.xml"/><Relationship Id="rId10"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image" Target="../media/image1.gif"/></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31" name="Rectangle 7" descr="Light horizontal"/>
          <p:cNvSpPr>
            <a:spLocks noChangeArrowheads="1"/>
          </p:cNvSpPr>
          <p:nvPr/>
        </p:nvSpPr>
        <p:spPr bwMode="gray">
          <a:xfrm>
            <a:off x="-9525" y="0"/>
            <a:ext cx="481013" cy="5143500"/>
          </a:xfrm>
          <a:prstGeom prst="rect">
            <a:avLst/>
          </a:prstGeom>
          <a:pattFill prst="ltHorz">
            <a:fgClr>
              <a:schemeClr val="bg2"/>
            </a:fgClr>
            <a:bgClr>
              <a:schemeClr val="bg1"/>
            </a:bgClr>
          </a:patt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1032" name="Rectangle 8"/>
          <p:cNvSpPr>
            <a:spLocks noChangeArrowheads="1"/>
          </p:cNvSpPr>
          <p:nvPr/>
        </p:nvSpPr>
        <p:spPr bwMode="gray">
          <a:xfrm>
            <a:off x="2" y="0"/>
            <a:ext cx="9153525" cy="514350"/>
          </a:xfrm>
          <a:prstGeom prst="rect">
            <a:avLst/>
          </a:prstGeom>
          <a:solidFill>
            <a:schemeClr val="accent1"/>
          </a:solidFill>
          <a:ln>
            <a:noFill/>
          </a:ln>
          <a:effectLst/>
          <a:extLst>
            <a:ext uri="{91240B29-F687-4F45-9708-019B960494DF}">
              <a14:hiddenLine xmlns:a14="http://schemas.microsoft.com/office/drawing/2010/main" w="0"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pPr algn="ctr"/>
            <a:endParaRPr lang="zh-CN" altLang="zh-CN" sz="1425"/>
          </a:p>
        </p:txBody>
      </p:sp>
      <p:sp>
        <p:nvSpPr>
          <p:cNvPr id="1033" name="AutoShape 9"/>
          <p:cNvSpPr>
            <a:spLocks noChangeArrowheads="1"/>
          </p:cNvSpPr>
          <p:nvPr/>
        </p:nvSpPr>
        <p:spPr bwMode="ltGray">
          <a:xfrm>
            <a:off x="304800" y="216696"/>
            <a:ext cx="7670800" cy="483394"/>
          </a:xfrm>
          <a:prstGeom prst="roundRect">
            <a:avLst>
              <a:gd name="adj" fmla="val 16667"/>
            </a:avLst>
          </a:prstGeom>
          <a:solidFill>
            <a:schemeClr val="tx1"/>
          </a:solidFill>
          <a:ln w="28575" algn="ctr">
            <a:solidFill>
              <a:schemeClr val="bg1"/>
            </a:solidFill>
            <a:round/>
            <a:headEnd/>
            <a:tailEnd/>
          </a:ln>
          <a:effectLst/>
          <a:extLs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nchor="ctr"/>
          <a:lstStyle/>
          <a:p>
            <a:endParaRPr lang="zh-CN" altLang="en-US" sz="1425"/>
          </a:p>
        </p:txBody>
      </p:sp>
      <p:sp>
        <p:nvSpPr>
          <p:cNvPr id="1027" name="Rectangle 3"/>
          <p:cNvSpPr>
            <a:spLocks noGrp="1" noChangeArrowheads="1"/>
          </p:cNvSpPr>
          <p:nvPr>
            <p:ph type="body" idx="1"/>
          </p:nvPr>
        </p:nvSpPr>
        <p:spPr bwMode="auto">
          <a:xfrm>
            <a:off x="457200" y="807244"/>
            <a:ext cx="8229600" cy="3936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zh-CN" altLang="en-US" dirty="0"/>
              <a:t>单击此处编辑母版文本样式</a:t>
            </a:r>
          </a:p>
          <a:p>
            <a:pPr marL="557213" lvl="1" indent="-214313" algn="l" rtl="0" eaLnBrk="1" fontAlgn="base" hangingPunct="1">
              <a:spcBef>
                <a:spcPct val="20000"/>
              </a:spcBef>
              <a:spcAft>
                <a:spcPct val="0"/>
              </a:spcAft>
              <a:buClr>
                <a:schemeClr val="accent1"/>
              </a:buClr>
              <a:buFont typeface="Wingdings" panose="05000000000000000000" pitchFamily="2" charset="2"/>
              <a:buChar char="§"/>
            </a:pPr>
            <a:r>
              <a:rPr lang="zh-CN" altLang="en-US" dirty="0"/>
              <a:t>第二级</a:t>
            </a:r>
          </a:p>
          <a:p>
            <a:pPr marL="857250" lvl="2" indent="-171450" algn="l" rtl="0" eaLnBrk="1" fontAlgn="base" hangingPunct="1">
              <a:spcBef>
                <a:spcPct val="20000"/>
              </a:spcBef>
              <a:spcAft>
                <a:spcPct val="0"/>
              </a:spcAft>
              <a:buClr>
                <a:schemeClr val="tx1"/>
              </a:buClr>
              <a:buChar char="•"/>
            </a:pPr>
            <a:r>
              <a:rPr lang="zh-CN" altLang="en-US" dirty="0"/>
              <a:t>第三级</a:t>
            </a:r>
          </a:p>
          <a:p>
            <a:pPr marL="1200150" lvl="3" indent="-171450" algn="l" rtl="0" eaLnBrk="1" fontAlgn="base" hangingPunct="1">
              <a:spcBef>
                <a:spcPct val="20000"/>
              </a:spcBef>
              <a:spcAft>
                <a:spcPct val="0"/>
              </a:spcAft>
              <a:buChar char="–"/>
            </a:pPr>
            <a:r>
              <a:rPr lang="zh-CN" altLang="en-US" dirty="0"/>
              <a:t>第四级</a:t>
            </a:r>
          </a:p>
          <a:p>
            <a:pPr lvl="4"/>
            <a:r>
              <a:rPr lang="zh-CN" altLang="en-US" dirty="0"/>
              <a:t>第五级</a:t>
            </a:r>
            <a:endParaRPr lang="en-US" altLang="zh-CN" dirty="0"/>
          </a:p>
        </p:txBody>
      </p:sp>
      <p:sp>
        <p:nvSpPr>
          <p:cNvPr id="1028" name="Rectangle 4"/>
          <p:cNvSpPr>
            <a:spLocks noGrp="1" noChangeArrowheads="1"/>
          </p:cNvSpPr>
          <p:nvPr>
            <p:ph type="dt" sz="half" idx="2"/>
          </p:nvPr>
        </p:nvSpPr>
        <p:spPr bwMode="auto">
          <a:xfrm>
            <a:off x="457200" y="4800602"/>
            <a:ext cx="2133600"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050">
                <a:ea typeface="宋体" panose="02010600030101010101" pitchFamily="2" charset="-122"/>
              </a:defRPr>
            </a:lvl1pPr>
          </a:lstStyle>
          <a:p>
            <a:endParaRPr lang="en-US" altLang="zh-CN"/>
          </a:p>
        </p:txBody>
      </p:sp>
      <p:sp>
        <p:nvSpPr>
          <p:cNvPr id="1029" name="Rectangle 5"/>
          <p:cNvSpPr>
            <a:spLocks noGrp="1" noChangeArrowheads="1"/>
          </p:cNvSpPr>
          <p:nvPr>
            <p:ph type="ftr" sz="quarter" idx="3"/>
          </p:nvPr>
        </p:nvSpPr>
        <p:spPr bwMode="auto">
          <a:xfrm>
            <a:off x="3124200" y="4800602"/>
            <a:ext cx="2895600"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ctr">
              <a:defRPr sz="1050">
                <a:ea typeface="宋体" panose="02010600030101010101" pitchFamily="2" charset="-122"/>
              </a:defRPr>
            </a:lvl1pPr>
          </a:lstStyle>
          <a:p>
            <a:endParaRPr lang="en-US" altLang="zh-CN"/>
          </a:p>
        </p:txBody>
      </p:sp>
      <p:sp>
        <p:nvSpPr>
          <p:cNvPr id="1030" name="Rectangle 6"/>
          <p:cNvSpPr>
            <a:spLocks noGrp="1" noChangeArrowheads="1"/>
          </p:cNvSpPr>
          <p:nvPr>
            <p:ph type="sldNum" sz="quarter" idx="4"/>
          </p:nvPr>
        </p:nvSpPr>
        <p:spPr bwMode="auto">
          <a:xfrm>
            <a:off x="6553200" y="4800602"/>
            <a:ext cx="2133600" cy="2405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050">
                <a:ea typeface="宋体" panose="02010600030101010101" pitchFamily="2" charset="-122"/>
              </a:defRPr>
            </a:lvl1pPr>
          </a:lstStyle>
          <a:p>
            <a:fld id="{C6AB6183-1F23-4D52-AA19-BCDBDA330548}" type="slidenum">
              <a:rPr lang="en-US" altLang="zh-CN"/>
              <a:pPr/>
              <a:t>‹#›</a:t>
            </a:fld>
            <a:endParaRPr lang="en-US" altLang="zh-CN"/>
          </a:p>
        </p:txBody>
      </p:sp>
      <p:sp>
        <p:nvSpPr>
          <p:cNvPr id="1026" name="Rectangle 2"/>
          <p:cNvSpPr>
            <a:spLocks noGrp="1" noChangeArrowheads="1"/>
          </p:cNvSpPr>
          <p:nvPr>
            <p:ph type="title"/>
          </p:nvPr>
        </p:nvSpPr>
        <p:spPr bwMode="white">
          <a:xfrm>
            <a:off x="457200" y="239316"/>
            <a:ext cx="7391400" cy="4226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bodyPr>
          <a:lstStyle/>
          <a:p>
            <a:pPr lvl="0"/>
            <a:r>
              <a:rPr lang="zh-CN" altLang="en-US" dirty="0"/>
              <a:t>单击此处编辑母版标题样式</a:t>
            </a:r>
            <a:endParaRPr lang="en-US" altLang="zh-CN" dirty="0"/>
          </a:p>
        </p:txBody>
      </p:sp>
      <p:sp>
        <p:nvSpPr>
          <p:cNvPr id="1037" name="Text Box 13"/>
          <p:cNvSpPr txBox="1">
            <a:spLocks noChangeArrowheads="1"/>
          </p:cNvSpPr>
          <p:nvPr/>
        </p:nvSpPr>
        <p:spPr bwMode="white">
          <a:xfrm>
            <a:off x="8153400" y="196454"/>
            <a:ext cx="990600" cy="323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zh-CN" sz="1500" b="1">
                <a:solidFill>
                  <a:schemeClr val="bg1"/>
                </a:solidFill>
                <a:ea typeface="宋体" panose="02010600030101010101" pitchFamily="2" charset="-122"/>
              </a:rPr>
              <a:t>LOGO</a:t>
            </a:r>
          </a:p>
        </p:txBody>
      </p:sp>
      <p:sp>
        <p:nvSpPr>
          <p:cNvPr id="1038" name="AutoShape 14"/>
          <p:cNvSpPr>
            <a:spLocks noChangeArrowheads="1"/>
          </p:cNvSpPr>
          <p:nvPr/>
        </p:nvSpPr>
        <p:spPr bwMode="gray">
          <a:xfrm rot="5400000">
            <a:off x="8492332" y="-255190"/>
            <a:ext cx="204788" cy="860425"/>
          </a:xfrm>
          <a:prstGeom prst="moon">
            <a:avLst>
              <a:gd name="adj" fmla="val 21208"/>
            </a:avLst>
          </a:prstGeom>
          <a:solidFill>
            <a:schemeClr val="accent2"/>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pic>
        <p:nvPicPr>
          <p:cNvPr id="12" name="图片 11"/>
          <p:cNvPicPr>
            <a:picLocks noChangeAspect="1"/>
          </p:cNvPicPr>
          <p:nvPr userDrawn="1"/>
        </p:nvPicPr>
        <p:blipFill>
          <a:blip r:embed="rId9" cstate="print">
            <a:extLst>
              <a:ext uri="{28A0092B-C50C-407E-A947-70E740481C1C}">
                <a14:useLocalDpi xmlns:a14="http://schemas.microsoft.com/office/drawing/2010/main" val="0"/>
              </a:ext>
            </a:extLst>
          </a:blip>
          <a:stretch>
            <a:fillRect/>
          </a:stretch>
        </p:blipFill>
        <p:spPr>
          <a:xfrm>
            <a:off x="480392" y="4785998"/>
            <a:ext cx="1787352" cy="336860"/>
          </a:xfrm>
          <a:prstGeom prst="rect">
            <a:avLst/>
          </a:prstGeom>
        </p:spPr>
      </p:pic>
      <p:pic>
        <p:nvPicPr>
          <p:cNvPr id="13" name="图片 12">
            <a:extLst>
              <a:ext uri="{FF2B5EF4-FFF2-40B4-BE49-F238E27FC236}">
                <a16:creationId xmlns:a16="http://schemas.microsoft.com/office/drawing/2014/main" id="{02871C13-38BE-41B8-9F34-F89E47C31606}"/>
              </a:ext>
            </a:extLst>
          </p:cNvPr>
          <p:cNvPicPr>
            <a:picLocks noChangeAspect="1"/>
          </p:cNvPicPr>
          <p:nvPr userDrawn="1"/>
        </p:nvPicPr>
        <p:blipFill>
          <a:blip r:embed="rId10" cstate="print">
            <a:extLst>
              <a:ext uri="{BEBA8EAE-BF5A-486C-A8C5-ECC9F3942E4B}">
                <a14:imgProps xmlns:a14="http://schemas.microsoft.com/office/drawing/2010/main">
                  <a14:imgLayer r:embed="rId11">
                    <a14:imgEffect>
                      <a14:artisticGlowDiffused/>
                    </a14:imgEffect>
                  </a14:imgLayer>
                </a14:imgProps>
              </a:ext>
              <a:ext uri="{28A0092B-C50C-407E-A947-70E740481C1C}">
                <a14:useLocalDpi xmlns:a14="http://schemas.microsoft.com/office/drawing/2010/main" val="0"/>
              </a:ext>
            </a:extLst>
          </a:blip>
          <a:stretch>
            <a:fillRect/>
          </a:stretch>
        </p:blipFill>
        <p:spPr>
          <a:xfrm>
            <a:off x="7963053" y="0"/>
            <a:ext cx="1189261" cy="519522"/>
          </a:xfrm>
          <a:prstGeom prst="rect">
            <a:avLst/>
          </a:prstGeom>
          <a:effectLst>
            <a:reflection blurRad="6350" stA="24000" endPos="21000" dir="5400000" sy="-100000" algn="bl" rotWithShape="0"/>
            <a:softEdge rad="38100"/>
          </a:effectLst>
        </p:spPr>
      </p:pic>
    </p:spTree>
    <p:extLst>
      <p:ext uri="{BB962C8B-B14F-4D97-AF65-F5344CB8AC3E}">
        <p14:creationId xmlns:p14="http://schemas.microsoft.com/office/powerpoint/2010/main" val="2909617324"/>
      </p:ext>
    </p:extLst>
  </p:cSld>
  <p:clrMap bg1="lt1" tx1="dk1" bg2="lt2" tx2="dk2" accent1="accent1" accent2="accent2" accent3="accent3" accent4="accent4" accent5="accent5" accent6="accent6" hlink="hlink" folHlink="folHlink"/>
  <p:sldLayoutIdLst>
    <p:sldLayoutId id="2147483797" r:id="rId1"/>
    <p:sldLayoutId id="2147483798" r:id="rId2"/>
    <p:sldLayoutId id="2147483802" r:id="rId3"/>
    <p:sldLayoutId id="2147483803" r:id="rId4"/>
    <p:sldLayoutId id="2147483804" r:id="rId5"/>
    <p:sldLayoutId id="2147483805" r:id="rId6"/>
    <p:sldLayoutId id="2147483806" r:id="rId7"/>
  </p:sldLayoutIdLst>
  <p:transition spd="slow">
    <p:wipe dir="d"/>
  </p:transition>
  <p:txStyles>
    <p:titleStyle>
      <a:lvl1pPr algn="ctr" rtl="0" eaLnBrk="1" fontAlgn="base" hangingPunct="1">
        <a:spcBef>
          <a:spcPct val="0"/>
        </a:spcBef>
        <a:spcAft>
          <a:spcPct val="0"/>
        </a:spcAft>
        <a:defRPr lang="en-US" altLang="zh-CN" sz="27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p:titleStyle>
    <p:body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dirty="0" smtClean="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dirty="0" smtClean="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dirty="0" smtClean="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dirty="0" smtClean="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dirty="0" smtClean="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p:bodyStyle>
    <p:otherStyle>
      <a:defPPr>
        <a:defRPr lang="zh-CN"/>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hyperlink" Target="http://pypi.python.org/" TargetMode="Externa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0.png"/><Relationship Id="rId1" Type="http://schemas.openxmlformats.org/officeDocument/2006/relationships/slideLayout" Target="../slideLayouts/slideLayout3.xml"/><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0.png"/><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hyperlink" Target="https://pypi.python.org/pypi"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25.jp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7.png"/><Relationship Id="rId7" Type="http://schemas.openxmlformats.org/officeDocument/2006/relationships/image" Target="../media/image31.jpeg"/><Relationship Id="rId2" Type="http://schemas.openxmlformats.org/officeDocument/2006/relationships/image" Target="../media/image26.jpg"/><Relationship Id="rId1" Type="http://schemas.openxmlformats.org/officeDocument/2006/relationships/slideLayout" Target="../slideLayouts/slideLayout5.xml"/><Relationship Id="rId6" Type="http://schemas.openxmlformats.org/officeDocument/2006/relationships/image" Target="../media/image30.jpeg"/><Relationship Id="rId5" Type="http://schemas.openxmlformats.org/officeDocument/2006/relationships/image" Target="../media/image29.jpg"/><Relationship Id="rId4" Type="http://schemas.openxmlformats.org/officeDocument/2006/relationships/image" Target="../media/image28.png"/></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6.xml"/><Relationship Id="rId5" Type="http://schemas.openxmlformats.org/officeDocument/2006/relationships/image" Target="../media/image35.png"/><Relationship Id="rId4" Type="http://schemas.openxmlformats.org/officeDocument/2006/relationships/image" Target="../media/image3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image" Target="../media/image37.png"/><Relationship Id="rId7" Type="http://schemas.openxmlformats.org/officeDocument/2006/relationships/image" Target="../media/image41.png"/><Relationship Id="rId2" Type="http://schemas.openxmlformats.org/officeDocument/2006/relationships/image" Target="../media/image36.png"/><Relationship Id="rId1" Type="http://schemas.openxmlformats.org/officeDocument/2006/relationships/slideLayout" Target="../slideLayouts/slideLayout6.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41.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43.png"/><Relationship Id="rId7" Type="http://schemas.openxmlformats.org/officeDocument/2006/relationships/image" Target="../media/image47.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 Id="rId9" Type="http://schemas.openxmlformats.org/officeDocument/2006/relationships/image" Target="../media/image49.pn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6.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8.png"/><Relationship Id="rId4" Type="http://schemas.microsoft.com/office/2007/relationships/hdphoto" Target="../media/hdphoto3.wdp"/></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ctrTitle"/>
          </p:nvPr>
        </p:nvSpPr>
        <p:spPr>
          <a:effectLst>
            <a:outerShdw blurRad="50800" dist="38100" dir="2700000" algn="tl" rotWithShape="0">
              <a:prstClr val="black">
                <a:alpha val="40000"/>
              </a:prstClr>
            </a:outerShdw>
          </a:effectLst>
        </p:spPr>
        <p:txBody>
          <a:bodyPr/>
          <a:lstStyle/>
          <a:p>
            <a:r>
              <a:rPr lang="en-US" altLang="zh-CN" sz="3600" dirty="0"/>
              <a:t>Python</a:t>
            </a:r>
            <a:r>
              <a:rPr lang="zh-CN" altLang="en-US" sz="3600" dirty="0"/>
              <a:t>语言程序设计</a:t>
            </a:r>
            <a:endParaRPr lang="zh-CN" altLang="en-US" sz="3600" dirty="0">
              <a:solidFill>
                <a:srgbClr val="FFFF00"/>
              </a:solidFill>
              <a:effectLst>
                <a:outerShdw blurRad="38100" dist="38100" dir="2700000" algn="tl">
                  <a:srgbClr val="000000">
                    <a:alpha val="43137"/>
                  </a:srgbClr>
                </a:outerShdw>
              </a:effectLst>
            </a:endParaRPr>
          </a:p>
        </p:txBody>
      </p:sp>
      <p:sp>
        <p:nvSpPr>
          <p:cNvPr id="3" name="副标题 2"/>
          <p:cNvSpPr>
            <a:spLocks noGrp="1"/>
          </p:cNvSpPr>
          <p:nvPr>
            <p:ph type="subTitle" idx="1"/>
          </p:nvPr>
        </p:nvSpPr>
        <p:spPr>
          <a:xfrm>
            <a:off x="1524000" y="3867894"/>
            <a:ext cx="7086600" cy="360040"/>
          </a:xfrm>
          <a:effectLst>
            <a:reflection blurRad="25400" stA="41000" endPos="72000" dir="5400000" sy="-100000" algn="bl" rotWithShape="0"/>
          </a:effectLst>
        </p:spPr>
        <p:txBody>
          <a:bodyPr/>
          <a:lstStyle/>
          <a:p>
            <a:pPr algn="r"/>
            <a:r>
              <a:rPr lang="zh-CN" altLang="en-US" dirty="0">
                <a:solidFill>
                  <a:srgbClr val="FF9900"/>
                </a:solidFill>
                <a:latin typeface="华文隶书" panose="02010800040101010101" pitchFamily="2" charset="-122"/>
                <a:ea typeface="华文隶书" panose="02010800040101010101" pitchFamily="2" charset="-122"/>
              </a:rPr>
              <a:t>计算机基础教育研究所</a:t>
            </a:r>
            <a:r>
              <a:rPr lang="en-US" altLang="zh-CN" dirty="0">
                <a:solidFill>
                  <a:srgbClr val="FF9900"/>
                </a:solidFill>
                <a:latin typeface="华文隶书" panose="02010800040101010101" pitchFamily="2" charset="-122"/>
                <a:ea typeface="华文隶书" panose="02010800040101010101" pitchFamily="2" charset="-122"/>
              </a:rPr>
              <a:t>--2018.3</a:t>
            </a:r>
            <a:endParaRPr lang="zh-CN" altLang="en-US" dirty="0">
              <a:solidFill>
                <a:srgbClr val="FF9900"/>
              </a:solidFill>
              <a:latin typeface="华文隶书" panose="02010800040101010101" pitchFamily="2" charset="-122"/>
              <a:ea typeface="华文隶书" panose="02010800040101010101" pitchFamily="2" charset="-122"/>
            </a:endParaRPr>
          </a:p>
        </p:txBody>
      </p:sp>
      <p:pic>
        <p:nvPicPr>
          <p:cNvPr id="4" name="图片 3"/>
          <p:cNvPicPr>
            <a:picLocks noChangeAspect="1"/>
          </p:cNvPicPr>
          <p:nvPr/>
        </p:nvPicPr>
        <p:blipFill>
          <a:blip r:embed="rId2"/>
          <a:stretch>
            <a:fillRect/>
          </a:stretch>
        </p:blipFill>
        <p:spPr>
          <a:xfrm>
            <a:off x="6444324" y="44625"/>
            <a:ext cx="2664183" cy="670619"/>
          </a:xfrm>
          <a:prstGeom prst="rect">
            <a:avLst/>
          </a:prstGeom>
        </p:spPr>
      </p:pic>
    </p:spTree>
    <p:extLst>
      <p:ext uri="{BB962C8B-B14F-4D97-AF65-F5344CB8AC3E}">
        <p14:creationId xmlns:p14="http://schemas.microsoft.com/office/powerpoint/2010/main" val="4013806041"/>
      </p:ext>
    </p:extLst>
  </p:cSld>
  <p:clrMapOvr>
    <a:masterClrMapping/>
  </p:clrMapOvr>
  <p:transition spd="slow">
    <p:wipe dir="d"/>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EE8C0-B4BA-4861-9626-5247BEBD837E}"/>
              </a:ext>
            </a:extLst>
          </p:cNvPr>
          <p:cNvSpPr>
            <a:spLocks noGrp="1"/>
          </p:cNvSpPr>
          <p:nvPr>
            <p:ph type="title"/>
          </p:nvPr>
        </p:nvSpPr>
        <p:spPr/>
        <p:txBody>
          <a:bodyPr/>
          <a:lstStyle/>
          <a:p>
            <a:r>
              <a:rPr lang="en-US" altLang="zh-CN" dirty="0"/>
              <a:t>Python</a:t>
            </a:r>
            <a:r>
              <a:rPr lang="zh-CN" altLang="en-US" dirty="0"/>
              <a:t>语言</a:t>
            </a:r>
          </a:p>
        </p:txBody>
      </p:sp>
      <p:sp>
        <p:nvSpPr>
          <p:cNvPr id="3" name="TextBox 2">
            <a:extLst>
              <a:ext uri="{FF2B5EF4-FFF2-40B4-BE49-F238E27FC236}">
                <a16:creationId xmlns:a16="http://schemas.microsoft.com/office/drawing/2014/main" id="{409AA4A1-F79A-4219-9723-6B160E3AEA48}"/>
              </a:ext>
            </a:extLst>
          </p:cNvPr>
          <p:cNvSpPr txBox="1">
            <a:spLocks noChangeArrowheads="1"/>
          </p:cNvSpPr>
          <p:nvPr/>
        </p:nvSpPr>
        <p:spPr bwMode="auto">
          <a:xfrm>
            <a:off x="1645444" y="1495425"/>
            <a:ext cx="6742980" cy="8032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zh-CN" altLang="zh-CN" sz="2100" dirty="0">
                <a:latin typeface="Palatino Linotype" panose="02040502050505030304" pitchFamily="18" charset="0"/>
                <a:ea typeface="楷体" panose="02010609060101010101" pitchFamily="49" charset="-122"/>
              </a:rPr>
              <a:t>使用</a:t>
            </a:r>
            <a:r>
              <a:rPr lang="en-US" altLang="zh-CN" sz="2100" dirty="0">
                <a:latin typeface="Palatino Linotype" panose="02040502050505030304" pitchFamily="18" charset="0"/>
                <a:ea typeface="楷体" panose="02010609060101010101" pitchFamily="49" charset="-122"/>
              </a:rPr>
              <a:t>Python</a:t>
            </a:r>
            <a:r>
              <a:rPr lang="zh-CN" altLang="zh-CN" sz="2100" dirty="0">
                <a:latin typeface="Palatino Linotype" panose="02040502050505030304" pitchFamily="18" charset="0"/>
                <a:ea typeface="楷体" panose="02010609060101010101" pitchFamily="49" charset="-122"/>
              </a:rPr>
              <a:t>语言编写的</a:t>
            </a:r>
            <a:r>
              <a:rPr lang="en-US" altLang="zh-CN" sz="2100" dirty="0">
                <a:latin typeface="Palatino Linotype" panose="02040502050505030304" pitchFamily="18" charset="0"/>
                <a:ea typeface="楷体" panose="02010609060101010101" pitchFamily="49" charset="-122"/>
              </a:rPr>
              <a:t>Hello</a:t>
            </a:r>
            <a:r>
              <a:rPr lang="zh-CN" altLang="zh-CN" sz="2100" dirty="0">
                <a:latin typeface="Palatino Linotype" panose="02040502050505030304" pitchFamily="18" charset="0"/>
                <a:ea typeface="楷体" panose="02010609060101010101" pitchFamily="49" charset="-122"/>
              </a:rPr>
              <a:t>程序只有一行代码</a:t>
            </a:r>
            <a:r>
              <a:rPr lang="zh-CN" altLang="en-US" sz="2100" dirty="0">
                <a:latin typeface="Palatino Linotype" panose="02040502050505030304" pitchFamily="18" charset="0"/>
                <a:ea typeface="楷体" panose="02010609060101010101" pitchFamily="49" charset="-122"/>
              </a:rPr>
              <a:t>                                </a:t>
            </a:r>
          </a:p>
          <a:p>
            <a:pPr>
              <a:buFontTx/>
              <a:buNone/>
            </a:pPr>
            <a:r>
              <a:rPr lang="zh-CN" altLang="en-US" sz="2100" dirty="0">
                <a:latin typeface="Palatino Linotype" panose="02040502050505030304" pitchFamily="18" charset="0"/>
                <a:ea typeface="楷体" panose="02010609060101010101" pitchFamily="49" charset="-122"/>
              </a:rPr>
              <a:t>                      </a:t>
            </a:r>
            <a:r>
              <a:rPr lang="en-US" altLang="zh-CN" sz="2100" dirty="0">
                <a:latin typeface="Palatino Linotype" panose="02040502050505030304" pitchFamily="18" charset="0"/>
                <a:ea typeface="楷体" panose="02010609060101010101" pitchFamily="49" charset="-122"/>
              </a:rPr>
              <a:t>print(“Hello World”)</a:t>
            </a:r>
            <a:endParaRPr lang="zh-CN" altLang="en-US" sz="2100" dirty="0">
              <a:latin typeface="Palatino Linotype" panose="02040502050505030304" pitchFamily="18" charset="0"/>
              <a:ea typeface="楷体" panose="02010609060101010101" pitchFamily="49" charset="-122"/>
            </a:endParaRPr>
          </a:p>
        </p:txBody>
      </p:sp>
      <p:pic>
        <p:nvPicPr>
          <p:cNvPr id="4" name="图片 3">
            <a:extLst>
              <a:ext uri="{FF2B5EF4-FFF2-40B4-BE49-F238E27FC236}">
                <a16:creationId xmlns:a16="http://schemas.microsoft.com/office/drawing/2014/main" id="{18962F55-A15D-4DB9-876D-2B86368CA467}"/>
              </a:ext>
            </a:extLst>
          </p:cNvPr>
          <p:cNvPicPr>
            <a:picLocks noChangeAspect="1"/>
          </p:cNvPicPr>
          <p:nvPr/>
        </p:nvPicPr>
        <p:blipFill>
          <a:blip r:embed="rId2"/>
          <a:stretch>
            <a:fillRect/>
          </a:stretch>
        </p:blipFill>
        <p:spPr>
          <a:xfrm>
            <a:off x="1653650" y="2447856"/>
            <a:ext cx="6417025" cy="771966"/>
          </a:xfrm>
          <a:prstGeom prst="rect">
            <a:avLst/>
          </a:prstGeom>
        </p:spPr>
      </p:pic>
      <p:sp>
        <p:nvSpPr>
          <p:cNvPr id="5" name="TextBox 2">
            <a:extLst>
              <a:ext uri="{FF2B5EF4-FFF2-40B4-BE49-F238E27FC236}">
                <a16:creationId xmlns:a16="http://schemas.microsoft.com/office/drawing/2014/main" id="{63F10645-8E3D-4796-9263-D45711BA8F24}"/>
              </a:ext>
            </a:extLst>
          </p:cNvPr>
          <p:cNvSpPr txBox="1">
            <a:spLocks noChangeArrowheads="1"/>
          </p:cNvSpPr>
          <p:nvPr/>
        </p:nvSpPr>
        <p:spPr bwMode="auto">
          <a:xfrm>
            <a:off x="1615962" y="3219822"/>
            <a:ext cx="6742980" cy="10618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eaLnBrk="1" hangingPunct="1">
              <a:lnSpc>
                <a:spcPct val="150000"/>
              </a:lnSpc>
              <a:spcBef>
                <a:spcPct val="0"/>
              </a:spcBef>
              <a:buClr>
                <a:srgbClr val="C00000"/>
              </a:buClr>
              <a:buNone/>
            </a:pPr>
            <a:r>
              <a:rPr lang="zh-CN" altLang="zh-CN" sz="2100" dirty="0">
                <a:latin typeface="Palatino Linotype" panose="02040502050505030304" pitchFamily="18" charset="0"/>
                <a:ea typeface="楷体" panose="02010609060101010101" pitchFamily="49" charset="-122"/>
              </a:rPr>
              <a:t>第一行的“</a:t>
            </a:r>
            <a:r>
              <a:rPr lang="en-US" altLang="zh-CN" sz="2100" dirty="0">
                <a:latin typeface="Palatino Linotype" panose="02040502050505030304" pitchFamily="18" charset="0"/>
                <a:ea typeface="楷体" panose="02010609060101010101" pitchFamily="49" charset="-122"/>
              </a:rPr>
              <a:t>&gt;&gt;&gt;</a:t>
            </a:r>
            <a:r>
              <a:rPr lang="zh-CN" altLang="zh-CN" sz="2100" dirty="0">
                <a:latin typeface="Palatino Linotype" panose="02040502050505030304" pitchFamily="18" charset="0"/>
                <a:ea typeface="楷体" panose="02010609060101010101" pitchFamily="49" charset="-122"/>
              </a:rPr>
              <a:t>”是</a:t>
            </a:r>
            <a:r>
              <a:rPr lang="en-US" altLang="zh-CN" sz="2100" dirty="0">
                <a:latin typeface="Palatino Linotype" panose="02040502050505030304" pitchFamily="18" charset="0"/>
                <a:ea typeface="楷体" panose="02010609060101010101" pitchFamily="49" charset="-122"/>
              </a:rPr>
              <a:t>Python</a:t>
            </a:r>
            <a:r>
              <a:rPr lang="zh-CN" altLang="zh-CN" sz="2100" dirty="0">
                <a:latin typeface="Palatino Linotype" panose="02040502050505030304" pitchFamily="18" charset="0"/>
                <a:ea typeface="楷体" panose="02010609060101010101" pitchFamily="49" charset="-122"/>
              </a:rPr>
              <a:t>语言运行环境的提示符</a:t>
            </a:r>
            <a:endParaRPr lang="zh-CN" altLang="en-US" sz="2100" dirty="0">
              <a:latin typeface="Palatino Linotype" panose="02040502050505030304" pitchFamily="18" charset="0"/>
              <a:ea typeface="楷体" panose="02010609060101010101" pitchFamily="49" charset="-122"/>
            </a:endParaRPr>
          </a:p>
          <a:p>
            <a:pPr marL="0" lvl="1" eaLnBrk="1" hangingPunct="1">
              <a:lnSpc>
                <a:spcPct val="150000"/>
              </a:lnSpc>
              <a:spcBef>
                <a:spcPct val="0"/>
              </a:spcBef>
              <a:buClr>
                <a:srgbClr val="C00000"/>
              </a:buClr>
              <a:buNone/>
            </a:pPr>
            <a:r>
              <a:rPr lang="zh-CN" altLang="zh-CN" sz="2100" dirty="0">
                <a:latin typeface="Palatino Linotype" panose="02040502050505030304" pitchFamily="18" charset="0"/>
                <a:ea typeface="楷体" panose="02010609060101010101" pitchFamily="49" charset="-122"/>
              </a:rPr>
              <a:t>第二行是</a:t>
            </a:r>
            <a:r>
              <a:rPr lang="en-US" altLang="zh-CN" sz="2100" dirty="0">
                <a:latin typeface="Palatino Linotype" panose="02040502050505030304" pitchFamily="18" charset="0"/>
                <a:ea typeface="楷体" panose="02010609060101010101" pitchFamily="49" charset="-122"/>
              </a:rPr>
              <a:t>Python</a:t>
            </a:r>
            <a:r>
              <a:rPr lang="zh-CN" altLang="zh-CN" sz="2100" dirty="0">
                <a:latin typeface="Palatino Linotype" panose="02040502050505030304" pitchFamily="18" charset="0"/>
                <a:ea typeface="楷体" panose="02010609060101010101" pitchFamily="49" charset="-122"/>
              </a:rPr>
              <a:t>语句的执行结果  </a:t>
            </a:r>
            <a:endParaRPr lang="zh-CN" altLang="en-US" sz="2100" dirty="0">
              <a:latin typeface="Palatino Linotype" panose="02040502050505030304" pitchFamily="18" charset="0"/>
              <a:ea typeface="楷体" panose="02010609060101010101" pitchFamily="49" charset="-122"/>
            </a:endParaRPr>
          </a:p>
        </p:txBody>
      </p:sp>
      <p:sp>
        <p:nvSpPr>
          <p:cNvPr id="6" name="矩形 2">
            <a:extLst>
              <a:ext uri="{FF2B5EF4-FFF2-40B4-BE49-F238E27FC236}">
                <a16:creationId xmlns:a16="http://schemas.microsoft.com/office/drawing/2014/main" id="{2726954F-20EC-4C7C-B597-43C647D09AE0}"/>
              </a:ext>
            </a:extLst>
          </p:cNvPr>
          <p:cNvSpPr>
            <a:spLocks noChangeArrowheads="1"/>
          </p:cNvSpPr>
          <p:nvPr/>
        </p:nvSpPr>
        <p:spPr bwMode="auto">
          <a:xfrm>
            <a:off x="755576" y="900738"/>
            <a:ext cx="53732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zh-CN"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编写</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Hello</a:t>
            </a:r>
            <a:r>
              <a:rPr lang="zh-CN"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26189945"/>
      </p:ext>
    </p:extLst>
  </p:cSld>
  <p:clrMapOvr>
    <a:masterClrMapping/>
  </p:clrMapOvr>
  <p:transition spd="slow">
    <p:wipe dir="d"/>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EE8C0-B4BA-4861-9626-5247BEBD837E}"/>
              </a:ext>
            </a:extLst>
          </p:cNvPr>
          <p:cNvSpPr>
            <a:spLocks noGrp="1"/>
          </p:cNvSpPr>
          <p:nvPr>
            <p:ph type="title"/>
          </p:nvPr>
        </p:nvSpPr>
        <p:spPr/>
        <p:txBody>
          <a:bodyPr/>
          <a:lstStyle/>
          <a:p>
            <a:r>
              <a:rPr lang="en-US" altLang="zh-CN" dirty="0"/>
              <a:t>Python</a:t>
            </a:r>
            <a:r>
              <a:rPr lang="zh-CN" altLang="en-US" dirty="0"/>
              <a:t>语言</a:t>
            </a:r>
          </a:p>
        </p:txBody>
      </p:sp>
      <p:sp>
        <p:nvSpPr>
          <p:cNvPr id="3" name="TextBox 2">
            <a:extLst>
              <a:ext uri="{FF2B5EF4-FFF2-40B4-BE49-F238E27FC236}">
                <a16:creationId xmlns:a16="http://schemas.microsoft.com/office/drawing/2014/main" id="{D3A80350-8F1A-48A4-99C7-9386DC2C9F18}"/>
              </a:ext>
            </a:extLst>
          </p:cNvPr>
          <p:cNvSpPr txBox="1">
            <a:spLocks noChangeArrowheads="1"/>
          </p:cNvSpPr>
          <p:nvPr/>
        </p:nvSpPr>
        <p:spPr bwMode="auto">
          <a:xfrm>
            <a:off x="957982" y="1491630"/>
            <a:ext cx="7228035" cy="32808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buFontTx/>
              <a:buNone/>
            </a:pPr>
            <a:r>
              <a:rPr lang="en-US" altLang="zh-CN" sz="2000" dirty="0"/>
              <a:t>#include &lt;</a:t>
            </a:r>
            <a:r>
              <a:rPr lang="en-US" altLang="zh-CN" sz="2000" dirty="0" err="1"/>
              <a:t>stdio.h</a:t>
            </a:r>
            <a:r>
              <a:rPr lang="en-US" altLang="zh-CN" sz="2000" dirty="0"/>
              <a:t>&gt;</a:t>
            </a:r>
            <a:endParaRPr lang="zh-CN" altLang="zh-CN" sz="2000" dirty="0"/>
          </a:p>
          <a:p>
            <a:pPr>
              <a:buFontTx/>
              <a:buNone/>
            </a:pPr>
            <a:r>
              <a:rPr lang="en-US" altLang="zh-CN" sz="2000" dirty="0" err="1"/>
              <a:t>int</a:t>
            </a:r>
            <a:r>
              <a:rPr lang="en-US" altLang="zh-CN" sz="2000" dirty="0"/>
              <a:t> main(void)</a:t>
            </a:r>
            <a:endParaRPr lang="zh-CN" altLang="zh-CN" sz="2000" dirty="0"/>
          </a:p>
          <a:p>
            <a:pPr>
              <a:buFontTx/>
              <a:buNone/>
            </a:pPr>
            <a:r>
              <a:rPr lang="en-US" altLang="zh-CN" sz="2000" dirty="0"/>
              <a:t>{</a:t>
            </a:r>
            <a:endParaRPr lang="zh-CN" altLang="zh-CN" sz="2000" dirty="0"/>
          </a:p>
          <a:p>
            <a:pPr>
              <a:buFontTx/>
              <a:buNone/>
            </a:pPr>
            <a:r>
              <a:rPr lang="en-US" altLang="zh-CN" sz="2000" dirty="0"/>
              <a:t>      </a:t>
            </a:r>
            <a:r>
              <a:rPr lang="en-US" altLang="zh-CN" sz="2000" dirty="0" err="1"/>
              <a:t>printf</a:t>
            </a:r>
            <a:r>
              <a:rPr lang="en-US" altLang="zh-CN" sz="2000" dirty="0"/>
              <a:t>("Hello World\n");</a:t>
            </a:r>
            <a:endParaRPr lang="zh-CN" altLang="zh-CN" sz="2000" dirty="0"/>
          </a:p>
          <a:p>
            <a:pPr>
              <a:buFontTx/>
              <a:buNone/>
            </a:pPr>
            <a:r>
              <a:rPr lang="en-US" altLang="zh-CN" sz="2000" dirty="0"/>
              <a:t>      return 0;</a:t>
            </a:r>
            <a:endParaRPr lang="zh-CN" altLang="zh-CN" sz="2000" dirty="0"/>
          </a:p>
          <a:p>
            <a:pPr>
              <a:buFontTx/>
              <a:buNone/>
            </a:pPr>
            <a:r>
              <a:rPr lang="en-US" altLang="zh-CN" sz="2000" dirty="0"/>
              <a:t>}</a:t>
            </a:r>
            <a:endParaRPr lang="zh-CN" altLang="zh-CN" sz="2000" dirty="0"/>
          </a:p>
          <a:p>
            <a:pPr indent="539750">
              <a:buFontTx/>
              <a:buNone/>
            </a:pPr>
            <a:r>
              <a:rPr lang="zh-CN" altLang="en-US" sz="2100" dirty="0">
                <a:latin typeface="Palatino Linotype" panose="02040502050505030304" pitchFamily="18" charset="0"/>
                <a:ea typeface="楷体" panose="02010609060101010101" pitchFamily="49" charset="-122"/>
              </a:rPr>
              <a:t>一般来说，</a:t>
            </a:r>
            <a:r>
              <a:rPr lang="zh-CN" altLang="zh-CN" sz="2100" dirty="0">
                <a:latin typeface="Palatino Linotype" panose="02040502050505030304" pitchFamily="18" charset="0"/>
                <a:ea typeface="楷体" panose="02010609060101010101" pitchFamily="49" charset="-122"/>
              </a:rPr>
              <a:t>同样功能的程序，</a:t>
            </a:r>
            <a:r>
              <a:rPr lang="en-US" altLang="zh-CN" sz="2100" dirty="0">
                <a:latin typeface="Palatino Linotype" panose="02040502050505030304" pitchFamily="18" charset="0"/>
                <a:ea typeface="楷体" panose="02010609060101010101" pitchFamily="49" charset="-122"/>
              </a:rPr>
              <a:t>Python</a:t>
            </a:r>
            <a:r>
              <a:rPr lang="zh-CN" altLang="zh-CN" sz="2100" dirty="0">
                <a:latin typeface="Palatino Linotype" panose="02040502050505030304" pitchFamily="18" charset="0"/>
                <a:ea typeface="楷体" panose="02010609060101010101" pitchFamily="49" charset="-122"/>
              </a:rPr>
              <a:t>语言实现的代码行数仅相当于</a:t>
            </a:r>
            <a:r>
              <a:rPr lang="en-US" altLang="zh-CN" sz="2100" dirty="0">
                <a:latin typeface="Palatino Linotype" panose="02040502050505030304" pitchFamily="18" charset="0"/>
                <a:ea typeface="楷体" panose="02010609060101010101" pitchFamily="49" charset="-122"/>
              </a:rPr>
              <a:t>C</a:t>
            </a:r>
            <a:r>
              <a:rPr lang="zh-CN" altLang="zh-CN" sz="2100" dirty="0">
                <a:latin typeface="Palatino Linotype" panose="02040502050505030304" pitchFamily="18" charset="0"/>
                <a:ea typeface="楷体" panose="02010609060101010101" pitchFamily="49" charset="-122"/>
              </a:rPr>
              <a:t>语言的</a:t>
            </a:r>
            <a:r>
              <a:rPr lang="en-US" altLang="zh-CN" sz="2100" dirty="0">
                <a:latin typeface="Palatino Linotype" panose="02040502050505030304" pitchFamily="18" charset="0"/>
                <a:ea typeface="楷体" panose="02010609060101010101" pitchFamily="49" charset="-122"/>
              </a:rPr>
              <a:t>1/5</a:t>
            </a:r>
            <a:r>
              <a:rPr lang="zh-CN" altLang="zh-CN" sz="2100" dirty="0">
                <a:latin typeface="Palatino Linotype" panose="02040502050505030304" pitchFamily="18" charset="0"/>
                <a:ea typeface="楷体" panose="02010609060101010101" pitchFamily="49" charset="-122"/>
              </a:rPr>
              <a:t>至</a:t>
            </a:r>
            <a:r>
              <a:rPr lang="en-US" altLang="zh-CN" sz="2100" dirty="0">
                <a:latin typeface="Palatino Linotype" panose="02040502050505030304" pitchFamily="18" charset="0"/>
                <a:ea typeface="楷体" panose="02010609060101010101" pitchFamily="49" charset="-122"/>
              </a:rPr>
              <a:t>1/10</a:t>
            </a:r>
            <a:r>
              <a:rPr lang="zh-CN" altLang="en-US" sz="2100" dirty="0">
                <a:latin typeface="Palatino Linotype" panose="02040502050505030304" pitchFamily="18" charset="0"/>
                <a:ea typeface="楷体" panose="02010609060101010101" pitchFamily="49" charset="-122"/>
              </a:rPr>
              <a:t>，</a:t>
            </a:r>
            <a:r>
              <a:rPr lang="zh-CN" altLang="zh-CN" sz="2100" dirty="0">
                <a:latin typeface="Palatino Linotype" panose="02040502050505030304" pitchFamily="18" charset="0"/>
                <a:ea typeface="楷体" panose="02010609060101010101" pitchFamily="49" charset="-122"/>
              </a:rPr>
              <a:t>简洁程度取决于程序的复杂度和规模。</a:t>
            </a:r>
            <a:endParaRPr lang="zh-CN" altLang="en-US" sz="2100" dirty="0">
              <a:latin typeface="Palatino Linotype" panose="02040502050505030304" pitchFamily="18" charset="0"/>
              <a:ea typeface="楷体" panose="02010609060101010101" pitchFamily="49" charset="-122"/>
            </a:endParaRPr>
          </a:p>
        </p:txBody>
      </p:sp>
      <p:sp>
        <p:nvSpPr>
          <p:cNvPr id="4" name="矩形 2">
            <a:extLst>
              <a:ext uri="{FF2B5EF4-FFF2-40B4-BE49-F238E27FC236}">
                <a16:creationId xmlns:a16="http://schemas.microsoft.com/office/drawing/2014/main" id="{55D9F009-08BB-45CE-9A3D-273F4A90B9E2}"/>
              </a:ext>
            </a:extLst>
          </p:cNvPr>
          <p:cNvSpPr>
            <a:spLocks noChangeArrowheads="1"/>
          </p:cNvSpPr>
          <p:nvPr/>
        </p:nvSpPr>
        <p:spPr bwMode="auto">
          <a:xfrm>
            <a:off x="755576" y="866360"/>
            <a:ext cx="5373291"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spcBef>
                <a:spcPct val="0"/>
              </a:spcBef>
              <a:buFontTx/>
              <a:buNone/>
            </a:pP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C</a:t>
            </a:r>
            <a:r>
              <a:rPr lang="zh-CN"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语言的</a:t>
            </a: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Hello</a:t>
            </a:r>
            <a:r>
              <a:rPr lang="zh-CN"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 </a:t>
            </a:r>
            <a:endPar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977791577"/>
      </p:ext>
    </p:extLst>
  </p:cSld>
  <p:clrMapOvr>
    <a:masterClrMapping/>
  </p:clrMapOvr>
  <p:transition spd="slow">
    <p:wipe dir="d"/>
  </p:transition>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EE8C0-B4BA-4861-9626-5247BEBD837E}"/>
              </a:ext>
            </a:extLst>
          </p:cNvPr>
          <p:cNvSpPr>
            <a:spLocks noGrp="1"/>
          </p:cNvSpPr>
          <p:nvPr>
            <p:ph type="title"/>
          </p:nvPr>
        </p:nvSpPr>
        <p:spPr/>
        <p:txBody>
          <a:bodyPr/>
          <a:lstStyle/>
          <a:p>
            <a:r>
              <a:rPr lang="en-US" altLang="zh-CN" dirty="0"/>
              <a:t>Python</a:t>
            </a:r>
            <a:r>
              <a:rPr lang="zh-CN" altLang="en-US" dirty="0"/>
              <a:t>语言</a:t>
            </a:r>
          </a:p>
        </p:txBody>
      </p:sp>
      <p:sp>
        <p:nvSpPr>
          <p:cNvPr id="3" name="矩形 5">
            <a:extLst>
              <a:ext uri="{FF2B5EF4-FFF2-40B4-BE49-F238E27FC236}">
                <a16:creationId xmlns:a16="http://schemas.microsoft.com/office/drawing/2014/main" id="{EB80BE88-57E9-4A21-911D-0E966C87904A}"/>
              </a:ext>
            </a:extLst>
          </p:cNvPr>
          <p:cNvSpPr>
            <a:spLocks noChangeArrowheads="1"/>
          </p:cNvSpPr>
          <p:nvPr/>
        </p:nvSpPr>
        <p:spPr bwMode="auto">
          <a:xfrm>
            <a:off x="755576" y="771550"/>
            <a:ext cx="651624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eaLnBrk="1" hangingPunct="1">
              <a:lnSpc>
                <a:spcPct val="150000"/>
              </a:lnSpc>
              <a:buClr>
                <a:srgbClr val="8CA35F"/>
              </a:buClr>
              <a:buNone/>
              <a:defRPr/>
            </a:pP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语言的特点：</a:t>
            </a:r>
            <a:r>
              <a:rPr lang="zh-CN" altLang="en-US"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脚本语言 </a:t>
            </a:r>
            <a:r>
              <a:rPr lang="en-US" altLang="zh-CN"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语句执行</a:t>
            </a:r>
            <a:endParaRPr lang="en-US" altLang="zh-CN"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97808EAB-99DF-4198-8209-CFCEE471398C}"/>
              </a:ext>
            </a:extLst>
          </p:cNvPr>
          <p:cNvSpPr>
            <a:spLocks noChangeArrowheads="1"/>
          </p:cNvSpPr>
          <p:nvPr/>
        </p:nvSpPr>
        <p:spPr bwMode="auto">
          <a:xfrm>
            <a:off x="611560" y="1526470"/>
            <a:ext cx="7704856"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buFontTx/>
              <a:buNone/>
            </a:pPr>
            <a:r>
              <a:rPr lang="en-US" altLang="zh-CN" sz="1800" b="1" dirty="0">
                <a:latin typeface="Courier New" panose="02070309020205020404" pitchFamily="49" charset="0"/>
              </a:rPr>
              <a:t>  </a:t>
            </a:r>
            <a:r>
              <a:rPr lang="zh-CN" altLang="en-US" sz="1800" dirty="0">
                <a:latin typeface="微软雅黑" panose="020B0503020204020204" pitchFamily="34" charset="-122"/>
                <a:ea typeface="微软雅黑" panose="020B0503020204020204" pitchFamily="34" charset="-122"/>
                <a:cs typeface="Courier New" panose="02070309020205020404" pitchFamily="49" charset="0"/>
              </a:rPr>
              <a:t>例</a:t>
            </a:r>
            <a:r>
              <a:rPr lang="en-US" altLang="zh-CN" sz="1800" dirty="0">
                <a:latin typeface="微软雅黑" panose="020B0503020204020204" pitchFamily="34" charset="-122"/>
                <a:ea typeface="微软雅黑" panose="020B0503020204020204" pitchFamily="34" charset="-122"/>
                <a:cs typeface="Courier New" panose="02070309020205020404" pitchFamily="49" charset="0"/>
              </a:rPr>
              <a:t>1</a:t>
            </a:r>
            <a:r>
              <a:rPr lang="zh-CN" altLang="en-US" sz="1800" dirty="0">
                <a:latin typeface="微软雅黑" panose="020B0503020204020204" pitchFamily="34" charset="-122"/>
                <a:ea typeface="微软雅黑" panose="020B0503020204020204" pitchFamily="34" charset="-122"/>
                <a:cs typeface="Courier New" panose="02070309020205020404" pitchFamily="49" charset="0"/>
              </a:rPr>
              <a:t>：</a:t>
            </a:r>
            <a:endParaRPr lang="en-US" altLang="zh-CN" sz="1500" dirty="0">
              <a:latin typeface="微软雅黑" panose="020B0503020204020204" pitchFamily="34" charset="-122"/>
              <a:ea typeface="微软雅黑" panose="020B0503020204020204" pitchFamily="34" charset="-122"/>
              <a:cs typeface="Courier New" panose="02070309020205020404" pitchFamily="49" charset="0"/>
            </a:endParaRPr>
          </a:p>
          <a:p>
            <a:pPr eaLnBrk="1" hangingPunct="1">
              <a:spcBef>
                <a:spcPct val="0"/>
              </a:spcBef>
              <a:buFontTx/>
              <a:buNone/>
            </a:pPr>
            <a:r>
              <a:rPr lang="en-US" altLang="zh-CN" sz="1800" b="1" dirty="0">
                <a:latin typeface="Courier New" panose="02070309020205020404" pitchFamily="49" charset="0"/>
              </a:rPr>
              <a:t>      print(“Hello World!</a:t>
            </a:r>
            <a:r>
              <a:rPr lang="zh-CN" altLang="en-US" sz="1800" b="1" dirty="0">
                <a:latin typeface="Courier New" panose="02070309020205020404" pitchFamily="49" charset="0"/>
              </a:rPr>
              <a:t>大家好</a:t>
            </a:r>
            <a:r>
              <a:rPr lang="en-US" altLang="zh-CN" sz="1800" b="1" dirty="0">
                <a:latin typeface="Courier New" panose="02070309020205020404" pitchFamily="49" charset="0"/>
              </a:rPr>
              <a:t>!")</a:t>
            </a:r>
          </a:p>
          <a:p>
            <a:pPr eaLnBrk="1" hangingPunct="1">
              <a:spcBef>
                <a:spcPct val="0"/>
              </a:spcBef>
              <a:buFontTx/>
              <a:buNone/>
            </a:pPr>
            <a:r>
              <a:rPr lang="en-US" altLang="zh-CN" sz="1800" b="1" dirty="0">
                <a:latin typeface="Courier New" panose="02070309020205020404" pitchFamily="49" charset="0"/>
              </a:rPr>
              <a:t>  </a:t>
            </a:r>
            <a:r>
              <a:rPr lang="zh-CN" altLang="en-US" sz="1800" dirty="0">
                <a:latin typeface="微软雅黑" panose="020B0503020204020204" pitchFamily="34" charset="-122"/>
                <a:ea typeface="微软雅黑" panose="020B0503020204020204" pitchFamily="34" charset="-122"/>
              </a:rPr>
              <a:t>例</a:t>
            </a:r>
            <a:r>
              <a:rPr lang="en-US" altLang="zh-CN" sz="1800" dirty="0">
                <a:latin typeface="微软雅黑" panose="020B0503020204020204" pitchFamily="34" charset="-122"/>
                <a:ea typeface="微软雅黑" panose="020B0503020204020204" pitchFamily="34" charset="-122"/>
              </a:rPr>
              <a:t>2</a:t>
            </a:r>
            <a:r>
              <a:rPr lang="zh-CN" altLang="en-US" sz="1800" dirty="0">
                <a:latin typeface="微软雅黑" panose="020B0503020204020204" pitchFamily="34" charset="-122"/>
                <a:ea typeface="微软雅黑" panose="020B0503020204020204" pitchFamily="34" charset="-122"/>
              </a:rPr>
              <a:t>：</a:t>
            </a:r>
            <a:endParaRPr lang="en-US" altLang="zh-CN" sz="1800" b="1" dirty="0">
              <a:latin typeface="Courier New" panose="02070309020205020404" pitchFamily="49" charset="0"/>
            </a:endParaRPr>
          </a:p>
          <a:p>
            <a:pPr eaLnBrk="1" hangingPunct="1">
              <a:spcBef>
                <a:spcPct val="0"/>
              </a:spcBef>
              <a:buFontTx/>
              <a:buNone/>
            </a:pPr>
            <a:r>
              <a:rPr lang="en-US" altLang="zh-CN" sz="1800" b="1" dirty="0">
                <a:latin typeface="Courier New" panose="02070309020205020404" pitchFamily="49" charset="0"/>
              </a:rPr>
              <a:t>      sum = 99999 * 99999</a:t>
            </a:r>
          </a:p>
          <a:p>
            <a:pPr eaLnBrk="1" hangingPunct="1">
              <a:spcBef>
                <a:spcPct val="0"/>
              </a:spcBef>
              <a:buFontTx/>
              <a:buNone/>
            </a:pPr>
            <a:r>
              <a:rPr lang="en-US" altLang="zh-CN" sz="1800" b="1" dirty="0">
                <a:latin typeface="Courier New" panose="02070309020205020404" pitchFamily="49" charset="0"/>
              </a:rPr>
              <a:t>      print(sum)</a:t>
            </a:r>
          </a:p>
        </p:txBody>
      </p:sp>
      <p:sp>
        <p:nvSpPr>
          <p:cNvPr id="5" name="矩形 4">
            <a:extLst>
              <a:ext uri="{FF2B5EF4-FFF2-40B4-BE49-F238E27FC236}">
                <a16:creationId xmlns:a16="http://schemas.microsoft.com/office/drawing/2014/main" id="{E6905C03-DA0B-47C2-8C2A-F38050DD2623}"/>
              </a:ext>
            </a:extLst>
          </p:cNvPr>
          <p:cNvSpPr>
            <a:spLocks noChangeArrowheads="1"/>
          </p:cNvSpPr>
          <p:nvPr/>
        </p:nvSpPr>
        <p:spPr bwMode="auto">
          <a:xfrm>
            <a:off x="611560" y="3110371"/>
            <a:ext cx="8280920" cy="15927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spcBef>
                <a:spcPct val="0"/>
              </a:spcBef>
              <a:spcAft>
                <a:spcPts val="900"/>
              </a:spcAft>
              <a:buNone/>
            </a:pPr>
            <a:r>
              <a:rPr lang="en-US" altLang="zh-CN" sz="1800" b="1" dirty="0">
                <a:latin typeface="Courier New" panose="02070309020205020404" pitchFamily="49" charset="0"/>
              </a:rPr>
              <a:t>  </a:t>
            </a:r>
            <a:r>
              <a:rPr lang="zh-CN" altLang="en-US" sz="1800" dirty="0">
                <a:latin typeface="微软雅黑" panose="020B0503020204020204" pitchFamily="34" charset="-122"/>
                <a:ea typeface="微软雅黑" panose="020B0503020204020204" pitchFamily="34" charset="-122"/>
                <a:cs typeface="Courier New" panose="02070309020205020404" pitchFamily="49" charset="0"/>
              </a:rPr>
              <a:t>例</a:t>
            </a:r>
            <a:r>
              <a:rPr lang="en-US" altLang="zh-CN" sz="1800" dirty="0">
                <a:latin typeface="微软雅黑" panose="020B0503020204020204" pitchFamily="34" charset="-122"/>
                <a:ea typeface="微软雅黑" panose="020B0503020204020204" pitchFamily="34" charset="-122"/>
                <a:cs typeface="Courier New" panose="02070309020205020404" pitchFamily="49" charset="0"/>
              </a:rPr>
              <a:t>3</a:t>
            </a:r>
            <a:r>
              <a:rPr lang="zh-CN" altLang="en-US" sz="1800" dirty="0">
                <a:latin typeface="微软雅黑" panose="020B0503020204020204" pitchFamily="34" charset="-122"/>
                <a:ea typeface="微软雅黑" panose="020B0503020204020204" pitchFamily="34" charset="-122"/>
                <a:cs typeface="Courier New" panose="02070309020205020404" pitchFamily="49" charset="0"/>
              </a:rPr>
              <a:t>：</a:t>
            </a:r>
            <a:endParaRPr lang="en-US" altLang="zh-CN" sz="1500" dirty="0">
              <a:latin typeface="微软雅黑" panose="020B0503020204020204" pitchFamily="34" charset="-122"/>
              <a:ea typeface="微软雅黑" panose="020B0503020204020204" pitchFamily="34" charset="-122"/>
              <a:cs typeface="Courier New" panose="02070309020205020404" pitchFamily="49" charset="0"/>
            </a:endParaRPr>
          </a:p>
          <a:p>
            <a:pPr eaLnBrk="1" hangingPunct="1">
              <a:spcBef>
                <a:spcPct val="0"/>
              </a:spcBef>
              <a:buFontTx/>
              <a:buNone/>
            </a:pPr>
            <a:r>
              <a:rPr lang="en-US" altLang="zh-CN" sz="1800" b="1" dirty="0">
                <a:latin typeface="Courier New" panose="02070309020205020404" pitchFamily="49" charset="0"/>
              </a:rPr>
              <a:t>      months="</a:t>
            </a:r>
            <a:r>
              <a:rPr lang="en-US" altLang="zh-CN" sz="1800" b="1" dirty="0" err="1">
                <a:latin typeface="Courier New" panose="02070309020205020404" pitchFamily="49" charset="0"/>
              </a:rPr>
              <a:t>JanFebMarAprMayJunJulAugSepOctNovDec</a:t>
            </a:r>
            <a:r>
              <a:rPr lang="en-US" altLang="zh-CN" sz="1800" b="1" dirty="0">
                <a:latin typeface="Courier New" panose="02070309020205020404" pitchFamily="49" charset="0"/>
              </a:rPr>
              <a:t>" </a:t>
            </a:r>
          </a:p>
          <a:p>
            <a:pPr eaLnBrk="1" hangingPunct="1">
              <a:spcBef>
                <a:spcPct val="0"/>
              </a:spcBef>
              <a:buFontTx/>
              <a:buNone/>
            </a:pPr>
            <a:r>
              <a:rPr lang="en-US" altLang="zh-CN" sz="1800" b="1" dirty="0">
                <a:latin typeface="Courier New" panose="02070309020205020404" pitchFamily="49" charset="0"/>
              </a:rPr>
              <a:t>      n = 4</a:t>
            </a:r>
          </a:p>
          <a:p>
            <a:pPr eaLnBrk="1" hangingPunct="1">
              <a:spcBef>
                <a:spcPct val="0"/>
              </a:spcBef>
              <a:buFontTx/>
              <a:buNone/>
            </a:pPr>
            <a:r>
              <a:rPr lang="en-US" altLang="zh-CN" sz="1800" b="1" dirty="0">
                <a:latin typeface="Courier New" panose="02070309020205020404" pitchFamily="49" charset="0"/>
              </a:rPr>
              <a:t>      </a:t>
            </a:r>
            <a:r>
              <a:rPr lang="pt-BR" altLang="zh-CN" sz="1800" b="1" dirty="0">
                <a:latin typeface="Courier New" panose="02070309020205020404" pitchFamily="49" charset="0"/>
              </a:rPr>
              <a:t>monthAbbrev = months[(n-1)*3:(n-1)*3+3]</a:t>
            </a:r>
          </a:p>
          <a:p>
            <a:pPr eaLnBrk="1" hangingPunct="1">
              <a:spcBef>
                <a:spcPct val="0"/>
              </a:spcBef>
              <a:buFontTx/>
              <a:buNone/>
            </a:pPr>
            <a:r>
              <a:rPr lang="pt-BR" altLang="zh-CN" sz="1800" b="1" dirty="0">
                <a:latin typeface="Courier New" panose="02070309020205020404" pitchFamily="49" charset="0"/>
              </a:rPr>
              <a:t>      print(monthAbbrev)</a:t>
            </a:r>
            <a:endParaRPr lang="zh-CN" altLang="zh-CN" sz="1800" b="1" dirty="0">
              <a:latin typeface="Courier New" panose="02070309020205020404" pitchFamily="49" charset="0"/>
            </a:endParaRPr>
          </a:p>
        </p:txBody>
      </p:sp>
    </p:spTree>
    <p:extLst>
      <p:ext uri="{BB962C8B-B14F-4D97-AF65-F5344CB8AC3E}">
        <p14:creationId xmlns:p14="http://schemas.microsoft.com/office/powerpoint/2010/main" val="237024460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
                                            <p:txEl>
                                              <p:pRg st="3" end="3"/>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
                                            <p:txEl>
                                              <p:pRg st="4" end="4"/>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5">
                                            <p:txEl>
                                              <p:pRg st="1" end="1"/>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5">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xEl>
                                              <p:pRg st="3" end="3"/>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5">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EE8C0-B4BA-4861-9626-5247BEBD837E}"/>
              </a:ext>
            </a:extLst>
          </p:cNvPr>
          <p:cNvSpPr>
            <a:spLocks noGrp="1"/>
          </p:cNvSpPr>
          <p:nvPr>
            <p:ph type="title"/>
          </p:nvPr>
        </p:nvSpPr>
        <p:spPr/>
        <p:txBody>
          <a:bodyPr/>
          <a:lstStyle/>
          <a:p>
            <a:r>
              <a:rPr lang="en-US" altLang="zh-CN" dirty="0"/>
              <a:t>Python</a:t>
            </a:r>
            <a:r>
              <a:rPr lang="zh-CN" altLang="en-US" dirty="0"/>
              <a:t>语言</a:t>
            </a:r>
          </a:p>
        </p:txBody>
      </p:sp>
      <p:sp>
        <p:nvSpPr>
          <p:cNvPr id="3" name="矩形 5">
            <a:extLst>
              <a:ext uri="{FF2B5EF4-FFF2-40B4-BE49-F238E27FC236}">
                <a16:creationId xmlns:a16="http://schemas.microsoft.com/office/drawing/2014/main" id="{EB80BE88-57E9-4A21-911D-0E966C87904A}"/>
              </a:ext>
            </a:extLst>
          </p:cNvPr>
          <p:cNvSpPr>
            <a:spLocks noChangeArrowheads="1"/>
          </p:cNvSpPr>
          <p:nvPr/>
        </p:nvSpPr>
        <p:spPr bwMode="auto">
          <a:xfrm>
            <a:off x="755576" y="771550"/>
            <a:ext cx="651624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eaLnBrk="1" hangingPunct="1">
              <a:lnSpc>
                <a:spcPct val="150000"/>
              </a:lnSpc>
              <a:buClr>
                <a:srgbClr val="8CA35F"/>
              </a:buClr>
              <a:buNone/>
              <a:defRPr/>
            </a:pP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语言的特点：</a:t>
            </a:r>
            <a:r>
              <a:rPr lang="zh-CN" altLang="en-US"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简洁 </a:t>
            </a:r>
            <a:r>
              <a:rPr lang="en-US" altLang="zh-CN"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强制可读性</a:t>
            </a:r>
          </a:p>
        </p:txBody>
      </p:sp>
      <p:sp>
        <p:nvSpPr>
          <p:cNvPr id="6" name="矩形 5">
            <a:extLst>
              <a:ext uri="{FF2B5EF4-FFF2-40B4-BE49-F238E27FC236}">
                <a16:creationId xmlns:a16="http://schemas.microsoft.com/office/drawing/2014/main" id="{399088F4-A82C-47F9-97F8-6C2509224EC9}"/>
              </a:ext>
            </a:extLst>
          </p:cNvPr>
          <p:cNvSpPr>
            <a:spLocks noChangeArrowheads="1"/>
          </p:cNvSpPr>
          <p:nvPr/>
        </p:nvSpPr>
        <p:spPr bwMode="auto">
          <a:xfrm>
            <a:off x="1259632" y="1378284"/>
            <a:ext cx="5724525" cy="31111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eaLnBrk="1" hangingPunct="1">
              <a:lnSpc>
                <a:spcPct val="150000"/>
              </a:lnSpc>
              <a:spcBef>
                <a:spcPct val="0"/>
              </a:spcBef>
              <a:buFontTx/>
              <a:buNone/>
            </a:pPr>
            <a:r>
              <a:rPr lang="zh-CN" altLang="en-US" sz="1800" dirty="0">
                <a:latin typeface="微软雅黑" panose="020B0503020204020204" pitchFamily="34" charset="-122"/>
                <a:ea typeface="微软雅黑" panose="020B0503020204020204" pitchFamily="34" charset="-122"/>
                <a:cs typeface="Courier New" panose="02070309020205020404" pitchFamily="49" charset="0"/>
              </a:rPr>
              <a:t>例</a:t>
            </a:r>
            <a:r>
              <a:rPr lang="en-US" altLang="zh-CN" sz="1800" dirty="0">
                <a:latin typeface="微软雅黑" panose="020B0503020204020204" pitchFamily="34" charset="-122"/>
                <a:ea typeface="微软雅黑" panose="020B0503020204020204" pitchFamily="34" charset="-122"/>
                <a:cs typeface="Courier New" panose="02070309020205020404" pitchFamily="49" charset="0"/>
              </a:rPr>
              <a:t>4</a:t>
            </a:r>
            <a:r>
              <a:rPr lang="zh-CN" altLang="en-US" sz="1800" dirty="0">
                <a:latin typeface="微软雅黑" panose="020B0503020204020204" pitchFamily="34" charset="-122"/>
                <a:ea typeface="微软雅黑" panose="020B0503020204020204" pitchFamily="34" charset="-122"/>
                <a:cs typeface="Courier New" panose="02070309020205020404" pitchFamily="49" charset="0"/>
              </a:rPr>
              <a:t>：</a:t>
            </a:r>
            <a:endParaRPr lang="en-US" altLang="zh-CN" sz="1800" b="1" dirty="0">
              <a:latin typeface="Courier New" panose="02070309020205020404" pitchFamily="49" charset="0"/>
              <a:ea typeface="微软雅黑" panose="020B0503020204020204" pitchFamily="34" charset="-122"/>
              <a:cs typeface="Courier New" panose="02070309020205020404" pitchFamily="49" charset="0"/>
            </a:endParaRPr>
          </a:p>
          <a:p>
            <a:pPr eaLnBrk="1" hangingPunct="1">
              <a:lnSpc>
                <a:spcPts val="2850"/>
              </a:lnSpc>
              <a:spcBef>
                <a:spcPct val="0"/>
              </a:spcBef>
              <a:buNone/>
            </a:pPr>
            <a:r>
              <a:rPr lang="en-US" altLang="zh-CN" sz="1800" b="1" dirty="0">
                <a:latin typeface="Courier New" panose="02070309020205020404" pitchFamily="49" charset="0"/>
                <a:ea typeface="微软雅黑" panose="020B0503020204020204" pitchFamily="34" charset="-122"/>
                <a:cs typeface="Courier New" panose="02070309020205020404" pitchFamily="49" charset="0"/>
              </a:rPr>
              <a:t>       def mean(numbers)</a:t>
            </a:r>
            <a:r>
              <a:rPr lang="en-US" altLang="zh-CN" sz="1800" dirty="0">
                <a:latin typeface="Courier New" panose="02070309020205020404" pitchFamily="49" charset="0"/>
                <a:ea typeface="微软雅黑" panose="020B0503020204020204" pitchFamily="34" charset="-122"/>
                <a:cs typeface="Courier New" panose="02070309020205020404" pitchFamily="49" charset="0"/>
              </a:rPr>
              <a:t>:</a:t>
            </a:r>
            <a:endParaRPr lang="zh-CN" altLang="zh-CN" sz="1800" dirty="0">
              <a:latin typeface="Courier New" panose="02070309020205020404" pitchFamily="49" charset="0"/>
              <a:ea typeface="微软雅黑" panose="020B0503020204020204" pitchFamily="34" charset="-122"/>
              <a:cs typeface="Courier New" panose="02070309020205020404" pitchFamily="49" charset="0"/>
            </a:endParaRPr>
          </a:p>
          <a:p>
            <a:pPr eaLnBrk="1" hangingPunct="1">
              <a:lnSpc>
                <a:spcPts val="2850"/>
              </a:lnSpc>
              <a:spcBef>
                <a:spcPct val="0"/>
              </a:spcBef>
              <a:buNone/>
            </a:pPr>
            <a:r>
              <a:rPr lang="en-US" altLang="zh-CN" sz="1800" dirty="0">
                <a:latin typeface="Courier New" panose="02070309020205020404" pitchFamily="49" charset="0"/>
                <a:ea typeface="微软雅黑" panose="020B0503020204020204" pitchFamily="34" charset="-122"/>
                <a:cs typeface="Courier New" panose="02070309020205020404" pitchFamily="49" charset="0"/>
              </a:rPr>
              <a:t>           s = 0.0</a:t>
            </a:r>
            <a:endParaRPr lang="zh-CN" altLang="zh-CN" sz="1800" dirty="0">
              <a:latin typeface="Courier New" panose="02070309020205020404" pitchFamily="49" charset="0"/>
              <a:ea typeface="微软雅黑" panose="020B0503020204020204" pitchFamily="34" charset="-122"/>
              <a:cs typeface="Courier New" panose="02070309020205020404" pitchFamily="49" charset="0"/>
            </a:endParaRPr>
          </a:p>
          <a:p>
            <a:pPr eaLnBrk="1" hangingPunct="1">
              <a:lnSpc>
                <a:spcPts val="2850"/>
              </a:lnSpc>
              <a:spcBef>
                <a:spcPct val="0"/>
              </a:spcBef>
              <a:buNone/>
            </a:pPr>
            <a:r>
              <a:rPr lang="en-US" altLang="zh-CN" sz="1800" dirty="0">
                <a:latin typeface="Courier New" panose="02070309020205020404" pitchFamily="49" charset="0"/>
                <a:ea typeface="微软雅黑" panose="020B0503020204020204" pitchFamily="34" charset="-122"/>
                <a:cs typeface="Courier New" panose="02070309020205020404" pitchFamily="49" charset="0"/>
              </a:rPr>
              <a:t>           for </a:t>
            </a:r>
            <a:r>
              <a:rPr lang="en-US" altLang="zh-CN" sz="1800" dirty="0" err="1">
                <a:latin typeface="Courier New" panose="02070309020205020404" pitchFamily="49" charset="0"/>
                <a:ea typeface="微软雅黑" panose="020B0503020204020204" pitchFamily="34" charset="-122"/>
                <a:cs typeface="Courier New" panose="02070309020205020404" pitchFamily="49" charset="0"/>
              </a:rPr>
              <a:t>num</a:t>
            </a:r>
            <a:r>
              <a:rPr lang="en-US" altLang="zh-CN" sz="1800" dirty="0">
                <a:latin typeface="Courier New" panose="02070309020205020404" pitchFamily="49" charset="0"/>
                <a:ea typeface="微软雅黑" panose="020B0503020204020204" pitchFamily="34" charset="-122"/>
                <a:cs typeface="Courier New" panose="02070309020205020404" pitchFamily="49" charset="0"/>
              </a:rPr>
              <a:t> in numbers:</a:t>
            </a:r>
            <a:endParaRPr lang="zh-CN" altLang="zh-CN" sz="1800" dirty="0">
              <a:latin typeface="Courier New" panose="02070309020205020404" pitchFamily="49" charset="0"/>
              <a:ea typeface="微软雅黑" panose="020B0503020204020204" pitchFamily="34" charset="-122"/>
              <a:cs typeface="Courier New" panose="02070309020205020404" pitchFamily="49" charset="0"/>
            </a:endParaRPr>
          </a:p>
          <a:p>
            <a:pPr eaLnBrk="1" hangingPunct="1">
              <a:lnSpc>
                <a:spcPts val="2850"/>
              </a:lnSpc>
              <a:spcBef>
                <a:spcPct val="0"/>
              </a:spcBef>
              <a:buNone/>
            </a:pPr>
            <a:r>
              <a:rPr lang="en-US" altLang="zh-CN" sz="1800" dirty="0">
                <a:latin typeface="Courier New" panose="02070309020205020404" pitchFamily="49" charset="0"/>
                <a:ea typeface="微软雅黑" panose="020B0503020204020204" pitchFamily="34" charset="-122"/>
                <a:cs typeface="Courier New" panose="02070309020205020404" pitchFamily="49" charset="0"/>
              </a:rPr>
              <a:t>                s = s + </a:t>
            </a:r>
            <a:r>
              <a:rPr lang="en-US" altLang="zh-CN" sz="1800" dirty="0" err="1">
                <a:latin typeface="Courier New" panose="02070309020205020404" pitchFamily="49" charset="0"/>
                <a:ea typeface="微软雅黑" panose="020B0503020204020204" pitchFamily="34" charset="-122"/>
                <a:cs typeface="Courier New" panose="02070309020205020404" pitchFamily="49" charset="0"/>
              </a:rPr>
              <a:t>num</a:t>
            </a:r>
            <a:endParaRPr lang="zh-CN" altLang="zh-CN" sz="1800" dirty="0">
              <a:latin typeface="Courier New" panose="02070309020205020404" pitchFamily="49" charset="0"/>
              <a:ea typeface="微软雅黑" panose="020B0503020204020204" pitchFamily="34" charset="-122"/>
              <a:cs typeface="Courier New" panose="02070309020205020404" pitchFamily="49" charset="0"/>
            </a:endParaRPr>
          </a:p>
          <a:p>
            <a:pPr eaLnBrk="1" hangingPunct="1">
              <a:lnSpc>
                <a:spcPts val="2850"/>
              </a:lnSpc>
              <a:spcBef>
                <a:spcPct val="0"/>
              </a:spcBef>
              <a:buNone/>
            </a:pPr>
            <a:r>
              <a:rPr lang="en-US" altLang="zh-CN" sz="1800" dirty="0">
                <a:latin typeface="Courier New" panose="02070309020205020404" pitchFamily="49" charset="0"/>
                <a:ea typeface="微软雅黑" panose="020B0503020204020204" pitchFamily="34" charset="-122"/>
                <a:cs typeface="Courier New" panose="02070309020205020404" pitchFamily="49" charset="0"/>
              </a:rPr>
              <a:t>                return s / </a:t>
            </a:r>
            <a:r>
              <a:rPr lang="en-US" altLang="zh-CN" sz="1800" dirty="0" err="1">
                <a:latin typeface="Courier New" panose="02070309020205020404" pitchFamily="49" charset="0"/>
                <a:ea typeface="微软雅黑" panose="020B0503020204020204" pitchFamily="34" charset="-122"/>
                <a:cs typeface="Courier New" panose="02070309020205020404" pitchFamily="49" charset="0"/>
              </a:rPr>
              <a:t>len</a:t>
            </a:r>
            <a:r>
              <a:rPr lang="en-US" altLang="zh-CN" sz="1800" dirty="0">
                <a:latin typeface="Courier New" panose="02070309020205020404" pitchFamily="49" charset="0"/>
                <a:ea typeface="微软雅黑" panose="020B0503020204020204" pitchFamily="34" charset="-122"/>
                <a:cs typeface="Courier New" panose="02070309020205020404" pitchFamily="49" charset="0"/>
              </a:rPr>
              <a:t>(numbers)</a:t>
            </a:r>
          </a:p>
          <a:p>
            <a:pPr eaLnBrk="1" hangingPunct="1">
              <a:lnSpc>
                <a:spcPts val="2850"/>
              </a:lnSpc>
              <a:spcBef>
                <a:spcPct val="0"/>
              </a:spcBef>
              <a:buNone/>
            </a:pPr>
            <a:r>
              <a:rPr lang="en-US" altLang="zh-CN" sz="1800" b="1" dirty="0">
                <a:latin typeface="Courier New" panose="02070309020205020404" pitchFamily="49" charset="0"/>
                <a:ea typeface="微软雅黑" panose="020B0503020204020204" pitchFamily="34" charset="-122"/>
                <a:cs typeface="Courier New" panose="02070309020205020404" pitchFamily="49" charset="0"/>
              </a:rPr>
              <a:t>       </a:t>
            </a:r>
            <a:r>
              <a:rPr lang="en-US" altLang="zh-CN" sz="1800" b="1" dirty="0" err="1">
                <a:latin typeface="Courier New" panose="02070309020205020404" pitchFamily="49" charset="0"/>
                <a:ea typeface="微软雅黑" panose="020B0503020204020204" pitchFamily="34" charset="-122"/>
                <a:cs typeface="Courier New" panose="02070309020205020404" pitchFamily="49" charset="0"/>
              </a:rPr>
              <a:t>nums</a:t>
            </a:r>
            <a:r>
              <a:rPr lang="en-US" altLang="zh-CN" sz="1800" b="1" dirty="0">
                <a:latin typeface="Courier New" panose="02070309020205020404" pitchFamily="49" charset="0"/>
                <a:ea typeface="微软雅黑" panose="020B0503020204020204" pitchFamily="34" charset="-122"/>
                <a:cs typeface="Courier New" panose="02070309020205020404" pitchFamily="49" charset="0"/>
              </a:rPr>
              <a:t> = [0,1,2,3,4,5,6,7,8,9]</a:t>
            </a:r>
          </a:p>
          <a:p>
            <a:pPr eaLnBrk="1" hangingPunct="1">
              <a:lnSpc>
                <a:spcPts val="2850"/>
              </a:lnSpc>
              <a:spcBef>
                <a:spcPct val="0"/>
              </a:spcBef>
              <a:buNone/>
            </a:pPr>
            <a:r>
              <a:rPr lang="en-US" altLang="zh-CN" sz="1800" b="1" dirty="0">
                <a:latin typeface="Courier New" panose="02070309020205020404" pitchFamily="49" charset="0"/>
                <a:ea typeface="微软雅黑" panose="020B0503020204020204" pitchFamily="34" charset="-122"/>
                <a:cs typeface="Courier New" panose="02070309020205020404" pitchFamily="49" charset="0"/>
              </a:rPr>
              <a:t>       print(mean(</a:t>
            </a:r>
            <a:r>
              <a:rPr lang="en-US" altLang="zh-CN" sz="1800" b="1" dirty="0" err="1">
                <a:latin typeface="Courier New" panose="02070309020205020404" pitchFamily="49" charset="0"/>
                <a:ea typeface="微软雅黑" panose="020B0503020204020204" pitchFamily="34" charset="-122"/>
                <a:cs typeface="Courier New" panose="02070309020205020404" pitchFamily="49" charset="0"/>
              </a:rPr>
              <a:t>nums</a:t>
            </a:r>
            <a:r>
              <a:rPr lang="en-US" altLang="zh-CN" sz="1800" b="1" dirty="0">
                <a:latin typeface="Courier New" panose="02070309020205020404" pitchFamily="49" charset="0"/>
                <a:ea typeface="微软雅黑" panose="020B0503020204020204" pitchFamily="34" charset="-122"/>
                <a:cs typeface="Courier New" panose="02070309020205020404" pitchFamily="49" charset="0"/>
              </a:rPr>
              <a:t>))</a:t>
            </a:r>
            <a:endParaRPr lang="zh-CN" altLang="zh-CN" sz="1800" b="1" dirty="0">
              <a:latin typeface="Courier New" panose="02070309020205020404" pitchFamily="49" charset="0"/>
              <a:ea typeface="微软雅黑" panose="020B0503020204020204" pitchFamily="34" charset="-122"/>
              <a:cs typeface="Courier New" panose="02070309020205020404" pitchFamily="49" charset="0"/>
            </a:endParaRPr>
          </a:p>
        </p:txBody>
      </p:sp>
    </p:spTree>
    <p:extLst>
      <p:ext uri="{BB962C8B-B14F-4D97-AF65-F5344CB8AC3E}">
        <p14:creationId xmlns:p14="http://schemas.microsoft.com/office/powerpoint/2010/main" val="3426383799"/>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EE8C0-B4BA-4861-9626-5247BEBD837E}"/>
              </a:ext>
            </a:extLst>
          </p:cNvPr>
          <p:cNvSpPr>
            <a:spLocks noGrp="1"/>
          </p:cNvSpPr>
          <p:nvPr>
            <p:ph type="title"/>
          </p:nvPr>
        </p:nvSpPr>
        <p:spPr/>
        <p:txBody>
          <a:bodyPr/>
          <a:lstStyle/>
          <a:p>
            <a:r>
              <a:rPr lang="en-US" altLang="zh-CN" dirty="0"/>
              <a:t>Python</a:t>
            </a:r>
            <a:r>
              <a:rPr lang="zh-CN" altLang="en-US" dirty="0"/>
              <a:t>语言</a:t>
            </a:r>
          </a:p>
        </p:txBody>
      </p:sp>
      <p:sp>
        <p:nvSpPr>
          <p:cNvPr id="3" name="矩形 5">
            <a:extLst>
              <a:ext uri="{FF2B5EF4-FFF2-40B4-BE49-F238E27FC236}">
                <a16:creationId xmlns:a16="http://schemas.microsoft.com/office/drawing/2014/main" id="{EB80BE88-57E9-4A21-911D-0E966C87904A}"/>
              </a:ext>
            </a:extLst>
          </p:cNvPr>
          <p:cNvSpPr>
            <a:spLocks noChangeArrowheads="1"/>
          </p:cNvSpPr>
          <p:nvPr/>
        </p:nvSpPr>
        <p:spPr bwMode="auto">
          <a:xfrm>
            <a:off x="755576" y="771550"/>
            <a:ext cx="6516241" cy="58105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0" eaLnBrk="1" hangingPunct="1">
              <a:lnSpc>
                <a:spcPct val="150000"/>
              </a:lnSpc>
              <a:buClr>
                <a:srgbClr val="8CA35F"/>
              </a:buClr>
              <a:buNone/>
              <a:defRPr/>
            </a:pP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语言的特点：</a:t>
            </a:r>
            <a:r>
              <a:rPr lang="zh-CN" altLang="en-US"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跨平台 </a:t>
            </a:r>
            <a:r>
              <a:rPr lang="en-US" altLang="zh-CN"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 </a:t>
            </a:r>
            <a:r>
              <a:rPr lang="zh-CN" altLang="en-US" sz="2400" b="1"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开源</a:t>
            </a:r>
          </a:p>
        </p:txBody>
      </p:sp>
      <p:sp>
        <p:nvSpPr>
          <p:cNvPr id="5" name="矩形 4">
            <a:extLst>
              <a:ext uri="{FF2B5EF4-FFF2-40B4-BE49-F238E27FC236}">
                <a16:creationId xmlns:a16="http://schemas.microsoft.com/office/drawing/2014/main" id="{84F2B30F-4BA2-45B6-9CA9-41EDA594C8D5}"/>
              </a:ext>
            </a:extLst>
          </p:cNvPr>
          <p:cNvSpPr>
            <a:spLocks noChangeArrowheads="1"/>
          </p:cNvSpPr>
          <p:nvPr/>
        </p:nvSpPr>
        <p:spPr bwMode="auto">
          <a:xfrm>
            <a:off x="1547664" y="1462169"/>
            <a:ext cx="6697116" cy="30546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ctr" eaLnBrk="1" hangingPunct="1">
              <a:lnSpc>
                <a:spcPct val="200000"/>
              </a:lnSpc>
              <a:spcBef>
                <a:spcPct val="0"/>
              </a:spcBef>
              <a:buFontTx/>
              <a:buNone/>
            </a:pPr>
            <a:r>
              <a:rPr lang="en-US" altLang="zh-CN" sz="2100" b="1" dirty="0">
                <a:latin typeface="Courier New" panose="02070309020205020404" pitchFamily="49" charset="0"/>
                <a:hlinkClick r:id="rId2"/>
              </a:rPr>
              <a:t>http://pypi.python.org/</a:t>
            </a:r>
            <a:endParaRPr lang="en-US" altLang="zh-CN" sz="2100" b="1" dirty="0">
              <a:latin typeface="Courier New" panose="02070309020205020404" pitchFamily="49" charset="0"/>
            </a:endParaRPr>
          </a:p>
          <a:p>
            <a:pPr algn="ctr" eaLnBrk="1" hangingPunct="1">
              <a:lnSpc>
                <a:spcPct val="200000"/>
              </a:lnSpc>
              <a:spcBef>
                <a:spcPct val="0"/>
              </a:spcBef>
              <a:buFontTx/>
              <a:buNone/>
            </a:pPr>
            <a:r>
              <a:rPr lang="zh-CN" altLang="en-US" sz="2000" dirty="0">
                <a:solidFill>
                  <a:srgbClr val="663300"/>
                </a:solidFill>
                <a:latin typeface="黑体" panose="02010609060101010101" pitchFamily="49" charset="-122"/>
                <a:ea typeface="黑体" panose="02010609060101010101" pitchFamily="49" charset="-122"/>
              </a:rPr>
              <a:t>目前有</a:t>
            </a:r>
            <a:r>
              <a:rPr lang="en-US" altLang="zh-CN" sz="2000" b="1" dirty="0">
                <a:solidFill>
                  <a:srgbClr val="663300"/>
                </a:solidFill>
                <a:latin typeface="黑体" panose="02010609060101010101" pitchFamily="49" charset="-122"/>
                <a:ea typeface="黑体" panose="02010609060101010101" pitchFamily="49" charset="-122"/>
              </a:rPr>
              <a:t>12</a:t>
            </a:r>
            <a:r>
              <a:rPr lang="zh-CN" altLang="en-US" sz="2000" b="1" dirty="0">
                <a:solidFill>
                  <a:srgbClr val="663300"/>
                </a:solidFill>
                <a:latin typeface="黑体" panose="02010609060101010101" pitchFamily="49" charset="-122"/>
                <a:ea typeface="黑体" panose="02010609060101010101" pitchFamily="49" charset="-122"/>
              </a:rPr>
              <a:t>万</a:t>
            </a:r>
            <a:r>
              <a:rPr lang="zh-CN" altLang="en-US" sz="2000" dirty="0">
                <a:solidFill>
                  <a:srgbClr val="663300"/>
                </a:solidFill>
                <a:latin typeface="黑体" panose="02010609060101010101" pitchFamily="49" charset="-122"/>
                <a:ea typeface="黑体" panose="02010609060101010101" pitchFamily="49" charset="-122"/>
              </a:rPr>
              <a:t>个开源库，覆盖各类计算问题</a:t>
            </a:r>
            <a:endParaRPr lang="en-US" altLang="zh-CN" sz="2000" dirty="0">
              <a:solidFill>
                <a:srgbClr val="663300"/>
              </a:solidFill>
              <a:latin typeface="黑体" panose="02010609060101010101" pitchFamily="49" charset="-122"/>
              <a:ea typeface="黑体" panose="02010609060101010101" pitchFamily="49" charset="-122"/>
            </a:endParaRPr>
          </a:p>
          <a:p>
            <a:pPr eaLnBrk="1" hangingPunct="1">
              <a:lnSpc>
                <a:spcPct val="200000"/>
              </a:lnSpc>
              <a:spcBef>
                <a:spcPct val="0"/>
              </a:spcBef>
              <a:buFontTx/>
              <a:buNone/>
            </a:pPr>
            <a:r>
              <a:rPr lang="zh-CN" altLang="en-US" sz="1800" dirty="0">
                <a:latin typeface="微软雅黑" panose="020B0503020204020204" pitchFamily="34" charset="-122"/>
                <a:ea typeface="微软雅黑" panose="020B0503020204020204" pitchFamily="34" charset="-122"/>
                <a:cs typeface="Courier New" panose="02070309020205020404" pitchFamily="49" charset="0"/>
              </a:rPr>
              <a:t>例</a:t>
            </a:r>
            <a:r>
              <a:rPr lang="en-US" altLang="zh-CN" sz="1800" dirty="0">
                <a:latin typeface="微软雅黑" panose="020B0503020204020204" pitchFamily="34" charset="-122"/>
                <a:ea typeface="微软雅黑" panose="020B0503020204020204" pitchFamily="34" charset="-122"/>
                <a:cs typeface="Courier New" panose="02070309020205020404" pitchFamily="49" charset="0"/>
              </a:rPr>
              <a:t>5</a:t>
            </a:r>
            <a:r>
              <a:rPr lang="zh-CN" altLang="en-US" sz="1800" dirty="0">
                <a:latin typeface="微软雅黑" panose="020B0503020204020204" pitchFamily="34" charset="-122"/>
                <a:ea typeface="微软雅黑" panose="020B0503020204020204" pitchFamily="34" charset="-122"/>
                <a:cs typeface="Courier New" panose="02070309020205020404" pitchFamily="49" charset="0"/>
              </a:rPr>
              <a:t>：</a:t>
            </a:r>
            <a:endParaRPr lang="en-US" altLang="zh-CN" sz="1800" b="1" dirty="0">
              <a:latin typeface="Courier New" panose="02070309020205020404" pitchFamily="49" charset="0"/>
            </a:endParaRPr>
          </a:p>
          <a:p>
            <a:pPr eaLnBrk="1" hangingPunct="1">
              <a:lnSpc>
                <a:spcPts val="2850"/>
              </a:lnSpc>
              <a:spcBef>
                <a:spcPct val="0"/>
              </a:spcBef>
              <a:buNone/>
            </a:pPr>
            <a:r>
              <a:rPr lang="en-US" altLang="zh-CN" sz="1800" b="1" dirty="0">
                <a:latin typeface="Courier New" panose="02070309020205020404" pitchFamily="49" charset="0"/>
              </a:rPr>
              <a:t>      from random import random</a:t>
            </a:r>
          </a:p>
          <a:p>
            <a:pPr eaLnBrk="1" hangingPunct="1">
              <a:lnSpc>
                <a:spcPts val="2850"/>
              </a:lnSpc>
              <a:spcBef>
                <a:spcPct val="0"/>
              </a:spcBef>
              <a:buNone/>
            </a:pPr>
            <a:r>
              <a:rPr lang="en-US" altLang="zh-CN" sz="1800" b="1" dirty="0">
                <a:latin typeface="Courier New" panose="02070309020205020404" pitchFamily="49" charset="0"/>
              </a:rPr>
              <a:t>      </a:t>
            </a:r>
            <a:r>
              <a:rPr lang="en-US" altLang="zh-CN" sz="1800" b="1" dirty="0" err="1">
                <a:latin typeface="Courier New" panose="02070309020205020404" pitchFamily="49" charset="0"/>
              </a:rPr>
              <a:t>rnd</a:t>
            </a:r>
            <a:r>
              <a:rPr lang="en-US" altLang="zh-CN" sz="1800" b="1" dirty="0">
                <a:latin typeface="Courier New" panose="02070309020205020404" pitchFamily="49" charset="0"/>
              </a:rPr>
              <a:t> = random()*10</a:t>
            </a:r>
          </a:p>
          <a:p>
            <a:pPr eaLnBrk="1" hangingPunct="1">
              <a:lnSpc>
                <a:spcPts val="2850"/>
              </a:lnSpc>
              <a:spcBef>
                <a:spcPct val="0"/>
              </a:spcBef>
              <a:buNone/>
            </a:pPr>
            <a:r>
              <a:rPr lang="en-US" altLang="zh-CN" sz="1800" b="1" dirty="0">
                <a:latin typeface="Courier New" panose="02070309020205020404" pitchFamily="49" charset="0"/>
              </a:rPr>
              <a:t>      print(</a:t>
            </a:r>
            <a:r>
              <a:rPr lang="en-US" altLang="zh-CN" sz="1800" b="1" dirty="0" err="1">
                <a:latin typeface="Courier New" panose="02070309020205020404" pitchFamily="49" charset="0"/>
              </a:rPr>
              <a:t>rnd</a:t>
            </a:r>
            <a:r>
              <a:rPr lang="en-US" altLang="zh-CN" sz="1800" b="1" dirty="0">
                <a:latin typeface="Courier New" panose="02070309020205020404" pitchFamily="49" charset="0"/>
              </a:rPr>
              <a:t>)</a:t>
            </a:r>
          </a:p>
        </p:txBody>
      </p:sp>
    </p:spTree>
    <p:extLst>
      <p:ext uri="{BB962C8B-B14F-4D97-AF65-F5344CB8AC3E}">
        <p14:creationId xmlns:p14="http://schemas.microsoft.com/office/powerpoint/2010/main" val="292157154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5">
                                            <p:txEl>
                                              <p:pRg st="2" end="2"/>
                                            </p:txEl>
                                          </p:spTgt>
                                        </p:tgtEl>
                                        <p:attrNameLst>
                                          <p:attrName>style.visibility</p:attrName>
                                        </p:attrNameLst>
                                      </p:cBhvr>
                                      <p:to>
                                        <p:strVal val="visible"/>
                                      </p:to>
                                    </p:set>
                                    <p:animEffect transition="in" filter="fade">
                                      <p:cBhvr>
                                        <p:cTn id="7" dur="500"/>
                                        <p:tgtEl>
                                          <p:spTgt spid="5">
                                            <p:txEl>
                                              <p:pRg st="2" end="2"/>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xEl>
                                              <p:pRg st="3" end="3"/>
                                            </p:txEl>
                                          </p:spTgt>
                                        </p:tgtEl>
                                        <p:attrNameLst>
                                          <p:attrName>style.visibility</p:attrName>
                                        </p:attrNameLst>
                                      </p:cBhvr>
                                      <p:to>
                                        <p:strVal val="visible"/>
                                      </p:to>
                                    </p:set>
                                    <p:animEffect transition="in" filter="fade">
                                      <p:cBhvr>
                                        <p:cTn id="12" dur="500"/>
                                        <p:tgtEl>
                                          <p:spTgt spid="5">
                                            <p:txEl>
                                              <p:pRg st="3" end="3"/>
                                            </p:txEl>
                                          </p:spTgt>
                                        </p:tgtEl>
                                      </p:cBhvr>
                                    </p:animEffect>
                                  </p:childTnLst>
                                </p:cTn>
                              </p:par>
                              <p:par>
                                <p:cTn id="13" presetID="10" presetClass="entr" presetSubtype="0" fill="hold" nodeType="withEffect">
                                  <p:stCondLst>
                                    <p:cond delay="0"/>
                                  </p:stCondLst>
                                  <p:childTnLst>
                                    <p:set>
                                      <p:cBhvr>
                                        <p:cTn id="14" dur="1" fill="hold">
                                          <p:stCondLst>
                                            <p:cond delay="0"/>
                                          </p:stCondLst>
                                        </p:cTn>
                                        <p:tgtEl>
                                          <p:spTgt spid="5">
                                            <p:txEl>
                                              <p:pRg st="4" end="4"/>
                                            </p:txEl>
                                          </p:spTgt>
                                        </p:tgtEl>
                                        <p:attrNameLst>
                                          <p:attrName>style.visibility</p:attrName>
                                        </p:attrNameLst>
                                      </p:cBhvr>
                                      <p:to>
                                        <p:strVal val="visible"/>
                                      </p:to>
                                    </p:set>
                                    <p:animEffect transition="in" filter="fade">
                                      <p:cBhvr>
                                        <p:cTn id="15" dur="500"/>
                                        <p:tgtEl>
                                          <p:spTgt spid="5">
                                            <p:txEl>
                                              <p:pRg st="4" end="4"/>
                                            </p:txEl>
                                          </p:spTgt>
                                        </p:tgtEl>
                                      </p:cBhvr>
                                    </p:animEffect>
                                  </p:childTnLst>
                                </p:cTn>
                              </p:par>
                              <p:par>
                                <p:cTn id="16" presetID="10" presetClass="entr" presetSubtype="0" fill="hold" nodeType="withEffect">
                                  <p:stCondLst>
                                    <p:cond delay="0"/>
                                  </p:stCondLst>
                                  <p:childTnLst>
                                    <p:set>
                                      <p:cBhvr>
                                        <p:cTn id="17" dur="1" fill="hold">
                                          <p:stCondLst>
                                            <p:cond delay="0"/>
                                          </p:stCondLst>
                                        </p:cTn>
                                        <p:tgtEl>
                                          <p:spTgt spid="5">
                                            <p:txEl>
                                              <p:pRg st="5" end="5"/>
                                            </p:txEl>
                                          </p:spTgt>
                                        </p:tgtEl>
                                        <p:attrNameLst>
                                          <p:attrName>style.visibility</p:attrName>
                                        </p:attrNameLst>
                                      </p:cBhvr>
                                      <p:to>
                                        <p:strVal val="visible"/>
                                      </p:to>
                                    </p:set>
                                    <p:animEffect transition="in" filter="fade">
                                      <p:cBhvr>
                                        <p:cTn id="18" dur="500"/>
                                        <p:tgtEl>
                                          <p:spTgt spid="5">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3A31C3D-78A5-4BD6-89D3-371DBC4AE788}"/>
              </a:ext>
            </a:extLst>
          </p:cNvPr>
          <p:cNvSpPr>
            <a:spLocks noGrp="1"/>
          </p:cNvSpPr>
          <p:nvPr>
            <p:ph type="title"/>
          </p:nvPr>
        </p:nvSpPr>
        <p:spPr/>
        <p:txBody>
          <a:bodyPr/>
          <a:lstStyle/>
          <a:p>
            <a:r>
              <a:rPr lang="en-US" altLang="zh-CN" dirty="0"/>
              <a:t>Python</a:t>
            </a:r>
            <a:r>
              <a:rPr lang="zh-CN" altLang="en-US" dirty="0"/>
              <a:t>语言</a:t>
            </a:r>
          </a:p>
        </p:txBody>
      </p:sp>
      <p:grpSp>
        <p:nvGrpSpPr>
          <p:cNvPr id="4" name="Group 2">
            <a:extLst>
              <a:ext uri="{FF2B5EF4-FFF2-40B4-BE49-F238E27FC236}">
                <a16:creationId xmlns:a16="http://schemas.microsoft.com/office/drawing/2014/main" id="{AB7AA67E-922E-4959-92E2-9120BD96216A}"/>
              </a:ext>
            </a:extLst>
          </p:cNvPr>
          <p:cNvGrpSpPr/>
          <p:nvPr/>
        </p:nvGrpSpPr>
        <p:grpSpPr>
          <a:xfrm>
            <a:off x="783693" y="1333596"/>
            <a:ext cx="4231996" cy="798226"/>
            <a:chOff x="1930687" y="4211757"/>
            <a:chExt cx="11285322" cy="2128600"/>
          </a:xfrm>
        </p:grpSpPr>
        <p:sp>
          <p:nvSpPr>
            <p:cNvPr id="5" name="TextBox 42">
              <a:extLst>
                <a:ext uri="{FF2B5EF4-FFF2-40B4-BE49-F238E27FC236}">
                  <a16:creationId xmlns:a16="http://schemas.microsoft.com/office/drawing/2014/main" id="{FADEDB92-DF6C-4ABC-BAB8-B37ED686644F}"/>
                </a:ext>
              </a:extLst>
            </p:cNvPr>
            <p:cNvSpPr txBox="1"/>
            <p:nvPr/>
          </p:nvSpPr>
          <p:spPr>
            <a:xfrm>
              <a:off x="2600258" y="5462206"/>
              <a:ext cx="10083781" cy="878151"/>
            </a:xfrm>
            <a:prstGeom prst="rect">
              <a:avLst/>
            </a:prstGeom>
            <a:noFill/>
          </p:spPr>
          <p:txBody>
            <a:bodyPr wrap="square" lIns="82282" tIns="41141" rIns="82282" bIns="41141" rtlCol="0">
              <a:spAutoFit/>
            </a:bodyPr>
            <a:lstStyle/>
            <a:p>
              <a:r>
                <a:rPr lang="en-US" altLang="zh-CN" sz="1600" dirty="0">
                  <a:latin typeface="微软雅黑" panose="020B0503020204020204" pitchFamily="34" charset="-122"/>
                  <a:ea typeface="微软雅黑" panose="020B0503020204020204" pitchFamily="34" charset="-122"/>
                  <a:cs typeface="Lato Light"/>
                </a:rPr>
                <a:t>Python</a:t>
              </a:r>
              <a:r>
                <a:rPr lang="zh-CN" altLang="en-US" sz="1600" dirty="0">
                  <a:latin typeface="微软雅黑" panose="020B0503020204020204" pitchFamily="34" charset="-122"/>
                  <a:ea typeface="微软雅黑" panose="020B0503020204020204" pitchFamily="34" charset="-122"/>
                  <a:cs typeface="Lato Light"/>
                </a:rPr>
                <a:t>语言提供</a:t>
              </a:r>
              <a:r>
                <a:rPr lang="en-US" altLang="zh-CN" sz="1600" dirty="0">
                  <a:latin typeface="微软雅黑" panose="020B0503020204020204" pitchFamily="34" charset="-122"/>
                  <a:ea typeface="微软雅黑" panose="020B0503020204020204" pitchFamily="34" charset="-122"/>
                  <a:cs typeface="Lato Light"/>
                </a:rPr>
                <a:t>&gt;12</a:t>
              </a:r>
              <a:r>
                <a:rPr lang="zh-CN" altLang="en-US" sz="1600" dirty="0">
                  <a:latin typeface="微软雅黑" panose="020B0503020204020204" pitchFamily="34" charset="-122"/>
                  <a:ea typeface="微软雅黑" panose="020B0503020204020204" pitchFamily="34" charset="-122"/>
                  <a:cs typeface="Lato Light"/>
                </a:rPr>
                <a:t>万个第三方库</a:t>
              </a:r>
              <a:endParaRPr lang="en-US" sz="1600" dirty="0">
                <a:latin typeface="微软雅黑" panose="020B0503020204020204" pitchFamily="34" charset="-122"/>
                <a:ea typeface="微软雅黑" panose="020B0503020204020204" pitchFamily="34" charset="-122"/>
                <a:cs typeface="Lato Light"/>
              </a:endParaRPr>
            </a:p>
          </p:txBody>
        </p:sp>
        <p:sp>
          <p:nvSpPr>
            <p:cNvPr id="6" name="Freeform 222">
              <a:extLst>
                <a:ext uri="{FF2B5EF4-FFF2-40B4-BE49-F238E27FC236}">
                  <a16:creationId xmlns:a16="http://schemas.microsoft.com/office/drawing/2014/main" id="{96F46385-D72B-43B2-B0D2-71CA61CB4282}"/>
                </a:ext>
              </a:extLst>
            </p:cNvPr>
            <p:cNvSpPr>
              <a:spLocks noEditPoints="1"/>
            </p:cNvSpPr>
            <p:nvPr/>
          </p:nvSpPr>
          <p:spPr bwMode="auto">
            <a:xfrm>
              <a:off x="1930687" y="449096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9900"/>
            </a:solidFill>
            <a:ln>
              <a:noFill/>
            </a:ln>
          </p:spPr>
          <p:txBody>
            <a:bodyPr vert="horz" wrap="square" lIns="34290" tIns="17145" rIns="34290" bIns="17145" numCol="1" anchor="t" anchorCtr="0" compatLnSpc="1">
              <a:prstTxWarp prst="textNoShape">
                <a:avLst/>
              </a:prstTxWarp>
            </a:bodyPr>
            <a:lstStyle/>
            <a:p>
              <a:endParaRPr lang="en-US" sz="788">
                <a:solidFill>
                  <a:schemeClr val="tx2"/>
                </a:solidFill>
              </a:endParaRPr>
            </a:p>
          </p:txBody>
        </p:sp>
        <p:sp>
          <p:nvSpPr>
            <p:cNvPr id="7" name="TextBox 55">
              <a:extLst>
                <a:ext uri="{FF2B5EF4-FFF2-40B4-BE49-F238E27FC236}">
                  <a16:creationId xmlns:a16="http://schemas.microsoft.com/office/drawing/2014/main" id="{6AFA2D1C-DF33-4ABC-A399-DA474C2F6791}"/>
                </a:ext>
              </a:extLst>
            </p:cNvPr>
            <p:cNvSpPr txBox="1"/>
            <p:nvPr/>
          </p:nvSpPr>
          <p:spPr>
            <a:xfrm>
              <a:off x="2459292" y="4211757"/>
              <a:ext cx="10756717" cy="1015623"/>
            </a:xfrm>
            <a:prstGeom prst="rect">
              <a:avLst/>
            </a:prstGeom>
            <a:noFill/>
          </p:spPr>
          <p:txBody>
            <a:bodyPr wrap="none" lIns="68566" tIns="34283" rIns="68566" bIns="34283" rtlCol="0">
              <a:spAutoFit/>
            </a:bodyPr>
            <a:lstStyle/>
            <a:p>
              <a:r>
                <a:rPr lang="zh-CN" altLang="en-US" sz="2025" b="1" dirty="0">
                  <a:solidFill>
                    <a:schemeClr val="tx2"/>
                  </a:solidFill>
                  <a:latin typeface="微软雅黑" panose="020B0503020204020204" pitchFamily="34" charset="-122"/>
                  <a:ea typeface="微软雅黑" panose="020B0503020204020204" pitchFamily="34" charset="-122"/>
                </a:rPr>
                <a:t>以开源项目为代表的大量第三方库</a:t>
              </a:r>
              <a:endParaRPr lang="id-ID" sz="2025" b="1" dirty="0">
                <a:solidFill>
                  <a:schemeClr val="tx2"/>
                </a:solidFill>
                <a:latin typeface="微软雅黑" panose="020B0503020204020204" pitchFamily="34" charset="-122"/>
                <a:ea typeface="微软雅黑" panose="020B0503020204020204" pitchFamily="34" charset="-122"/>
              </a:endParaRPr>
            </a:p>
          </p:txBody>
        </p:sp>
      </p:grpSp>
      <p:grpSp>
        <p:nvGrpSpPr>
          <p:cNvPr id="8" name="Group 3">
            <a:extLst>
              <a:ext uri="{FF2B5EF4-FFF2-40B4-BE49-F238E27FC236}">
                <a16:creationId xmlns:a16="http://schemas.microsoft.com/office/drawing/2014/main" id="{7034482F-29D3-4E31-A3DA-D54D8775B5E0}"/>
              </a:ext>
            </a:extLst>
          </p:cNvPr>
          <p:cNvGrpSpPr/>
          <p:nvPr/>
        </p:nvGrpSpPr>
        <p:grpSpPr>
          <a:xfrm>
            <a:off x="792288" y="2288993"/>
            <a:ext cx="4985182" cy="691164"/>
            <a:chOff x="1962577" y="6007067"/>
            <a:chExt cx="13293817" cy="1843104"/>
          </a:xfrm>
        </p:grpSpPr>
        <p:sp>
          <p:nvSpPr>
            <p:cNvPr id="9" name="TextBox 56">
              <a:extLst>
                <a:ext uri="{FF2B5EF4-FFF2-40B4-BE49-F238E27FC236}">
                  <a16:creationId xmlns:a16="http://schemas.microsoft.com/office/drawing/2014/main" id="{C21E2514-3E30-4E8E-B81C-C95C9C92A0DB}"/>
                </a:ext>
              </a:extLst>
            </p:cNvPr>
            <p:cNvSpPr txBox="1"/>
            <p:nvPr/>
          </p:nvSpPr>
          <p:spPr>
            <a:xfrm>
              <a:off x="2554278" y="6972019"/>
              <a:ext cx="12702116" cy="878152"/>
            </a:xfrm>
            <a:prstGeom prst="rect">
              <a:avLst/>
            </a:prstGeom>
            <a:noFill/>
          </p:spPr>
          <p:txBody>
            <a:bodyPr wrap="square" lIns="82282" tIns="41141" rIns="82282" bIns="41141" rtlCol="0">
              <a:spAutoFit/>
            </a:bodyPr>
            <a:lstStyle/>
            <a:p>
              <a:r>
                <a:rPr lang="zh-CN" altLang="en-US" sz="1600" dirty="0">
                  <a:latin typeface="微软雅黑" panose="020B0503020204020204" pitchFamily="34" charset="-122"/>
                  <a:ea typeface="微软雅黑" panose="020B0503020204020204" pitchFamily="34" charset="-122"/>
                </a:rPr>
                <a:t>同一功能，</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语言提供</a:t>
              </a:r>
              <a:r>
                <a:rPr lang="en-US" altLang="zh-CN" sz="1600" dirty="0">
                  <a:latin typeface="微软雅黑" panose="020B0503020204020204" pitchFamily="34" charset="-122"/>
                  <a:ea typeface="微软雅黑" panose="020B0503020204020204" pitchFamily="34" charset="-122"/>
                </a:rPr>
                <a:t>2</a:t>
              </a:r>
              <a:r>
                <a:rPr lang="zh-CN" altLang="en-US" sz="1600" dirty="0">
                  <a:latin typeface="微软雅黑" panose="020B0503020204020204" pitchFamily="34" charset="-122"/>
                  <a:ea typeface="微软雅黑" panose="020B0503020204020204" pitchFamily="34" charset="-122"/>
                </a:rPr>
                <a:t>个以上第三方库</a:t>
              </a:r>
              <a:endParaRPr lang="en-US" altLang="zh-CN" sz="1600" dirty="0">
                <a:latin typeface="微软雅黑" panose="020B0503020204020204" pitchFamily="34" charset="-122"/>
                <a:ea typeface="微软雅黑" panose="020B0503020204020204" pitchFamily="34" charset="-122"/>
              </a:endParaRPr>
            </a:p>
          </p:txBody>
        </p:sp>
        <p:sp>
          <p:nvSpPr>
            <p:cNvPr id="10" name="Freeform 222">
              <a:extLst>
                <a:ext uri="{FF2B5EF4-FFF2-40B4-BE49-F238E27FC236}">
                  <a16:creationId xmlns:a16="http://schemas.microsoft.com/office/drawing/2014/main" id="{5E74ABE1-8029-4964-B82C-48DD2303D835}"/>
                </a:ext>
              </a:extLst>
            </p:cNvPr>
            <p:cNvSpPr>
              <a:spLocks noEditPoints="1"/>
            </p:cNvSpPr>
            <p:nvPr/>
          </p:nvSpPr>
          <p:spPr bwMode="auto">
            <a:xfrm>
              <a:off x="1962577" y="6261447"/>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9900"/>
            </a:solidFill>
            <a:ln>
              <a:noFill/>
            </a:ln>
          </p:spPr>
          <p:txBody>
            <a:bodyPr vert="horz" wrap="square" lIns="34290" tIns="17145" rIns="34290" bIns="17145" numCol="1" anchor="t" anchorCtr="0" compatLnSpc="1">
              <a:prstTxWarp prst="textNoShape">
                <a:avLst/>
              </a:prstTxWarp>
            </a:bodyPr>
            <a:lstStyle/>
            <a:p>
              <a:endParaRPr lang="en-US" sz="788">
                <a:solidFill>
                  <a:schemeClr val="tx2"/>
                </a:solidFill>
              </a:endParaRPr>
            </a:p>
          </p:txBody>
        </p:sp>
        <p:sp>
          <p:nvSpPr>
            <p:cNvPr id="11" name="TextBox 58">
              <a:extLst>
                <a:ext uri="{FF2B5EF4-FFF2-40B4-BE49-F238E27FC236}">
                  <a16:creationId xmlns:a16="http://schemas.microsoft.com/office/drawing/2014/main" id="{BB4C5571-94C9-4D67-9B47-76A5BC24DF72}"/>
                </a:ext>
              </a:extLst>
            </p:cNvPr>
            <p:cNvSpPr txBox="1"/>
            <p:nvPr/>
          </p:nvSpPr>
          <p:spPr>
            <a:xfrm>
              <a:off x="2484126" y="6007067"/>
              <a:ext cx="10756717" cy="1015624"/>
            </a:xfrm>
            <a:prstGeom prst="rect">
              <a:avLst/>
            </a:prstGeom>
            <a:noFill/>
          </p:spPr>
          <p:txBody>
            <a:bodyPr wrap="none" lIns="68566" tIns="34283" rIns="68566" bIns="34283" rtlCol="0">
              <a:spAutoFit/>
            </a:bodyPr>
            <a:lstStyle/>
            <a:p>
              <a:r>
                <a:rPr lang="zh-CN" altLang="en-US" sz="2025" b="1" dirty="0">
                  <a:solidFill>
                    <a:schemeClr val="tx2"/>
                  </a:solidFill>
                  <a:latin typeface="微软雅黑" panose="020B0503020204020204" pitchFamily="34" charset="-122"/>
                  <a:ea typeface="微软雅黑" panose="020B0503020204020204" pitchFamily="34" charset="-122"/>
                </a:rPr>
                <a:t>库的建设经过野蛮生长和自然选择</a:t>
              </a:r>
              <a:endParaRPr lang="id-ID" sz="2025" b="1" dirty="0">
                <a:solidFill>
                  <a:schemeClr val="tx2"/>
                </a:solidFill>
                <a:latin typeface="微软雅黑" panose="020B0503020204020204" pitchFamily="34" charset="-122"/>
                <a:ea typeface="微软雅黑" panose="020B0503020204020204" pitchFamily="34" charset="-122"/>
              </a:endParaRPr>
            </a:p>
          </p:txBody>
        </p:sp>
      </p:grpSp>
      <p:grpSp>
        <p:nvGrpSpPr>
          <p:cNvPr id="12" name="Group 4">
            <a:extLst>
              <a:ext uri="{FF2B5EF4-FFF2-40B4-BE49-F238E27FC236}">
                <a16:creationId xmlns:a16="http://schemas.microsoft.com/office/drawing/2014/main" id="{C87C7820-7D37-44A2-A9A0-ACDF213A1C67}"/>
              </a:ext>
            </a:extLst>
          </p:cNvPr>
          <p:cNvGrpSpPr/>
          <p:nvPr/>
        </p:nvGrpSpPr>
        <p:grpSpPr>
          <a:xfrm>
            <a:off x="792288" y="3141190"/>
            <a:ext cx="3969663" cy="728453"/>
            <a:chOff x="1940679" y="7594332"/>
            <a:chExt cx="10585768" cy="1942543"/>
          </a:xfrm>
        </p:grpSpPr>
        <p:sp>
          <p:nvSpPr>
            <p:cNvPr id="13" name="TextBox 59">
              <a:extLst>
                <a:ext uri="{FF2B5EF4-FFF2-40B4-BE49-F238E27FC236}">
                  <a16:creationId xmlns:a16="http://schemas.microsoft.com/office/drawing/2014/main" id="{C1D654D0-FEF3-4ACE-BDB9-5916C0F0D482}"/>
                </a:ext>
              </a:extLst>
            </p:cNvPr>
            <p:cNvSpPr txBox="1"/>
            <p:nvPr/>
          </p:nvSpPr>
          <p:spPr>
            <a:xfrm>
              <a:off x="2492490" y="8658722"/>
              <a:ext cx="9154913" cy="878153"/>
            </a:xfrm>
            <a:prstGeom prst="rect">
              <a:avLst/>
            </a:prstGeom>
            <a:noFill/>
          </p:spPr>
          <p:txBody>
            <a:bodyPr wrap="square" lIns="82282" tIns="41141" rIns="82282" bIns="41141" rtlCol="0">
              <a:spAutoFit/>
            </a:bodyPr>
            <a:lstStyle>
              <a:defPPr>
                <a:defRPr lang="en-US"/>
              </a:defPPr>
              <a:lvl1pPr>
                <a:defRPr sz="1600">
                  <a:latin typeface="微软雅黑" panose="020B0503020204020204" pitchFamily="34" charset="-122"/>
                  <a:ea typeface="微软雅黑" panose="020B0503020204020204" pitchFamily="34" charset="-122"/>
                </a:defRPr>
              </a:lvl1pPr>
            </a:lstStyle>
            <a:p>
              <a:r>
                <a:rPr lang="en-US" altLang="zh-CN" dirty="0"/>
                <a:t>Python</a:t>
              </a:r>
              <a:r>
                <a:rPr lang="zh-CN" altLang="en-US" dirty="0"/>
                <a:t>库广泛联系，逐级封装</a:t>
              </a:r>
              <a:endParaRPr lang="en-US" altLang="zh-CN" dirty="0"/>
            </a:p>
          </p:txBody>
        </p:sp>
        <p:sp>
          <p:nvSpPr>
            <p:cNvPr id="14" name="Freeform 222">
              <a:extLst>
                <a:ext uri="{FF2B5EF4-FFF2-40B4-BE49-F238E27FC236}">
                  <a16:creationId xmlns:a16="http://schemas.microsoft.com/office/drawing/2014/main" id="{26BB8399-FD0A-4E0B-8623-966A1C72924D}"/>
                </a:ext>
              </a:extLst>
            </p:cNvPr>
            <p:cNvSpPr>
              <a:spLocks noEditPoints="1"/>
            </p:cNvSpPr>
            <p:nvPr/>
          </p:nvSpPr>
          <p:spPr bwMode="auto">
            <a:xfrm>
              <a:off x="1940679" y="771424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9900"/>
            </a:solidFill>
            <a:ln>
              <a:noFill/>
            </a:ln>
          </p:spPr>
          <p:txBody>
            <a:bodyPr vert="horz" wrap="square" lIns="34290" tIns="17145" rIns="34290" bIns="17145" numCol="1" anchor="t" anchorCtr="0" compatLnSpc="1">
              <a:prstTxWarp prst="textNoShape">
                <a:avLst/>
              </a:prstTxWarp>
            </a:bodyPr>
            <a:lstStyle/>
            <a:p>
              <a:endParaRPr lang="en-US" sz="788">
                <a:solidFill>
                  <a:schemeClr val="tx2"/>
                </a:solidFill>
              </a:endParaRPr>
            </a:p>
          </p:txBody>
        </p:sp>
        <p:sp>
          <p:nvSpPr>
            <p:cNvPr id="15" name="TextBox 62">
              <a:extLst>
                <a:ext uri="{FF2B5EF4-FFF2-40B4-BE49-F238E27FC236}">
                  <a16:creationId xmlns:a16="http://schemas.microsoft.com/office/drawing/2014/main" id="{0F1ABCCA-C87A-4F85-9830-190B216423B6}"/>
                </a:ext>
              </a:extLst>
            </p:cNvPr>
            <p:cNvSpPr txBox="1"/>
            <p:nvPr/>
          </p:nvSpPr>
          <p:spPr>
            <a:xfrm>
              <a:off x="2462228" y="7594332"/>
              <a:ext cx="10064219" cy="1015625"/>
            </a:xfrm>
            <a:prstGeom prst="rect">
              <a:avLst/>
            </a:prstGeom>
            <a:noFill/>
          </p:spPr>
          <p:txBody>
            <a:bodyPr wrap="none" lIns="68566" tIns="34283" rIns="68566" bIns="34283" rtlCol="0">
              <a:spAutoFit/>
            </a:bodyPr>
            <a:lstStyle/>
            <a:p>
              <a:r>
                <a:rPr lang="zh-CN" altLang="en-US" sz="2025" b="1" dirty="0">
                  <a:solidFill>
                    <a:schemeClr val="tx2"/>
                  </a:solidFill>
                  <a:latin typeface="微软雅黑" panose="020B0503020204020204" pitchFamily="34" charset="-122"/>
                  <a:ea typeface="微软雅黑" panose="020B0503020204020204" pitchFamily="34" charset="-122"/>
                </a:rPr>
                <a:t>库之间相互关联使用，依存发展</a:t>
              </a:r>
              <a:endParaRPr lang="id-ID" altLang="zh-CN" sz="2025" b="1" dirty="0">
                <a:solidFill>
                  <a:schemeClr val="tx2"/>
                </a:solidFill>
                <a:latin typeface="微软雅黑" panose="020B0503020204020204" pitchFamily="34" charset="-122"/>
                <a:ea typeface="微软雅黑" panose="020B0503020204020204" pitchFamily="34" charset="-122"/>
              </a:endParaRPr>
            </a:p>
          </p:txBody>
        </p:sp>
      </p:grpSp>
      <p:grpSp>
        <p:nvGrpSpPr>
          <p:cNvPr id="16" name="Group 5">
            <a:extLst>
              <a:ext uri="{FF2B5EF4-FFF2-40B4-BE49-F238E27FC236}">
                <a16:creationId xmlns:a16="http://schemas.microsoft.com/office/drawing/2014/main" id="{5E34AAC0-402E-4FF3-B88A-889E12C38924}"/>
              </a:ext>
            </a:extLst>
          </p:cNvPr>
          <p:cNvGrpSpPr/>
          <p:nvPr/>
        </p:nvGrpSpPr>
        <p:grpSpPr>
          <a:xfrm>
            <a:off x="789567" y="4012301"/>
            <a:ext cx="4987903" cy="767522"/>
            <a:chOff x="1972569" y="9230342"/>
            <a:chExt cx="13301074" cy="2046726"/>
          </a:xfrm>
        </p:grpSpPr>
        <p:sp>
          <p:nvSpPr>
            <p:cNvPr id="17" name="TextBox 63">
              <a:extLst>
                <a:ext uri="{FF2B5EF4-FFF2-40B4-BE49-F238E27FC236}">
                  <a16:creationId xmlns:a16="http://schemas.microsoft.com/office/drawing/2014/main" id="{EF12D608-6384-47AF-A2D6-7BD0B173C552}"/>
                </a:ext>
              </a:extLst>
            </p:cNvPr>
            <p:cNvSpPr txBox="1"/>
            <p:nvPr/>
          </p:nvSpPr>
          <p:spPr>
            <a:xfrm>
              <a:off x="2634468" y="10398916"/>
              <a:ext cx="12639175" cy="878152"/>
            </a:xfrm>
            <a:prstGeom prst="rect">
              <a:avLst/>
            </a:prstGeom>
            <a:noFill/>
          </p:spPr>
          <p:txBody>
            <a:bodyPr wrap="square" lIns="82282" tIns="41141" rIns="82282" bIns="41141" rtlCol="0">
              <a:spAutoFit/>
            </a:bodyPr>
            <a:lstStyle/>
            <a:p>
              <a:r>
                <a:rPr lang="en-US" altLang="zh-CN" sz="1600" dirty="0">
                  <a:latin typeface="微软雅黑" panose="020B0503020204020204" pitchFamily="34" charset="-122"/>
                  <a:ea typeface="微软雅黑" panose="020B0503020204020204" pitchFamily="34" charset="-122"/>
                </a:rPr>
                <a:t>AlphaGo</a:t>
              </a:r>
              <a:r>
                <a:rPr lang="zh-CN" altLang="en-US" sz="1600" dirty="0">
                  <a:latin typeface="微软雅黑" panose="020B0503020204020204" pitchFamily="34" charset="-122"/>
                  <a:ea typeface="微软雅黑" panose="020B0503020204020204" pitchFamily="34" charset="-122"/>
                </a:rPr>
                <a:t>深度学习算法采用</a:t>
              </a:r>
              <a:r>
                <a:rPr lang="en-US" altLang="zh-CN" sz="1600" dirty="0">
                  <a:latin typeface="微软雅黑" panose="020B0503020204020204" pitchFamily="34" charset="-122"/>
                  <a:ea typeface="微软雅黑" panose="020B0503020204020204" pitchFamily="34" charset="-122"/>
                </a:rPr>
                <a:t>Python</a:t>
              </a:r>
              <a:r>
                <a:rPr lang="zh-CN" altLang="en-US" sz="1600" dirty="0">
                  <a:latin typeface="微软雅黑" panose="020B0503020204020204" pitchFamily="34" charset="-122"/>
                  <a:ea typeface="微软雅黑" panose="020B0503020204020204" pitchFamily="34" charset="-122"/>
                </a:rPr>
                <a:t>语言开源</a:t>
              </a:r>
              <a:endParaRPr lang="en-US" sz="1600" dirty="0">
                <a:latin typeface="微软雅黑" panose="020B0503020204020204" pitchFamily="34" charset="-122"/>
                <a:ea typeface="微软雅黑" panose="020B0503020204020204" pitchFamily="34" charset="-122"/>
              </a:endParaRPr>
            </a:p>
          </p:txBody>
        </p:sp>
        <p:sp>
          <p:nvSpPr>
            <p:cNvPr id="18" name="Freeform 222">
              <a:extLst>
                <a:ext uri="{FF2B5EF4-FFF2-40B4-BE49-F238E27FC236}">
                  <a16:creationId xmlns:a16="http://schemas.microsoft.com/office/drawing/2014/main" id="{009571BA-F6CF-4AD0-B20C-B32D1E3D74ED}"/>
                </a:ext>
              </a:extLst>
            </p:cNvPr>
            <p:cNvSpPr>
              <a:spLocks noEditPoints="1"/>
            </p:cNvSpPr>
            <p:nvPr/>
          </p:nvSpPr>
          <p:spPr bwMode="auto">
            <a:xfrm>
              <a:off x="1972569" y="9350252"/>
              <a:ext cx="518612" cy="520896"/>
            </a:xfrm>
            <a:custGeom>
              <a:avLst/>
              <a:gdLst>
                <a:gd name="T0" fmla="*/ 206 w 412"/>
                <a:gd name="T1" fmla="*/ 0 h 412"/>
                <a:gd name="T2" fmla="*/ 0 w 412"/>
                <a:gd name="T3" fmla="*/ 206 h 412"/>
                <a:gd name="T4" fmla="*/ 206 w 412"/>
                <a:gd name="T5" fmla="*/ 412 h 412"/>
                <a:gd name="T6" fmla="*/ 412 w 412"/>
                <a:gd name="T7" fmla="*/ 206 h 412"/>
                <a:gd name="T8" fmla="*/ 206 w 412"/>
                <a:gd name="T9" fmla="*/ 0 h 412"/>
                <a:gd name="T10" fmla="*/ 171 w 412"/>
                <a:gd name="T11" fmla="*/ 317 h 412"/>
                <a:gd name="T12" fmla="*/ 74 w 412"/>
                <a:gd name="T13" fmla="*/ 220 h 412"/>
                <a:gd name="T14" fmla="*/ 115 w 412"/>
                <a:gd name="T15" fmla="*/ 178 h 412"/>
                <a:gd name="T16" fmla="*/ 171 w 412"/>
                <a:gd name="T17" fmla="*/ 234 h 412"/>
                <a:gd name="T18" fmla="*/ 300 w 412"/>
                <a:gd name="T19" fmla="*/ 105 h 412"/>
                <a:gd name="T20" fmla="*/ 341 w 412"/>
                <a:gd name="T21" fmla="*/ 146 h 412"/>
                <a:gd name="T22" fmla="*/ 171 w 412"/>
                <a:gd name="T23" fmla="*/ 317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412" h="412">
                  <a:moveTo>
                    <a:pt x="206" y="0"/>
                  </a:moveTo>
                  <a:cubicBezTo>
                    <a:pt x="92" y="0"/>
                    <a:pt x="0" y="92"/>
                    <a:pt x="0" y="206"/>
                  </a:cubicBezTo>
                  <a:cubicBezTo>
                    <a:pt x="0" y="320"/>
                    <a:pt x="92" y="412"/>
                    <a:pt x="206" y="412"/>
                  </a:cubicBezTo>
                  <a:cubicBezTo>
                    <a:pt x="320" y="412"/>
                    <a:pt x="412" y="320"/>
                    <a:pt x="412" y="206"/>
                  </a:cubicBezTo>
                  <a:cubicBezTo>
                    <a:pt x="412" y="92"/>
                    <a:pt x="320" y="0"/>
                    <a:pt x="206" y="0"/>
                  </a:cubicBezTo>
                  <a:close/>
                  <a:moveTo>
                    <a:pt x="171" y="317"/>
                  </a:moveTo>
                  <a:cubicBezTo>
                    <a:pt x="74" y="220"/>
                    <a:pt x="74" y="220"/>
                    <a:pt x="74" y="220"/>
                  </a:cubicBezTo>
                  <a:cubicBezTo>
                    <a:pt x="115" y="178"/>
                    <a:pt x="115" y="178"/>
                    <a:pt x="115" y="178"/>
                  </a:cubicBezTo>
                  <a:cubicBezTo>
                    <a:pt x="171" y="234"/>
                    <a:pt x="171" y="234"/>
                    <a:pt x="171" y="234"/>
                  </a:cubicBezTo>
                  <a:cubicBezTo>
                    <a:pt x="300" y="105"/>
                    <a:pt x="300" y="105"/>
                    <a:pt x="300" y="105"/>
                  </a:cubicBezTo>
                  <a:cubicBezTo>
                    <a:pt x="341" y="146"/>
                    <a:pt x="341" y="146"/>
                    <a:pt x="341" y="146"/>
                  </a:cubicBezTo>
                  <a:cubicBezTo>
                    <a:pt x="171" y="317"/>
                    <a:pt x="171" y="317"/>
                    <a:pt x="171" y="317"/>
                  </a:cubicBezTo>
                  <a:close/>
                </a:path>
              </a:pathLst>
            </a:custGeom>
            <a:solidFill>
              <a:srgbClr val="FF9900"/>
            </a:solidFill>
            <a:ln>
              <a:noFill/>
            </a:ln>
          </p:spPr>
          <p:txBody>
            <a:bodyPr vert="horz" wrap="square" lIns="34290" tIns="17145" rIns="34290" bIns="17145" numCol="1" anchor="t" anchorCtr="0" compatLnSpc="1">
              <a:prstTxWarp prst="textNoShape">
                <a:avLst/>
              </a:prstTxWarp>
            </a:bodyPr>
            <a:lstStyle/>
            <a:p>
              <a:endParaRPr lang="en-US" sz="788">
                <a:solidFill>
                  <a:schemeClr val="tx2"/>
                </a:solidFill>
              </a:endParaRPr>
            </a:p>
          </p:txBody>
        </p:sp>
        <p:sp>
          <p:nvSpPr>
            <p:cNvPr id="19" name="TextBox 65">
              <a:extLst>
                <a:ext uri="{FF2B5EF4-FFF2-40B4-BE49-F238E27FC236}">
                  <a16:creationId xmlns:a16="http://schemas.microsoft.com/office/drawing/2014/main" id="{F2E0E705-A32D-4DF7-8DB1-A74939BE5324}"/>
                </a:ext>
              </a:extLst>
            </p:cNvPr>
            <p:cNvSpPr txBox="1"/>
            <p:nvPr/>
          </p:nvSpPr>
          <p:spPr>
            <a:xfrm>
              <a:off x="2494118" y="9230342"/>
              <a:ext cx="8679223" cy="1015625"/>
            </a:xfrm>
            <a:prstGeom prst="rect">
              <a:avLst/>
            </a:prstGeom>
            <a:noFill/>
          </p:spPr>
          <p:txBody>
            <a:bodyPr wrap="none" lIns="68566" tIns="34283" rIns="68566" bIns="34283" rtlCol="0">
              <a:spAutoFit/>
            </a:bodyPr>
            <a:lstStyle/>
            <a:p>
              <a:r>
                <a:rPr lang="zh-CN" altLang="en-US" sz="2025" b="1" dirty="0">
                  <a:solidFill>
                    <a:schemeClr val="tx2"/>
                  </a:solidFill>
                  <a:latin typeface="微软雅黑" panose="020B0503020204020204" pitchFamily="34" charset="-122"/>
                  <a:ea typeface="微软雅黑" panose="020B0503020204020204" pitchFamily="34" charset="-122"/>
                </a:rPr>
                <a:t>社区庞大，新技术更迭迅速</a:t>
              </a:r>
              <a:endParaRPr lang="id-ID" sz="2025" b="1" dirty="0">
                <a:solidFill>
                  <a:schemeClr val="tx2"/>
                </a:solidFill>
                <a:latin typeface="微软雅黑" panose="020B0503020204020204" pitchFamily="34" charset="-122"/>
                <a:ea typeface="微软雅黑" panose="020B0503020204020204" pitchFamily="34" charset="-122"/>
              </a:endParaRPr>
            </a:p>
          </p:txBody>
        </p:sp>
      </p:grpSp>
      <p:sp>
        <p:nvSpPr>
          <p:cNvPr id="20" name="矩形 19">
            <a:extLst>
              <a:ext uri="{FF2B5EF4-FFF2-40B4-BE49-F238E27FC236}">
                <a16:creationId xmlns:a16="http://schemas.microsoft.com/office/drawing/2014/main" id="{97008D6E-3ACF-4EBB-82D4-3E3F8EA058B1}"/>
              </a:ext>
            </a:extLst>
          </p:cNvPr>
          <p:cNvSpPr/>
          <p:nvPr/>
        </p:nvSpPr>
        <p:spPr>
          <a:xfrm>
            <a:off x="3683188" y="957125"/>
            <a:ext cx="2056974" cy="473206"/>
          </a:xfrm>
          <a:prstGeom prst="rect">
            <a:avLst/>
          </a:prstGeom>
        </p:spPr>
        <p:txBody>
          <a:bodyPr wrap="none">
            <a:spAutoFit/>
          </a:bodyPr>
          <a:lstStyle/>
          <a:p>
            <a:r>
              <a:rPr lang="en-US" altLang="zh-CN" sz="2475" b="1" dirty="0">
                <a:solidFill>
                  <a:schemeClr val="bg1"/>
                </a:solidFill>
                <a:latin typeface="Lato Regular"/>
                <a:cs typeface="Lato Regular"/>
              </a:rPr>
              <a:t>API</a:t>
            </a:r>
            <a:r>
              <a:rPr lang="zh-CN" altLang="en-US" sz="2475" b="1" dirty="0">
                <a:solidFill>
                  <a:schemeClr val="bg1"/>
                </a:solidFill>
                <a:latin typeface="Lato Regular"/>
                <a:cs typeface="Lato Regular"/>
              </a:rPr>
              <a:t> ！</a:t>
            </a:r>
            <a:r>
              <a:rPr lang="en-US" altLang="zh-CN" sz="2475" b="1" dirty="0">
                <a:solidFill>
                  <a:schemeClr val="bg1"/>
                </a:solidFill>
                <a:latin typeface="Lato Regular"/>
                <a:cs typeface="Lato Regular"/>
              </a:rPr>
              <a:t>=</a:t>
            </a:r>
            <a:r>
              <a:rPr lang="zh-CN" altLang="en-US" sz="2475" b="1" dirty="0">
                <a:solidFill>
                  <a:schemeClr val="bg1"/>
                </a:solidFill>
                <a:latin typeface="Lato Regular"/>
                <a:cs typeface="Lato Regular"/>
              </a:rPr>
              <a:t> 生态</a:t>
            </a:r>
            <a:endParaRPr lang="zh-CN" altLang="en-US" sz="2475" dirty="0">
              <a:solidFill>
                <a:schemeClr val="bg1"/>
              </a:solidFill>
            </a:endParaRPr>
          </a:p>
        </p:txBody>
      </p:sp>
      <p:sp>
        <p:nvSpPr>
          <p:cNvPr id="21" name="矩形 20">
            <a:extLst>
              <a:ext uri="{FF2B5EF4-FFF2-40B4-BE49-F238E27FC236}">
                <a16:creationId xmlns:a16="http://schemas.microsoft.com/office/drawing/2014/main" id="{75092454-8F3D-4F7B-A05B-8F2CF2FB7D18}"/>
              </a:ext>
            </a:extLst>
          </p:cNvPr>
          <p:cNvSpPr/>
          <p:nvPr/>
        </p:nvSpPr>
        <p:spPr>
          <a:xfrm>
            <a:off x="3678818" y="879063"/>
            <a:ext cx="2098652" cy="473206"/>
          </a:xfrm>
          <a:prstGeom prst="rect">
            <a:avLst/>
          </a:prstGeom>
        </p:spPr>
        <p:txBody>
          <a:bodyPr wrap="none">
            <a:spAutoFit/>
          </a:bodyPr>
          <a:lstStyle/>
          <a:p>
            <a:r>
              <a:rPr lang="en-US" altLang="zh-CN" sz="2475" b="1" dirty="0">
                <a:solidFill>
                  <a:srgbClr val="FF0000"/>
                </a:solidFill>
                <a:latin typeface="Lato Regular"/>
                <a:cs typeface="Lato Regular"/>
              </a:rPr>
              <a:t>API</a:t>
            </a:r>
            <a:r>
              <a:rPr lang="zh-CN" altLang="en-US" sz="2475" b="1" dirty="0">
                <a:solidFill>
                  <a:srgbClr val="FF0000"/>
                </a:solidFill>
                <a:latin typeface="Lato Regular"/>
                <a:cs typeface="Lato Regular"/>
              </a:rPr>
              <a:t> ！</a:t>
            </a:r>
            <a:r>
              <a:rPr lang="en-US" altLang="zh-CN" sz="2475" b="1" dirty="0">
                <a:solidFill>
                  <a:srgbClr val="FF0000"/>
                </a:solidFill>
                <a:latin typeface="Lato Regular"/>
                <a:cs typeface="Lato Regular"/>
              </a:rPr>
              <a:t>=</a:t>
            </a:r>
            <a:r>
              <a:rPr lang="zh-CN" altLang="en-US" sz="2475" b="1" dirty="0">
                <a:solidFill>
                  <a:srgbClr val="FF0000"/>
                </a:solidFill>
                <a:latin typeface="Lato Regular"/>
                <a:cs typeface="Lato Regular"/>
              </a:rPr>
              <a:t> 生态</a:t>
            </a:r>
            <a:endParaRPr lang="zh-CN" altLang="en-US" sz="2475" dirty="0">
              <a:solidFill>
                <a:srgbClr val="FF0000"/>
              </a:solidFill>
            </a:endParaRPr>
          </a:p>
        </p:txBody>
      </p:sp>
      <p:grpSp>
        <p:nvGrpSpPr>
          <p:cNvPr id="22" name="Group 70">
            <a:extLst>
              <a:ext uri="{FF2B5EF4-FFF2-40B4-BE49-F238E27FC236}">
                <a16:creationId xmlns:a16="http://schemas.microsoft.com/office/drawing/2014/main" id="{0FF6598E-331A-46DF-8D05-85F3A35D042B}"/>
              </a:ext>
            </a:extLst>
          </p:cNvPr>
          <p:cNvGrpSpPr/>
          <p:nvPr/>
        </p:nvGrpSpPr>
        <p:grpSpPr>
          <a:xfrm>
            <a:off x="5797828" y="1537754"/>
            <a:ext cx="2734478" cy="2985251"/>
            <a:chOff x="1796054" y="1153584"/>
            <a:chExt cx="8882395" cy="9696980"/>
          </a:xfrm>
        </p:grpSpPr>
        <p:sp>
          <p:nvSpPr>
            <p:cNvPr id="23" name="Freeform 1">
              <a:extLst>
                <a:ext uri="{FF2B5EF4-FFF2-40B4-BE49-F238E27FC236}">
                  <a16:creationId xmlns:a16="http://schemas.microsoft.com/office/drawing/2014/main" id="{0581C5DC-8F08-47DC-8430-95D1399106C0}"/>
                </a:ext>
              </a:extLst>
            </p:cNvPr>
            <p:cNvSpPr>
              <a:spLocks noChangeArrowheads="1"/>
            </p:cNvSpPr>
            <p:nvPr/>
          </p:nvSpPr>
          <p:spPr bwMode="auto">
            <a:xfrm>
              <a:off x="2846176" y="4590522"/>
              <a:ext cx="3086884" cy="2000250"/>
            </a:xfrm>
            <a:custGeom>
              <a:avLst/>
              <a:gdLst>
                <a:gd name="T0" fmla="*/ 5072 w 5147"/>
                <a:gd name="T1" fmla="*/ 1282 h 3334"/>
                <a:gd name="T2" fmla="*/ 5072 w 5147"/>
                <a:gd name="T3" fmla="*/ 1282 h 3334"/>
                <a:gd name="T4" fmla="*/ 4890 w 5147"/>
                <a:gd name="T5" fmla="*/ 1228 h 3334"/>
                <a:gd name="T6" fmla="*/ 4743 w 5147"/>
                <a:gd name="T7" fmla="*/ 1282 h 3334"/>
                <a:gd name="T8" fmla="*/ 4560 w 5147"/>
                <a:gd name="T9" fmla="*/ 1374 h 3334"/>
                <a:gd name="T10" fmla="*/ 4285 w 5147"/>
                <a:gd name="T11" fmla="*/ 1374 h 3334"/>
                <a:gd name="T12" fmla="*/ 4285 w 5147"/>
                <a:gd name="T13" fmla="*/ 476 h 3334"/>
                <a:gd name="T14" fmla="*/ 4203 w 5147"/>
                <a:gd name="T15" fmla="*/ 540 h 3334"/>
                <a:gd name="T16" fmla="*/ 4185 w 5147"/>
                <a:gd name="T17" fmla="*/ 632 h 3334"/>
                <a:gd name="T18" fmla="*/ 4056 w 5147"/>
                <a:gd name="T19" fmla="*/ 861 h 3334"/>
                <a:gd name="T20" fmla="*/ 3791 w 5147"/>
                <a:gd name="T21" fmla="*/ 989 h 3334"/>
                <a:gd name="T22" fmla="*/ 3471 w 5147"/>
                <a:gd name="T23" fmla="*/ 843 h 3334"/>
                <a:gd name="T24" fmla="*/ 3361 w 5147"/>
                <a:gd name="T25" fmla="*/ 513 h 3334"/>
                <a:gd name="T26" fmla="*/ 3507 w 5147"/>
                <a:gd name="T27" fmla="*/ 257 h 3334"/>
                <a:gd name="T28" fmla="*/ 3763 w 5147"/>
                <a:gd name="T29" fmla="*/ 156 h 3334"/>
                <a:gd name="T30" fmla="*/ 3873 w 5147"/>
                <a:gd name="T31" fmla="*/ 147 h 3334"/>
                <a:gd name="T32" fmla="*/ 3965 w 5147"/>
                <a:gd name="T33" fmla="*/ 64 h 3334"/>
                <a:gd name="T34" fmla="*/ 3919 w 5147"/>
                <a:gd name="T35" fmla="*/ 0 h 3334"/>
                <a:gd name="T36" fmla="*/ 2133 w 5147"/>
                <a:gd name="T37" fmla="*/ 439 h 3334"/>
                <a:gd name="T38" fmla="*/ 1557 w 5147"/>
                <a:gd name="T39" fmla="*/ 770 h 3334"/>
                <a:gd name="T40" fmla="*/ 348 w 5147"/>
                <a:gd name="T41" fmla="*/ 138 h 3334"/>
                <a:gd name="T42" fmla="*/ 284 w 5147"/>
                <a:gd name="T43" fmla="*/ 165 h 3334"/>
                <a:gd name="T44" fmla="*/ 247 w 5147"/>
                <a:gd name="T45" fmla="*/ 779 h 3334"/>
                <a:gd name="T46" fmla="*/ 605 w 5147"/>
                <a:gd name="T47" fmla="*/ 1538 h 3334"/>
                <a:gd name="T48" fmla="*/ 0 w 5147"/>
                <a:gd name="T49" fmla="*/ 2426 h 3334"/>
                <a:gd name="T50" fmla="*/ 376 w 5147"/>
                <a:gd name="T51" fmla="*/ 2426 h 3334"/>
                <a:gd name="T52" fmla="*/ 376 w 5147"/>
                <a:gd name="T53" fmla="*/ 2738 h 3334"/>
                <a:gd name="T54" fmla="*/ 376 w 5147"/>
                <a:gd name="T55" fmla="*/ 2747 h 3334"/>
                <a:gd name="T56" fmla="*/ 275 w 5147"/>
                <a:gd name="T57" fmla="*/ 2921 h 3334"/>
                <a:gd name="T58" fmla="*/ 210 w 5147"/>
                <a:gd name="T59" fmla="*/ 3077 h 3334"/>
                <a:gd name="T60" fmla="*/ 266 w 5147"/>
                <a:gd name="T61" fmla="*/ 3251 h 3334"/>
                <a:gd name="T62" fmla="*/ 467 w 5147"/>
                <a:gd name="T63" fmla="*/ 3333 h 3334"/>
                <a:gd name="T64" fmla="*/ 659 w 5147"/>
                <a:gd name="T65" fmla="*/ 3260 h 3334"/>
                <a:gd name="T66" fmla="*/ 714 w 5147"/>
                <a:gd name="T67" fmla="*/ 3077 h 3334"/>
                <a:gd name="T68" fmla="*/ 650 w 5147"/>
                <a:gd name="T69" fmla="*/ 2930 h 3334"/>
                <a:gd name="T70" fmla="*/ 568 w 5147"/>
                <a:gd name="T71" fmla="*/ 2747 h 3334"/>
                <a:gd name="T72" fmla="*/ 568 w 5147"/>
                <a:gd name="T73" fmla="*/ 2426 h 3334"/>
                <a:gd name="T74" fmla="*/ 2546 w 5147"/>
                <a:gd name="T75" fmla="*/ 2426 h 3334"/>
                <a:gd name="T76" fmla="*/ 2546 w 5147"/>
                <a:gd name="T77" fmla="*/ 2399 h 3334"/>
                <a:gd name="T78" fmla="*/ 2482 w 5147"/>
                <a:gd name="T79" fmla="*/ 2308 h 3334"/>
                <a:gd name="T80" fmla="*/ 2381 w 5147"/>
                <a:gd name="T81" fmla="*/ 2051 h 3334"/>
                <a:gd name="T82" fmla="*/ 2473 w 5147"/>
                <a:gd name="T83" fmla="*/ 1768 h 3334"/>
                <a:gd name="T84" fmla="*/ 2793 w 5147"/>
                <a:gd name="T85" fmla="*/ 1630 h 3334"/>
                <a:gd name="T86" fmla="*/ 3122 w 5147"/>
                <a:gd name="T87" fmla="*/ 1768 h 3334"/>
                <a:gd name="T88" fmla="*/ 3205 w 5147"/>
                <a:gd name="T89" fmla="*/ 2051 h 3334"/>
                <a:gd name="T90" fmla="*/ 3113 w 5147"/>
                <a:gd name="T91" fmla="*/ 2299 h 3334"/>
                <a:gd name="T92" fmla="*/ 3058 w 5147"/>
                <a:gd name="T93" fmla="*/ 2381 h 3334"/>
                <a:gd name="T94" fmla="*/ 3058 w 5147"/>
                <a:gd name="T95" fmla="*/ 2426 h 3334"/>
                <a:gd name="T96" fmla="*/ 4285 w 5147"/>
                <a:gd name="T97" fmla="*/ 2426 h 3334"/>
                <a:gd name="T98" fmla="*/ 4285 w 5147"/>
                <a:gd name="T99" fmla="*/ 1557 h 3334"/>
                <a:gd name="T100" fmla="*/ 4551 w 5147"/>
                <a:gd name="T101" fmla="*/ 1557 h 3334"/>
                <a:gd name="T102" fmla="*/ 4560 w 5147"/>
                <a:gd name="T103" fmla="*/ 1557 h 3334"/>
                <a:gd name="T104" fmla="*/ 4743 w 5147"/>
                <a:gd name="T105" fmla="*/ 1658 h 3334"/>
                <a:gd name="T106" fmla="*/ 4890 w 5147"/>
                <a:gd name="T107" fmla="*/ 1722 h 3334"/>
                <a:gd name="T108" fmla="*/ 5072 w 5147"/>
                <a:gd name="T109" fmla="*/ 1676 h 3334"/>
                <a:gd name="T110" fmla="*/ 5146 w 5147"/>
                <a:gd name="T111" fmla="*/ 1474 h 3334"/>
                <a:gd name="T112" fmla="*/ 5072 w 5147"/>
                <a:gd name="T113" fmla="*/ 1282 h 33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5147" h="3334">
                  <a:moveTo>
                    <a:pt x="5072" y="1282"/>
                  </a:moveTo>
                  <a:lnTo>
                    <a:pt x="5072" y="1282"/>
                  </a:lnTo>
                  <a:cubicBezTo>
                    <a:pt x="5027" y="1246"/>
                    <a:pt x="4963" y="1228"/>
                    <a:pt x="4890" y="1228"/>
                  </a:cubicBezTo>
                  <a:cubicBezTo>
                    <a:pt x="4835" y="1228"/>
                    <a:pt x="4789" y="1255"/>
                    <a:pt x="4743" y="1282"/>
                  </a:cubicBezTo>
                  <a:cubicBezTo>
                    <a:pt x="4697" y="1319"/>
                    <a:pt x="4642" y="1374"/>
                    <a:pt x="4560" y="1374"/>
                  </a:cubicBezTo>
                  <a:cubicBezTo>
                    <a:pt x="4285" y="1374"/>
                    <a:pt x="4285" y="1374"/>
                    <a:pt x="4285" y="1374"/>
                  </a:cubicBezTo>
                  <a:cubicBezTo>
                    <a:pt x="4285" y="476"/>
                    <a:pt x="4285" y="476"/>
                    <a:pt x="4285" y="476"/>
                  </a:cubicBezTo>
                  <a:cubicBezTo>
                    <a:pt x="4203" y="540"/>
                    <a:pt x="4203" y="540"/>
                    <a:pt x="4203" y="540"/>
                  </a:cubicBezTo>
                  <a:cubicBezTo>
                    <a:pt x="4194" y="550"/>
                    <a:pt x="4194" y="559"/>
                    <a:pt x="4185" y="632"/>
                  </a:cubicBezTo>
                  <a:cubicBezTo>
                    <a:pt x="4166" y="696"/>
                    <a:pt x="4138" y="797"/>
                    <a:pt x="4056" y="861"/>
                  </a:cubicBezTo>
                  <a:cubicBezTo>
                    <a:pt x="3993" y="925"/>
                    <a:pt x="3901" y="980"/>
                    <a:pt x="3791" y="989"/>
                  </a:cubicBezTo>
                  <a:cubicBezTo>
                    <a:pt x="3690" y="998"/>
                    <a:pt x="3562" y="943"/>
                    <a:pt x="3471" y="843"/>
                  </a:cubicBezTo>
                  <a:cubicBezTo>
                    <a:pt x="3379" y="733"/>
                    <a:pt x="3342" y="614"/>
                    <a:pt x="3361" y="513"/>
                  </a:cubicBezTo>
                  <a:cubicBezTo>
                    <a:pt x="3370" y="403"/>
                    <a:pt x="3434" y="321"/>
                    <a:pt x="3507" y="257"/>
                  </a:cubicBezTo>
                  <a:cubicBezTo>
                    <a:pt x="3589" y="184"/>
                    <a:pt x="3690" y="165"/>
                    <a:pt x="3763" y="156"/>
                  </a:cubicBezTo>
                  <a:cubicBezTo>
                    <a:pt x="3846" y="156"/>
                    <a:pt x="3864" y="156"/>
                    <a:pt x="3873" y="147"/>
                  </a:cubicBezTo>
                  <a:cubicBezTo>
                    <a:pt x="3965" y="64"/>
                    <a:pt x="3965" y="64"/>
                    <a:pt x="3965" y="64"/>
                  </a:cubicBezTo>
                  <a:cubicBezTo>
                    <a:pt x="3947" y="46"/>
                    <a:pt x="3929" y="19"/>
                    <a:pt x="3919" y="0"/>
                  </a:cubicBezTo>
                  <a:cubicBezTo>
                    <a:pt x="3077" y="73"/>
                    <a:pt x="2408" y="248"/>
                    <a:pt x="2133" y="439"/>
                  </a:cubicBezTo>
                  <a:cubicBezTo>
                    <a:pt x="1951" y="559"/>
                    <a:pt x="1740" y="651"/>
                    <a:pt x="1557" y="770"/>
                  </a:cubicBezTo>
                  <a:cubicBezTo>
                    <a:pt x="1199" y="294"/>
                    <a:pt x="568" y="110"/>
                    <a:pt x="348" y="138"/>
                  </a:cubicBezTo>
                  <a:cubicBezTo>
                    <a:pt x="321" y="147"/>
                    <a:pt x="293" y="147"/>
                    <a:pt x="284" y="165"/>
                  </a:cubicBezTo>
                  <a:cubicBezTo>
                    <a:pt x="174" y="348"/>
                    <a:pt x="156" y="586"/>
                    <a:pt x="247" y="779"/>
                  </a:cubicBezTo>
                  <a:cubicBezTo>
                    <a:pt x="605" y="1538"/>
                    <a:pt x="605" y="1538"/>
                    <a:pt x="605" y="1538"/>
                  </a:cubicBezTo>
                  <a:cubicBezTo>
                    <a:pt x="376" y="1768"/>
                    <a:pt x="174" y="2088"/>
                    <a:pt x="0" y="2426"/>
                  </a:cubicBezTo>
                  <a:cubicBezTo>
                    <a:pt x="376" y="2426"/>
                    <a:pt x="376" y="2426"/>
                    <a:pt x="376" y="2426"/>
                  </a:cubicBezTo>
                  <a:cubicBezTo>
                    <a:pt x="376" y="2738"/>
                    <a:pt x="376" y="2738"/>
                    <a:pt x="376" y="2738"/>
                  </a:cubicBezTo>
                  <a:cubicBezTo>
                    <a:pt x="376" y="2738"/>
                    <a:pt x="376" y="2738"/>
                    <a:pt x="376" y="2747"/>
                  </a:cubicBezTo>
                  <a:cubicBezTo>
                    <a:pt x="376" y="2830"/>
                    <a:pt x="321" y="2875"/>
                    <a:pt x="275" y="2921"/>
                  </a:cubicBezTo>
                  <a:cubicBezTo>
                    <a:pt x="238" y="2976"/>
                    <a:pt x="210" y="3012"/>
                    <a:pt x="210" y="3077"/>
                  </a:cubicBezTo>
                  <a:cubicBezTo>
                    <a:pt x="210" y="3150"/>
                    <a:pt x="229" y="3214"/>
                    <a:pt x="266" y="3251"/>
                  </a:cubicBezTo>
                  <a:cubicBezTo>
                    <a:pt x="302" y="3297"/>
                    <a:pt x="357" y="3324"/>
                    <a:pt x="467" y="3333"/>
                  </a:cubicBezTo>
                  <a:cubicBezTo>
                    <a:pt x="568" y="3333"/>
                    <a:pt x="623" y="3306"/>
                    <a:pt x="659" y="3260"/>
                  </a:cubicBezTo>
                  <a:cubicBezTo>
                    <a:pt x="696" y="3214"/>
                    <a:pt x="714" y="3141"/>
                    <a:pt x="714" y="3077"/>
                  </a:cubicBezTo>
                  <a:cubicBezTo>
                    <a:pt x="714" y="3012"/>
                    <a:pt x="687" y="2976"/>
                    <a:pt x="650" y="2930"/>
                  </a:cubicBezTo>
                  <a:cubicBezTo>
                    <a:pt x="614" y="2875"/>
                    <a:pt x="568" y="2830"/>
                    <a:pt x="568" y="2747"/>
                  </a:cubicBezTo>
                  <a:cubicBezTo>
                    <a:pt x="568" y="2426"/>
                    <a:pt x="568" y="2426"/>
                    <a:pt x="568" y="2426"/>
                  </a:cubicBezTo>
                  <a:cubicBezTo>
                    <a:pt x="2546" y="2426"/>
                    <a:pt x="2546" y="2426"/>
                    <a:pt x="2546" y="2426"/>
                  </a:cubicBezTo>
                  <a:cubicBezTo>
                    <a:pt x="2546" y="2399"/>
                    <a:pt x="2546" y="2399"/>
                    <a:pt x="2546" y="2399"/>
                  </a:cubicBezTo>
                  <a:cubicBezTo>
                    <a:pt x="2546" y="2381"/>
                    <a:pt x="2537" y="2372"/>
                    <a:pt x="2482" y="2308"/>
                  </a:cubicBezTo>
                  <a:cubicBezTo>
                    <a:pt x="2436" y="2253"/>
                    <a:pt x="2381" y="2161"/>
                    <a:pt x="2381" y="2051"/>
                  </a:cubicBezTo>
                  <a:cubicBezTo>
                    <a:pt x="2381" y="1960"/>
                    <a:pt x="2399" y="1850"/>
                    <a:pt x="2473" y="1768"/>
                  </a:cubicBezTo>
                  <a:cubicBezTo>
                    <a:pt x="2537" y="1694"/>
                    <a:pt x="2655" y="1639"/>
                    <a:pt x="2793" y="1630"/>
                  </a:cubicBezTo>
                  <a:cubicBezTo>
                    <a:pt x="2930" y="1630"/>
                    <a:pt x="3058" y="1694"/>
                    <a:pt x="3122" y="1768"/>
                  </a:cubicBezTo>
                  <a:cubicBezTo>
                    <a:pt x="3186" y="1859"/>
                    <a:pt x="3205" y="1960"/>
                    <a:pt x="3205" y="2051"/>
                  </a:cubicBezTo>
                  <a:cubicBezTo>
                    <a:pt x="3205" y="2161"/>
                    <a:pt x="3159" y="2244"/>
                    <a:pt x="3113" y="2299"/>
                  </a:cubicBezTo>
                  <a:cubicBezTo>
                    <a:pt x="3068" y="2362"/>
                    <a:pt x="3058" y="2372"/>
                    <a:pt x="3058" y="2381"/>
                  </a:cubicBezTo>
                  <a:cubicBezTo>
                    <a:pt x="3058" y="2426"/>
                    <a:pt x="3058" y="2426"/>
                    <a:pt x="3058" y="2426"/>
                  </a:cubicBezTo>
                  <a:cubicBezTo>
                    <a:pt x="4285" y="2426"/>
                    <a:pt x="4285" y="2426"/>
                    <a:pt x="4285" y="2426"/>
                  </a:cubicBezTo>
                  <a:cubicBezTo>
                    <a:pt x="4285" y="1557"/>
                    <a:pt x="4285" y="1557"/>
                    <a:pt x="4285" y="1557"/>
                  </a:cubicBezTo>
                  <a:cubicBezTo>
                    <a:pt x="4551" y="1557"/>
                    <a:pt x="4551" y="1557"/>
                    <a:pt x="4551" y="1557"/>
                  </a:cubicBezTo>
                  <a:lnTo>
                    <a:pt x="4560" y="1557"/>
                  </a:lnTo>
                  <a:cubicBezTo>
                    <a:pt x="4642" y="1566"/>
                    <a:pt x="4688" y="1621"/>
                    <a:pt x="4743" y="1658"/>
                  </a:cubicBezTo>
                  <a:cubicBezTo>
                    <a:pt x="4789" y="1694"/>
                    <a:pt x="4835" y="1722"/>
                    <a:pt x="4890" y="1722"/>
                  </a:cubicBezTo>
                  <a:cubicBezTo>
                    <a:pt x="4963" y="1722"/>
                    <a:pt x="5027" y="1713"/>
                    <a:pt x="5072" y="1676"/>
                  </a:cubicBezTo>
                  <a:cubicBezTo>
                    <a:pt x="5109" y="1639"/>
                    <a:pt x="5146" y="1584"/>
                    <a:pt x="5146" y="1474"/>
                  </a:cubicBezTo>
                  <a:cubicBezTo>
                    <a:pt x="5146" y="1374"/>
                    <a:pt x="5118" y="1319"/>
                    <a:pt x="5072" y="1282"/>
                  </a:cubicBezTo>
                </a:path>
              </a:pathLst>
            </a:custGeom>
            <a:solidFill>
              <a:srgbClr val="FF69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24" name="Freeform 2">
              <a:extLst>
                <a:ext uri="{FF2B5EF4-FFF2-40B4-BE49-F238E27FC236}">
                  <a16:creationId xmlns:a16="http://schemas.microsoft.com/office/drawing/2014/main" id="{E38731F5-3C3F-4CB2-8C60-C255D64B5D69}"/>
                </a:ext>
              </a:extLst>
            </p:cNvPr>
            <p:cNvSpPr>
              <a:spLocks noChangeArrowheads="1"/>
            </p:cNvSpPr>
            <p:nvPr/>
          </p:nvSpPr>
          <p:spPr bwMode="auto">
            <a:xfrm>
              <a:off x="5557449" y="4614334"/>
              <a:ext cx="1785472" cy="1434042"/>
            </a:xfrm>
            <a:custGeom>
              <a:avLst/>
              <a:gdLst>
                <a:gd name="T0" fmla="*/ 1987 w 2977"/>
                <a:gd name="T1" fmla="*/ 202 h 2390"/>
                <a:gd name="T2" fmla="*/ 1987 w 2977"/>
                <a:gd name="T3" fmla="*/ 202 h 2390"/>
                <a:gd name="T4" fmla="*/ 1740 w 2977"/>
                <a:gd name="T5" fmla="*/ 411 h 2390"/>
                <a:gd name="T6" fmla="*/ 1759 w 2977"/>
                <a:gd name="T7" fmla="*/ 439 h 2390"/>
                <a:gd name="T8" fmla="*/ 1850 w 2977"/>
                <a:gd name="T9" fmla="*/ 476 h 2390"/>
                <a:gd name="T10" fmla="*/ 2051 w 2977"/>
                <a:gd name="T11" fmla="*/ 641 h 2390"/>
                <a:gd name="T12" fmla="*/ 2134 w 2977"/>
                <a:gd name="T13" fmla="*/ 924 h 2390"/>
                <a:gd name="T14" fmla="*/ 1923 w 2977"/>
                <a:gd name="T15" fmla="*/ 1209 h 2390"/>
                <a:gd name="T16" fmla="*/ 1584 w 2977"/>
                <a:gd name="T17" fmla="*/ 1264 h 2390"/>
                <a:gd name="T18" fmla="*/ 1356 w 2977"/>
                <a:gd name="T19" fmla="*/ 1071 h 2390"/>
                <a:gd name="T20" fmla="*/ 1310 w 2977"/>
                <a:gd name="T21" fmla="*/ 806 h 2390"/>
                <a:gd name="T22" fmla="*/ 1310 w 2977"/>
                <a:gd name="T23" fmla="*/ 696 h 2390"/>
                <a:gd name="T24" fmla="*/ 1282 w 2977"/>
                <a:gd name="T25" fmla="*/ 641 h 2390"/>
                <a:gd name="T26" fmla="*/ 0 w 2977"/>
                <a:gd name="T27" fmla="*/ 522 h 2390"/>
                <a:gd name="T28" fmla="*/ 0 w 2977"/>
                <a:gd name="T29" fmla="*/ 1172 h 2390"/>
                <a:gd name="T30" fmla="*/ 37 w 2977"/>
                <a:gd name="T31" fmla="*/ 1172 h 2390"/>
                <a:gd name="T32" fmla="*/ 119 w 2977"/>
                <a:gd name="T33" fmla="*/ 1117 h 2390"/>
                <a:gd name="T34" fmla="*/ 367 w 2977"/>
                <a:gd name="T35" fmla="*/ 1025 h 2390"/>
                <a:gd name="T36" fmla="*/ 651 w 2977"/>
                <a:gd name="T37" fmla="*/ 1117 h 2390"/>
                <a:gd name="T38" fmla="*/ 788 w 2977"/>
                <a:gd name="T39" fmla="*/ 1437 h 2390"/>
                <a:gd name="T40" fmla="*/ 651 w 2977"/>
                <a:gd name="T41" fmla="*/ 1767 h 2390"/>
                <a:gd name="T42" fmla="*/ 367 w 2977"/>
                <a:gd name="T43" fmla="*/ 1849 h 2390"/>
                <a:gd name="T44" fmla="*/ 119 w 2977"/>
                <a:gd name="T45" fmla="*/ 1749 h 2390"/>
                <a:gd name="T46" fmla="*/ 19 w 2977"/>
                <a:gd name="T47" fmla="*/ 1685 h 2390"/>
                <a:gd name="T48" fmla="*/ 0 w 2977"/>
                <a:gd name="T49" fmla="*/ 1685 h 2390"/>
                <a:gd name="T50" fmla="*/ 0 w 2977"/>
                <a:gd name="T51" fmla="*/ 2389 h 2390"/>
                <a:gd name="T52" fmla="*/ 1237 w 2977"/>
                <a:gd name="T53" fmla="*/ 2389 h 2390"/>
                <a:gd name="T54" fmla="*/ 1237 w 2977"/>
                <a:gd name="T55" fmla="*/ 2362 h 2390"/>
                <a:gd name="T56" fmla="*/ 1172 w 2977"/>
                <a:gd name="T57" fmla="*/ 2271 h 2390"/>
                <a:gd name="T58" fmla="*/ 1071 w 2977"/>
                <a:gd name="T59" fmla="*/ 2014 h 2390"/>
                <a:gd name="T60" fmla="*/ 1163 w 2977"/>
                <a:gd name="T61" fmla="*/ 1731 h 2390"/>
                <a:gd name="T62" fmla="*/ 1484 w 2977"/>
                <a:gd name="T63" fmla="*/ 1593 h 2390"/>
                <a:gd name="T64" fmla="*/ 1813 w 2977"/>
                <a:gd name="T65" fmla="*/ 1731 h 2390"/>
                <a:gd name="T66" fmla="*/ 1896 w 2977"/>
                <a:gd name="T67" fmla="*/ 2014 h 2390"/>
                <a:gd name="T68" fmla="*/ 1804 w 2977"/>
                <a:gd name="T69" fmla="*/ 2262 h 2390"/>
                <a:gd name="T70" fmla="*/ 1759 w 2977"/>
                <a:gd name="T71" fmla="*/ 2344 h 2390"/>
                <a:gd name="T72" fmla="*/ 1759 w 2977"/>
                <a:gd name="T73" fmla="*/ 2389 h 2390"/>
                <a:gd name="T74" fmla="*/ 2976 w 2977"/>
                <a:gd name="T75" fmla="*/ 2389 h 2390"/>
                <a:gd name="T76" fmla="*/ 2976 w 2977"/>
                <a:gd name="T77" fmla="*/ 137 h 2390"/>
                <a:gd name="T78" fmla="*/ 2134 w 2977"/>
                <a:gd name="T79" fmla="*/ 0 h 2390"/>
                <a:gd name="T80" fmla="*/ 1987 w 2977"/>
                <a:gd name="T81" fmla="*/ 202 h 239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Lst>
              <a:rect l="0" t="0" r="r" b="b"/>
              <a:pathLst>
                <a:path w="2977" h="2390">
                  <a:moveTo>
                    <a:pt x="1987" y="202"/>
                  </a:moveTo>
                  <a:lnTo>
                    <a:pt x="1987" y="202"/>
                  </a:lnTo>
                  <a:cubicBezTo>
                    <a:pt x="1905" y="275"/>
                    <a:pt x="1832" y="348"/>
                    <a:pt x="1740" y="411"/>
                  </a:cubicBezTo>
                  <a:cubicBezTo>
                    <a:pt x="1759" y="439"/>
                    <a:pt x="1759" y="439"/>
                    <a:pt x="1759" y="439"/>
                  </a:cubicBezTo>
                  <a:cubicBezTo>
                    <a:pt x="1768" y="448"/>
                    <a:pt x="1777" y="448"/>
                    <a:pt x="1850" y="476"/>
                  </a:cubicBezTo>
                  <a:cubicBezTo>
                    <a:pt x="1914" y="503"/>
                    <a:pt x="1996" y="549"/>
                    <a:pt x="2051" y="641"/>
                  </a:cubicBezTo>
                  <a:cubicBezTo>
                    <a:pt x="2106" y="715"/>
                    <a:pt x="2143" y="815"/>
                    <a:pt x="2134" y="924"/>
                  </a:cubicBezTo>
                  <a:cubicBezTo>
                    <a:pt x="2116" y="1025"/>
                    <a:pt x="2042" y="1144"/>
                    <a:pt x="1923" y="1209"/>
                  </a:cubicBezTo>
                  <a:cubicBezTo>
                    <a:pt x="1804" y="1282"/>
                    <a:pt x="1676" y="1300"/>
                    <a:pt x="1584" y="1264"/>
                  </a:cubicBezTo>
                  <a:cubicBezTo>
                    <a:pt x="1475" y="1227"/>
                    <a:pt x="1402" y="1154"/>
                    <a:pt x="1356" y="1071"/>
                  </a:cubicBezTo>
                  <a:cubicBezTo>
                    <a:pt x="1301" y="980"/>
                    <a:pt x="1301" y="879"/>
                    <a:pt x="1310" y="806"/>
                  </a:cubicBezTo>
                  <a:cubicBezTo>
                    <a:pt x="1319" y="724"/>
                    <a:pt x="1319" y="705"/>
                    <a:pt x="1310" y="696"/>
                  </a:cubicBezTo>
                  <a:cubicBezTo>
                    <a:pt x="1282" y="641"/>
                    <a:pt x="1282" y="641"/>
                    <a:pt x="1282" y="641"/>
                  </a:cubicBezTo>
                  <a:cubicBezTo>
                    <a:pt x="861" y="778"/>
                    <a:pt x="395" y="742"/>
                    <a:pt x="0" y="522"/>
                  </a:cubicBezTo>
                  <a:cubicBezTo>
                    <a:pt x="0" y="1172"/>
                    <a:pt x="0" y="1172"/>
                    <a:pt x="0" y="1172"/>
                  </a:cubicBezTo>
                  <a:cubicBezTo>
                    <a:pt x="37" y="1172"/>
                    <a:pt x="37" y="1172"/>
                    <a:pt x="37" y="1172"/>
                  </a:cubicBezTo>
                  <a:cubicBezTo>
                    <a:pt x="55" y="1172"/>
                    <a:pt x="55" y="1163"/>
                    <a:pt x="119" y="1117"/>
                  </a:cubicBezTo>
                  <a:cubicBezTo>
                    <a:pt x="174" y="1081"/>
                    <a:pt x="266" y="1025"/>
                    <a:pt x="367" y="1025"/>
                  </a:cubicBezTo>
                  <a:cubicBezTo>
                    <a:pt x="458" y="1025"/>
                    <a:pt x="559" y="1044"/>
                    <a:pt x="651" y="1117"/>
                  </a:cubicBezTo>
                  <a:cubicBezTo>
                    <a:pt x="733" y="1181"/>
                    <a:pt x="788" y="1300"/>
                    <a:pt x="788" y="1437"/>
                  </a:cubicBezTo>
                  <a:cubicBezTo>
                    <a:pt x="788" y="1584"/>
                    <a:pt x="724" y="1703"/>
                    <a:pt x="651" y="1767"/>
                  </a:cubicBezTo>
                  <a:cubicBezTo>
                    <a:pt x="568" y="1831"/>
                    <a:pt x="468" y="1849"/>
                    <a:pt x="367" y="1849"/>
                  </a:cubicBezTo>
                  <a:cubicBezTo>
                    <a:pt x="257" y="1849"/>
                    <a:pt x="174" y="1795"/>
                    <a:pt x="119" y="1749"/>
                  </a:cubicBezTo>
                  <a:cubicBezTo>
                    <a:pt x="55" y="1703"/>
                    <a:pt x="37" y="1685"/>
                    <a:pt x="19" y="1685"/>
                  </a:cubicBezTo>
                  <a:cubicBezTo>
                    <a:pt x="0" y="1685"/>
                    <a:pt x="0" y="1685"/>
                    <a:pt x="0" y="1685"/>
                  </a:cubicBezTo>
                  <a:cubicBezTo>
                    <a:pt x="0" y="2389"/>
                    <a:pt x="0" y="2389"/>
                    <a:pt x="0" y="2389"/>
                  </a:cubicBezTo>
                  <a:cubicBezTo>
                    <a:pt x="1237" y="2389"/>
                    <a:pt x="1237" y="2389"/>
                    <a:pt x="1237" y="2389"/>
                  </a:cubicBezTo>
                  <a:cubicBezTo>
                    <a:pt x="1237" y="2362"/>
                    <a:pt x="1237" y="2362"/>
                    <a:pt x="1237" y="2362"/>
                  </a:cubicBezTo>
                  <a:cubicBezTo>
                    <a:pt x="1237" y="2344"/>
                    <a:pt x="1227" y="2335"/>
                    <a:pt x="1172" y="2271"/>
                  </a:cubicBezTo>
                  <a:cubicBezTo>
                    <a:pt x="1136" y="2216"/>
                    <a:pt x="1071" y="2124"/>
                    <a:pt x="1071" y="2014"/>
                  </a:cubicBezTo>
                  <a:cubicBezTo>
                    <a:pt x="1071" y="1923"/>
                    <a:pt x="1090" y="1813"/>
                    <a:pt x="1163" y="1731"/>
                  </a:cubicBezTo>
                  <a:cubicBezTo>
                    <a:pt x="1227" y="1657"/>
                    <a:pt x="1347" y="1602"/>
                    <a:pt x="1484" y="1593"/>
                  </a:cubicBezTo>
                  <a:cubicBezTo>
                    <a:pt x="1621" y="1593"/>
                    <a:pt x="1750" y="1657"/>
                    <a:pt x="1813" y="1731"/>
                  </a:cubicBezTo>
                  <a:cubicBezTo>
                    <a:pt x="1878" y="1822"/>
                    <a:pt x="1896" y="1923"/>
                    <a:pt x="1896" y="2014"/>
                  </a:cubicBezTo>
                  <a:cubicBezTo>
                    <a:pt x="1896" y="2124"/>
                    <a:pt x="1850" y="2207"/>
                    <a:pt x="1804" y="2262"/>
                  </a:cubicBezTo>
                  <a:cubicBezTo>
                    <a:pt x="1759" y="2325"/>
                    <a:pt x="1759" y="2335"/>
                    <a:pt x="1759" y="2344"/>
                  </a:cubicBezTo>
                  <a:cubicBezTo>
                    <a:pt x="1759" y="2389"/>
                    <a:pt x="1759" y="2389"/>
                    <a:pt x="1759" y="2389"/>
                  </a:cubicBezTo>
                  <a:cubicBezTo>
                    <a:pt x="2976" y="2389"/>
                    <a:pt x="2976" y="2389"/>
                    <a:pt x="2976" y="2389"/>
                  </a:cubicBezTo>
                  <a:cubicBezTo>
                    <a:pt x="2976" y="137"/>
                    <a:pt x="2976" y="137"/>
                    <a:pt x="2976" y="137"/>
                  </a:cubicBezTo>
                  <a:cubicBezTo>
                    <a:pt x="2702" y="82"/>
                    <a:pt x="2418" y="36"/>
                    <a:pt x="2134" y="0"/>
                  </a:cubicBezTo>
                  <a:cubicBezTo>
                    <a:pt x="2088" y="73"/>
                    <a:pt x="2042" y="137"/>
                    <a:pt x="1987" y="202"/>
                  </a:cubicBezTo>
                </a:path>
              </a:pathLst>
            </a:custGeom>
            <a:solidFill>
              <a:srgbClr val="FF69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25" name="Freeform 3">
              <a:extLst>
                <a:ext uri="{FF2B5EF4-FFF2-40B4-BE49-F238E27FC236}">
                  <a16:creationId xmlns:a16="http://schemas.microsoft.com/office/drawing/2014/main" id="{A8F7D78B-A9EB-428B-A416-5C8053582ECC}"/>
                </a:ext>
              </a:extLst>
            </p:cNvPr>
            <p:cNvSpPr>
              <a:spLocks noChangeArrowheads="1"/>
            </p:cNvSpPr>
            <p:nvPr/>
          </p:nvSpPr>
          <p:spPr bwMode="auto">
            <a:xfrm>
              <a:off x="7488405" y="4728106"/>
              <a:ext cx="1632053" cy="1317625"/>
            </a:xfrm>
            <a:custGeom>
              <a:avLst/>
              <a:gdLst>
                <a:gd name="T0" fmla="*/ 0 w 2719"/>
                <a:gd name="T1" fmla="*/ 0 h 2198"/>
                <a:gd name="T2" fmla="*/ 0 w 2719"/>
                <a:gd name="T3" fmla="*/ 0 h 2198"/>
                <a:gd name="T4" fmla="*/ 0 w 2719"/>
                <a:gd name="T5" fmla="*/ 980 h 2198"/>
                <a:gd name="T6" fmla="*/ 45 w 2719"/>
                <a:gd name="T7" fmla="*/ 980 h 2198"/>
                <a:gd name="T8" fmla="*/ 128 w 2719"/>
                <a:gd name="T9" fmla="*/ 925 h 2198"/>
                <a:gd name="T10" fmla="*/ 366 w 2719"/>
                <a:gd name="T11" fmla="*/ 833 h 2198"/>
                <a:gd name="T12" fmla="*/ 650 w 2719"/>
                <a:gd name="T13" fmla="*/ 925 h 2198"/>
                <a:gd name="T14" fmla="*/ 786 w 2719"/>
                <a:gd name="T15" fmla="*/ 1245 h 2198"/>
                <a:gd name="T16" fmla="*/ 650 w 2719"/>
                <a:gd name="T17" fmla="*/ 1575 h 2198"/>
                <a:gd name="T18" fmla="*/ 366 w 2719"/>
                <a:gd name="T19" fmla="*/ 1657 h 2198"/>
                <a:gd name="T20" fmla="*/ 119 w 2719"/>
                <a:gd name="T21" fmla="*/ 1557 h 2198"/>
                <a:gd name="T22" fmla="*/ 18 w 2719"/>
                <a:gd name="T23" fmla="*/ 1493 h 2198"/>
                <a:gd name="T24" fmla="*/ 0 w 2719"/>
                <a:gd name="T25" fmla="*/ 1493 h 2198"/>
                <a:gd name="T26" fmla="*/ 0 w 2719"/>
                <a:gd name="T27" fmla="*/ 2197 h 2198"/>
                <a:gd name="T28" fmla="*/ 1244 w 2719"/>
                <a:gd name="T29" fmla="*/ 2197 h 2198"/>
                <a:gd name="T30" fmla="*/ 1244 w 2719"/>
                <a:gd name="T31" fmla="*/ 2170 h 2198"/>
                <a:gd name="T32" fmla="*/ 1181 w 2719"/>
                <a:gd name="T33" fmla="*/ 2079 h 2198"/>
                <a:gd name="T34" fmla="*/ 1071 w 2719"/>
                <a:gd name="T35" fmla="*/ 1822 h 2198"/>
                <a:gd name="T36" fmla="*/ 1162 w 2719"/>
                <a:gd name="T37" fmla="*/ 1539 h 2198"/>
                <a:gd name="T38" fmla="*/ 1483 w 2719"/>
                <a:gd name="T39" fmla="*/ 1401 h 2198"/>
                <a:gd name="T40" fmla="*/ 1812 w 2719"/>
                <a:gd name="T41" fmla="*/ 1539 h 2198"/>
                <a:gd name="T42" fmla="*/ 1904 w 2719"/>
                <a:gd name="T43" fmla="*/ 1822 h 2198"/>
                <a:gd name="T44" fmla="*/ 1812 w 2719"/>
                <a:gd name="T45" fmla="*/ 2070 h 2198"/>
                <a:gd name="T46" fmla="*/ 1757 w 2719"/>
                <a:gd name="T47" fmla="*/ 2152 h 2198"/>
                <a:gd name="T48" fmla="*/ 1757 w 2719"/>
                <a:gd name="T49" fmla="*/ 2197 h 2198"/>
                <a:gd name="T50" fmla="*/ 2718 w 2719"/>
                <a:gd name="T51" fmla="*/ 2197 h 2198"/>
                <a:gd name="T52" fmla="*/ 2124 w 2719"/>
                <a:gd name="T53" fmla="*/ 1236 h 2198"/>
                <a:gd name="T54" fmla="*/ 0 w 2719"/>
                <a:gd name="T55" fmla="*/ 0 h 2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Lst>
              <a:rect l="0" t="0" r="r" b="b"/>
              <a:pathLst>
                <a:path w="2719" h="2198">
                  <a:moveTo>
                    <a:pt x="0" y="0"/>
                  </a:moveTo>
                  <a:lnTo>
                    <a:pt x="0" y="0"/>
                  </a:lnTo>
                  <a:cubicBezTo>
                    <a:pt x="0" y="980"/>
                    <a:pt x="0" y="980"/>
                    <a:pt x="0" y="980"/>
                  </a:cubicBezTo>
                  <a:cubicBezTo>
                    <a:pt x="45" y="980"/>
                    <a:pt x="45" y="980"/>
                    <a:pt x="45" y="980"/>
                  </a:cubicBezTo>
                  <a:cubicBezTo>
                    <a:pt x="54" y="980"/>
                    <a:pt x="63" y="971"/>
                    <a:pt x="128" y="925"/>
                  </a:cubicBezTo>
                  <a:cubicBezTo>
                    <a:pt x="183" y="889"/>
                    <a:pt x="265" y="833"/>
                    <a:pt x="366" y="833"/>
                  </a:cubicBezTo>
                  <a:cubicBezTo>
                    <a:pt x="466" y="833"/>
                    <a:pt x="567" y="852"/>
                    <a:pt x="650" y="925"/>
                  </a:cubicBezTo>
                  <a:cubicBezTo>
                    <a:pt x="732" y="989"/>
                    <a:pt x="786" y="1108"/>
                    <a:pt x="786" y="1245"/>
                  </a:cubicBezTo>
                  <a:cubicBezTo>
                    <a:pt x="786" y="1392"/>
                    <a:pt x="732" y="1511"/>
                    <a:pt x="650" y="1575"/>
                  </a:cubicBezTo>
                  <a:cubicBezTo>
                    <a:pt x="567" y="1639"/>
                    <a:pt x="466" y="1657"/>
                    <a:pt x="366" y="1657"/>
                  </a:cubicBezTo>
                  <a:cubicBezTo>
                    <a:pt x="255" y="1657"/>
                    <a:pt x="173" y="1603"/>
                    <a:pt x="119" y="1557"/>
                  </a:cubicBezTo>
                  <a:cubicBezTo>
                    <a:pt x="54" y="1511"/>
                    <a:pt x="36" y="1493"/>
                    <a:pt x="18" y="1493"/>
                  </a:cubicBezTo>
                  <a:cubicBezTo>
                    <a:pt x="0" y="1493"/>
                    <a:pt x="0" y="1493"/>
                    <a:pt x="0" y="1493"/>
                  </a:cubicBezTo>
                  <a:cubicBezTo>
                    <a:pt x="0" y="2197"/>
                    <a:pt x="0" y="2197"/>
                    <a:pt x="0" y="2197"/>
                  </a:cubicBezTo>
                  <a:cubicBezTo>
                    <a:pt x="1244" y="2197"/>
                    <a:pt x="1244" y="2197"/>
                    <a:pt x="1244" y="2197"/>
                  </a:cubicBezTo>
                  <a:cubicBezTo>
                    <a:pt x="1244" y="2170"/>
                    <a:pt x="1244" y="2170"/>
                    <a:pt x="1244" y="2170"/>
                  </a:cubicBezTo>
                  <a:cubicBezTo>
                    <a:pt x="1235" y="2152"/>
                    <a:pt x="1226" y="2143"/>
                    <a:pt x="1181" y="2079"/>
                  </a:cubicBezTo>
                  <a:cubicBezTo>
                    <a:pt x="1135" y="2024"/>
                    <a:pt x="1071" y="1932"/>
                    <a:pt x="1071" y="1822"/>
                  </a:cubicBezTo>
                  <a:cubicBezTo>
                    <a:pt x="1071" y="1731"/>
                    <a:pt x="1099" y="1621"/>
                    <a:pt x="1162" y="1539"/>
                  </a:cubicBezTo>
                  <a:cubicBezTo>
                    <a:pt x="1226" y="1465"/>
                    <a:pt x="1345" y="1410"/>
                    <a:pt x="1483" y="1401"/>
                  </a:cubicBezTo>
                  <a:cubicBezTo>
                    <a:pt x="1620" y="1401"/>
                    <a:pt x="1748" y="1465"/>
                    <a:pt x="1812" y="1539"/>
                  </a:cubicBezTo>
                  <a:cubicBezTo>
                    <a:pt x="1885" y="1630"/>
                    <a:pt x="1904" y="1731"/>
                    <a:pt x="1904" y="1822"/>
                  </a:cubicBezTo>
                  <a:cubicBezTo>
                    <a:pt x="1904" y="1932"/>
                    <a:pt x="1849" y="2015"/>
                    <a:pt x="1812" y="2070"/>
                  </a:cubicBezTo>
                  <a:cubicBezTo>
                    <a:pt x="1766" y="2133"/>
                    <a:pt x="1757" y="2143"/>
                    <a:pt x="1757" y="2152"/>
                  </a:cubicBezTo>
                  <a:cubicBezTo>
                    <a:pt x="1757" y="2197"/>
                    <a:pt x="1757" y="2197"/>
                    <a:pt x="1757" y="2197"/>
                  </a:cubicBezTo>
                  <a:cubicBezTo>
                    <a:pt x="2718" y="2197"/>
                    <a:pt x="2718" y="2197"/>
                    <a:pt x="2718" y="2197"/>
                  </a:cubicBezTo>
                  <a:cubicBezTo>
                    <a:pt x="2554" y="1841"/>
                    <a:pt x="2352" y="1511"/>
                    <a:pt x="2124" y="1236"/>
                  </a:cubicBezTo>
                  <a:cubicBezTo>
                    <a:pt x="1611" y="596"/>
                    <a:pt x="842" y="219"/>
                    <a:pt x="0" y="0"/>
                  </a:cubicBezTo>
                </a:path>
              </a:pathLst>
            </a:custGeom>
            <a:solidFill>
              <a:srgbClr val="FF69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26" name="Freeform 4">
              <a:extLst>
                <a:ext uri="{FF2B5EF4-FFF2-40B4-BE49-F238E27FC236}">
                  <a16:creationId xmlns:a16="http://schemas.microsoft.com/office/drawing/2014/main" id="{9B84E503-C811-48F5-A5DB-5577CA11F135}"/>
                </a:ext>
              </a:extLst>
            </p:cNvPr>
            <p:cNvSpPr>
              <a:spLocks noChangeArrowheads="1"/>
            </p:cNvSpPr>
            <p:nvPr/>
          </p:nvSpPr>
          <p:spPr bwMode="auto">
            <a:xfrm>
              <a:off x="1796054" y="6191250"/>
              <a:ext cx="2243082" cy="3153833"/>
            </a:xfrm>
            <a:custGeom>
              <a:avLst/>
              <a:gdLst>
                <a:gd name="T0" fmla="*/ 3141 w 3738"/>
                <a:gd name="T1" fmla="*/ 1437 h 5256"/>
                <a:gd name="T2" fmla="*/ 3141 w 3738"/>
                <a:gd name="T3" fmla="*/ 1437 h 5256"/>
                <a:gd name="T4" fmla="*/ 3150 w 3738"/>
                <a:gd name="T5" fmla="*/ 1437 h 5256"/>
                <a:gd name="T6" fmla="*/ 3333 w 3738"/>
                <a:gd name="T7" fmla="*/ 1538 h 5256"/>
                <a:gd name="T8" fmla="*/ 3479 w 3738"/>
                <a:gd name="T9" fmla="*/ 1611 h 5256"/>
                <a:gd name="T10" fmla="*/ 3663 w 3738"/>
                <a:gd name="T11" fmla="*/ 1556 h 5256"/>
                <a:gd name="T12" fmla="*/ 3737 w 3738"/>
                <a:gd name="T13" fmla="*/ 1355 h 5256"/>
                <a:gd name="T14" fmla="*/ 3663 w 3738"/>
                <a:gd name="T15" fmla="*/ 1162 h 5256"/>
                <a:gd name="T16" fmla="*/ 3479 w 3738"/>
                <a:gd name="T17" fmla="*/ 1108 h 5256"/>
                <a:gd name="T18" fmla="*/ 3333 w 3738"/>
                <a:gd name="T19" fmla="*/ 1172 h 5256"/>
                <a:gd name="T20" fmla="*/ 3150 w 3738"/>
                <a:gd name="T21" fmla="*/ 1254 h 5256"/>
                <a:gd name="T22" fmla="*/ 2812 w 3738"/>
                <a:gd name="T23" fmla="*/ 1254 h 5256"/>
                <a:gd name="T24" fmla="*/ 2812 w 3738"/>
                <a:gd name="T25" fmla="*/ 0 h 5256"/>
                <a:gd name="T26" fmla="*/ 2481 w 3738"/>
                <a:gd name="T27" fmla="*/ 0 h 5256"/>
                <a:gd name="T28" fmla="*/ 2481 w 3738"/>
                <a:gd name="T29" fmla="*/ 82 h 5256"/>
                <a:gd name="T30" fmla="*/ 2537 w 3738"/>
                <a:gd name="T31" fmla="*/ 165 h 5256"/>
                <a:gd name="T32" fmla="*/ 2628 w 3738"/>
                <a:gd name="T33" fmla="*/ 412 h 5256"/>
                <a:gd name="T34" fmla="*/ 2537 w 3738"/>
                <a:gd name="T35" fmla="*/ 695 h 5256"/>
                <a:gd name="T36" fmla="*/ 2207 w 3738"/>
                <a:gd name="T37" fmla="*/ 833 h 5256"/>
                <a:gd name="T38" fmla="*/ 1887 w 3738"/>
                <a:gd name="T39" fmla="*/ 695 h 5256"/>
                <a:gd name="T40" fmla="*/ 1795 w 3738"/>
                <a:gd name="T41" fmla="*/ 412 h 5256"/>
                <a:gd name="T42" fmla="*/ 1896 w 3738"/>
                <a:gd name="T43" fmla="*/ 155 h 5256"/>
                <a:gd name="T44" fmla="*/ 1968 w 3738"/>
                <a:gd name="T45" fmla="*/ 64 h 5256"/>
                <a:gd name="T46" fmla="*/ 1968 w 3738"/>
                <a:gd name="T47" fmla="*/ 0 h 5256"/>
                <a:gd name="T48" fmla="*/ 1639 w 3738"/>
                <a:gd name="T49" fmla="*/ 0 h 5256"/>
                <a:gd name="T50" fmla="*/ 1236 w 3738"/>
                <a:gd name="T51" fmla="*/ 980 h 5256"/>
                <a:gd name="T52" fmla="*/ 1145 w 3738"/>
                <a:gd name="T53" fmla="*/ 980 h 5256"/>
                <a:gd name="T54" fmla="*/ 55 w 3738"/>
                <a:gd name="T55" fmla="*/ 2481 h 5256"/>
                <a:gd name="T56" fmla="*/ 1145 w 3738"/>
                <a:gd name="T57" fmla="*/ 4358 h 5256"/>
                <a:gd name="T58" fmla="*/ 1740 w 3738"/>
                <a:gd name="T59" fmla="*/ 4358 h 5256"/>
                <a:gd name="T60" fmla="*/ 2738 w 3738"/>
                <a:gd name="T61" fmla="*/ 5255 h 5256"/>
                <a:gd name="T62" fmla="*/ 2812 w 3738"/>
                <a:gd name="T63" fmla="*/ 5255 h 5256"/>
                <a:gd name="T64" fmla="*/ 2812 w 3738"/>
                <a:gd name="T65" fmla="*/ 4193 h 5256"/>
                <a:gd name="T66" fmla="*/ 3141 w 3738"/>
                <a:gd name="T67" fmla="*/ 4193 h 5256"/>
                <a:gd name="T68" fmla="*/ 3150 w 3738"/>
                <a:gd name="T69" fmla="*/ 4193 h 5256"/>
                <a:gd name="T70" fmla="*/ 3333 w 3738"/>
                <a:gd name="T71" fmla="*/ 4294 h 5256"/>
                <a:gd name="T72" fmla="*/ 3479 w 3738"/>
                <a:gd name="T73" fmla="*/ 4358 h 5256"/>
                <a:gd name="T74" fmla="*/ 3663 w 3738"/>
                <a:gd name="T75" fmla="*/ 4303 h 5256"/>
                <a:gd name="T76" fmla="*/ 3737 w 3738"/>
                <a:gd name="T77" fmla="*/ 4111 h 5256"/>
                <a:gd name="T78" fmla="*/ 3663 w 3738"/>
                <a:gd name="T79" fmla="*/ 3910 h 5256"/>
                <a:gd name="T80" fmla="*/ 3479 w 3738"/>
                <a:gd name="T81" fmla="*/ 3854 h 5256"/>
                <a:gd name="T82" fmla="*/ 3333 w 3738"/>
                <a:gd name="T83" fmla="*/ 3919 h 5256"/>
                <a:gd name="T84" fmla="*/ 3150 w 3738"/>
                <a:gd name="T85" fmla="*/ 4001 h 5256"/>
                <a:gd name="T86" fmla="*/ 2812 w 3738"/>
                <a:gd name="T87" fmla="*/ 4001 h 5256"/>
                <a:gd name="T88" fmla="*/ 2812 w 3738"/>
                <a:gd name="T89" fmla="*/ 1437 h 5256"/>
                <a:gd name="T90" fmla="*/ 3141 w 3738"/>
                <a:gd name="T91" fmla="*/ 1437 h 52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738" h="5256">
                  <a:moveTo>
                    <a:pt x="3141" y="1437"/>
                  </a:moveTo>
                  <a:lnTo>
                    <a:pt x="3141" y="1437"/>
                  </a:lnTo>
                  <a:lnTo>
                    <a:pt x="3150" y="1437"/>
                  </a:lnTo>
                  <a:cubicBezTo>
                    <a:pt x="3233" y="1446"/>
                    <a:pt x="3288" y="1502"/>
                    <a:pt x="3333" y="1538"/>
                  </a:cubicBezTo>
                  <a:cubicBezTo>
                    <a:pt x="3379" y="1584"/>
                    <a:pt x="3424" y="1611"/>
                    <a:pt x="3479" y="1611"/>
                  </a:cubicBezTo>
                  <a:cubicBezTo>
                    <a:pt x="3553" y="1611"/>
                    <a:pt x="3617" y="1593"/>
                    <a:pt x="3663" y="1556"/>
                  </a:cubicBezTo>
                  <a:cubicBezTo>
                    <a:pt x="3700" y="1520"/>
                    <a:pt x="3737" y="1465"/>
                    <a:pt x="3737" y="1355"/>
                  </a:cubicBezTo>
                  <a:cubicBezTo>
                    <a:pt x="3737" y="1254"/>
                    <a:pt x="3709" y="1199"/>
                    <a:pt x="3663" y="1162"/>
                  </a:cubicBezTo>
                  <a:cubicBezTo>
                    <a:pt x="3617" y="1126"/>
                    <a:pt x="3553" y="1108"/>
                    <a:pt x="3479" y="1108"/>
                  </a:cubicBezTo>
                  <a:cubicBezTo>
                    <a:pt x="3424" y="1108"/>
                    <a:pt x="3379" y="1135"/>
                    <a:pt x="3333" y="1172"/>
                  </a:cubicBezTo>
                  <a:cubicBezTo>
                    <a:pt x="3288" y="1199"/>
                    <a:pt x="3233" y="1254"/>
                    <a:pt x="3150" y="1254"/>
                  </a:cubicBezTo>
                  <a:cubicBezTo>
                    <a:pt x="2812" y="1254"/>
                    <a:pt x="2812" y="1254"/>
                    <a:pt x="2812" y="1254"/>
                  </a:cubicBezTo>
                  <a:cubicBezTo>
                    <a:pt x="2812" y="0"/>
                    <a:pt x="2812" y="0"/>
                    <a:pt x="2812" y="0"/>
                  </a:cubicBezTo>
                  <a:cubicBezTo>
                    <a:pt x="2481" y="0"/>
                    <a:pt x="2481" y="0"/>
                    <a:pt x="2481" y="0"/>
                  </a:cubicBezTo>
                  <a:cubicBezTo>
                    <a:pt x="2481" y="82"/>
                    <a:pt x="2481" y="82"/>
                    <a:pt x="2481" y="82"/>
                  </a:cubicBezTo>
                  <a:cubicBezTo>
                    <a:pt x="2481" y="91"/>
                    <a:pt x="2481" y="101"/>
                    <a:pt x="2537" y="165"/>
                  </a:cubicBezTo>
                  <a:cubicBezTo>
                    <a:pt x="2573" y="219"/>
                    <a:pt x="2628" y="302"/>
                    <a:pt x="2628" y="412"/>
                  </a:cubicBezTo>
                  <a:cubicBezTo>
                    <a:pt x="2628" y="504"/>
                    <a:pt x="2610" y="604"/>
                    <a:pt x="2537" y="695"/>
                  </a:cubicBezTo>
                  <a:cubicBezTo>
                    <a:pt x="2472" y="778"/>
                    <a:pt x="2345" y="833"/>
                    <a:pt x="2207" y="833"/>
                  </a:cubicBezTo>
                  <a:cubicBezTo>
                    <a:pt x="2070" y="823"/>
                    <a:pt x="1950" y="769"/>
                    <a:pt x="1887" y="695"/>
                  </a:cubicBezTo>
                  <a:cubicBezTo>
                    <a:pt x="1823" y="604"/>
                    <a:pt x="1795" y="504"/>
                    <a:pt x="1795" y="412"/>
                  </a:cubicBezTo>
                  <a:cubicBezTo>
                    <a:pt x="1795" y="302"/>
                    <a:pt x="1859" y="210"/>
                    <a:pt x="1896" y="155"/>
                  </a:cubicBezTo>
                  <a:cubicBezTo>
                    <a:pt x="1950" y="91"/>
                    <a:pt x="1959" y="82"/>
                    <a:pt x="1968" y="64"/>
                  </a:cubicBezTo>
                  <a:cubicBezTo>
                    <a:pt x="1968" y="0"/>
                    <a:pt x="1968" y="0"/>
                    <a:pt x="1968" y="0"/>
                  </a:cubicBezTo>
                  <a:cubicBezTo>
                    <a:pt x="1639" y="0"/>
                    <a:pt x="1639" y="0"/>
                    <a:pt x="1639" y="0"/>
                  </a:cubicBezTo>
                  <a:cubicBezTo>
                    <a:pt x="1474" y="347"/>
                    <a:pt x="1347" y="695"/>
                    <a:pt x="1236" y="980"/>
                  </a:cubicBezTo>
                  <a:cubicBezTo>
                    <a:pt x="1145" y="980"/>
                    <a:pt x="1145" y="980"/>
                    <a:pt x="1145" y="980"/>
                  </a:cubicBezTo>
                  <a:cubicBezTo>
                    <a:pt x="0" y="1099"/>
                    <a:pt x="55" y="1904"/>
                    <a:pt x="55" y="2481"/>
                  </a:cubicBezTo>
                  <a:cubicBezTo>
                    <a:pt x="18" y="3387"/>
                    <a:pt x="476" y="4358"/>
                    <a:pt x="1145" y="4358"/>
                  </a:cubicBezTo>
                  <a:cubicBezTo>
                    <a:pt x="1740" y="4358"/>
                    <a:pt x="1740" y="4358"/>
                    <a:pt x="1740" y="4358"/>
                  </a:cubicBezTo>
                  <a:cubicBezTo>
                    <a:pt x="2005" y="4705"/>
                    <a:pt x="2345" y="4999"/>
                    <a:pt x="2738" y="5255"/>
                  </a:cubicBezTo>
                  <a:cubicBezTo>
                    <a:pt x="2812" y="5255"/>
                    <a:pt x="2812" y="5255"/>
                    <a:pt x="2812" y="5255"/>
                  </a:cubicBezTo>
                  <a:cubicBezTo>
                    <a:pt x="2812" y="4193"/>
                    <a:pt x="2812" y="4193"/>
                    <a:pt x="2812" y="4193"/>
                  </a:cubicBezTo>
                  <a:cubicBezTo>
                    <a:pt x="3141" y="4193"/>
                    <a:pt x="3141" y="4193"/>
                    <a:pt x="3141" y="4193"/>
                  </a:cubicBezTo>
                  <a:lnTo>
                    <a:pt x="3150" y="4193"/>
                  </a:lnTo>
                  <a:cubicBezTo>
                    <a:pt x="3233" y="4202"/>
                    <a:pt x="3288" y="4257"/>
                    <a:pt x="3333" y="4294"/>
                  </a:cubicBezTo>
                  <a:cubicBezTo>
                    <a:pt x="3379" y="4330"/>
                    <a:pt x="3424" y="4358"/>
                    <a:pt x="3479" y="4358"/>
                  </a:cubicBezTo>
                  <a:cubicBezTo>
                    <a:pt x="3553" y="4358"/>
                    <a:pt x="3617" y="4340"/>
                    <a:pt x="3663" y="4303"/>
                  </a:cubicBezTo>
                  <a:cubicBezTo>
                    <a:pt x="3700" y="4266"/>
                    <a:pt x="3737" y="4211"/>
                    <a:pt x="3737" y="4111"/>
                  </a:cubicBezTo>
                  <a:cubicBezTo>
                    <a:pt x="3737" y="4001"/>
                    <a:pt x="3709" y="3946"/>
                    <a:pt x="3663" y="3910"/>
                  </a:cubicBezTo>
                  <a:cubicBezTo>
                    <a:pt x="3617" y="3873"/>
                    <a:pt x="3553" y="3854"/>
                    <a:pt x="3479" y="3854"/>
                  </a:cubicBezTo>
                  <a:cubicBezTo>
                    <a:pt x="3424" y="3854"/>
                    <a:pt x="3379" y="3882"/>
                    <a:pt x="3333" y="3919"/>
                  </a:cubicBezTo>
                  <a:cubicBezTo>
                    <a:pt x="3288" y="3955"/>
                    <a:pt x="3233" y="4001"/>
                    <a:pt x="3150" y="4001"/>
                  </a:cubicBezTo>
                  <a:cubicBezTo>
                    <a:pt x="2812" y="4001"/>
                    <a:pt x="2812" y="4001"/>
                    <a:pt x="2812" y="4001"/>
                  </a:cubicBezTo>
                  <a:cubicBezTo>
                    <a:pt x="2812" y="1437"/>
                    <a:pt x="2812" y="1437"/>
                    <a:pt x="2812" y="1437"/>
                  </a:cubicBezTo>
                  <a:lnTo>
                    <a:pt x="3141" y="1437"/>
                  </a:lnTo>
                </a:path>
              </a:pathLst>
            </a:custGeom>
            <a:solidFill>
              <a:srgbClr val="FFE01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27" name="Freeform 5">
              <a:extLst>
                <a:ext uri="{FF2B5EF4-FFF2-40B4-BE49-F238E27FC236}">
                  <a16:creationId xmlns:a16="http://schemas.microsoft.com/office/drawing/2014/main" id="{78117BF3-6894-454B-8264-AB0B8B421750}"/>
                </a:ext>
              </a:extLst>
            </p:cNvPr>
            <p:cNvSpPr>
              <a:spLocks noChangeArrowheads="1"/>
            </p:cNvSpPr>
            <p:nvPr/>
          </p:nvSpPr>
          <p:spPr bwMode="auto">
            <a:xfrm>
              <a:off x="3631784" y="5670021"/>
              <a:ext cx="2867336" cy="2674937"/>
            </a:xfrm>
            <a:custGeom>
              <a:avLst/>
              <a:gdLst>
                <a:gd name="T0" fmla="*/ 4707 w 4781"/>
                <a:gd name="T1" fmla="*/ 2032 h 4460"/>
                <a:gd name="T2" fmla="*/ 4707 w 4781"/>
                <a:gd name="T3" fmla="*/ 2032 h 4460"/>
                <a:gd name="T4" fmla="*/ 4524 w 4781"/>
                <a:gd name="T5" fmla="*/ 1978 h 4460"/>
                <a:gd name="T6" fmla="*/ 4377 w 4781"/>
                <a:gd name="T7" fmla="*/ 2042 h 4460"/>
                <a:gd name="T8" fmla="*/ 4194 w 4781"/>
                <a:gd name="T9" fmla="*/ 2124 h 4460"/>
                <a:gd name="T10" fmla="*/ 3883 w 4781"/>
                <a:gd name="T11" fmla="*/ 2124 h 4460"/>
                <a:gd name="T12" fmla="*/ 3883 w 4781"/>
                <a:gd name="T13" fmla="*/ 870 h 4460"/>
                <a:gd name="T14" fmla="*/ 1585 w 4781"/>
                <a:gd name="T15" fmla="*/ 870 h 4460"/>
                <a:gd name="T16" fmla="*/ 1585 w 4781"/>
                <a:gd name="T17" fmla="*/ 586 h 4460"/>
                <a:gd name="T18" fmla="*/ 1677 w 4781"/>
                <a:gd name="T19" fmla="*/ 403 h 4460"/>
                <a:gd name="T20" fmla="*/ 1731 w 4781"/>
                <a:gd name="T21" fmla="*/ 256 h 4460"/>
                <a:gd name="T22" fmla="*/ 1686 w 4781"/>
                <a:gd name="T23" fmla="*/ 73 h 4460"/>
                <a:gd name="T24" fmla="*/ 1484 w 4781"/>
                <a:gd name="T25" fmla="*/ 0 h 4460"/>
                <a:gd name="T26" fmla="*/ 1291 w 4781"/>
                <a:gd name="T27" fmla="*/ 82 h 4460"/>
                <a:gd name="T28" fmla="*/ 1237 w 4781"/>
                <a:gd name="T29" fmla="*/ 256 h 4460"/>
                <a:gd name="T30" fmla="*/ 1301 w 4781"/>
                <a:gd name="T31" fmla="*/ 412 h 4460"/>
                <a:gd name="T32" fmla="*/ 1401 w 4781"/>
                <a:gd name="T33" fmla="*/ 586 h 4460"/>
                <a:gd name="T34" fmla="*/ 1401 w 4781"/>
                <a:gd name="T35" fmla="*/ 595 h 4460"/>
                <a:gd name="T36" fmla="*/ 1401 w 4781"/>
                <a:gd name="T37" fmla="*/ 870 h 4460"/>
                <a:gd name="T38" fmla="*/ 0 w 4781"/>
                <a:gd name="T39" fmla="*/ 870 h 4460"/>
                <a:gd name="T40" fmla="*/ 0 w 4781"/>
                <a:gd name="T41" fmla="*/ 1960 h 4460"/>
                <a:gd name="T42" fmla="*/ 92 w 4781"/>
                <a:gd name="T43" fmla="*/ 1960 h 4460"/>
                <a:gd name="T44" fmla="*/ 175 w 4781"/>
                <a:gd name="T45" fmla="*/ 1905 h 4460"/>
                <a:gd name="T46" fmla="*/ 421 w 4781"/>
                <a:gd name="T47" fmla="*/ 1813 h 4460"/>
                <a:gd name="T48" fmla="*/ 706 w 4781"/>
                <a:gd name="T49" fmla="*/ 1905 h 4460"/>
                <a:gd name="T50" fmla="*/ 843 w 4781"/>
                <a:gd name="T51" fmla="*/ 2234 h 4460"/>
                <a:gd name="T52" fmla="*/ 706 w 4781"/>
                <a:gd name="T53" fmla="*/ 2554 h 4460"/>
                <a:gd name="T54" fmla="*/ 421 w 4781"/>
                <a:gd name="T55" fmla="*/ 2646 h 4460"/>
                <a:gd name="T56" fmla="*/ 175 w 4781"/>
                <a:gd name="T57" fmla="*/ 2536 h 4460"/>
                <a:gd name="T58" fmla="*/ 74 w 4781"/>
                <a:gd name="T59" fmla="*/ 2472 h 4460"/>
                <a:gd name="T60" fmla="*/ 0 w 4781"/>
                <a:gd name="T61" fmla="*/ 2472 h 4460"/>
                <a:gd name="T62" fmla="*/ 0 w 4781"/>
                <a:gd name="T63" fmla="*/ 3589 h 4460"/>
                <a:gd name="T64" fmla="*/ 1942 w 4781"/>
                <a:gd name="T65" fmla="*/ 3589 h 4460"/>
                <a:gd name="T66" fmla="*/ 1942 w 4781"/>
                <a:gd name="T67" fmla="*/ 3864 h 4460"/>
                <a:gd name="T68" fmla="*/ 1942 w 4781"/>
                <a:gd name="T69" fmla="*/ 3864 h 4460"/>
                <a:gd name="T70" fmla="*/ 1841 w 4781"/>
                <a:gd name="T71" fmla="*/ 4047 h 4460"/>
                <a:gd name="T72" fmla="*/ 1777 w 4781"/>
                <a:gd name="T73" fmla="*/ 4202 h 4460"/>
                <a:gd name="T74" fmla="*/ 1831 w 4781"/>
                <a:gd name="T75" fmla="*/ 4377 h 4460"/>
                <a:gd name="T76" fmla="*/ 2033 w 4781"/>
                <a:gd name="T77" fmla="*/ 4459 h 4460"/>
                <a:gd name="T78" fmla="*/ 2226 w 4781"/>
                <a:gd name="T79" fmla="*/ 4377 h 4460"/>
                <a:gd name="T80" fmla="*/ 2280 w 4781"/>
                <a:gd name="T81" fmla="*/ 4202 h 4460"/>
                <a:gd name="T82" fmla="*/ 2217 w 4781"/>
                <a:gd name="T83" fmla="*/ 4047 h 4460"/>
                <a:gd name="T84" fmla="*/ 2134 w 4781"/>
                <a:gd name="T85" fmla="*/ 3873 h 4460"/>
                <a:gd name="T86" fmla="*/ 2134 w 4781"/>
                <a:gd name="T87" fmla="*/ 3589 h 4460"/>
                <a:gd name="T88" fmla="*/ 3883 w 4781"/>
                <a:gd name="T89" fmla="*/ 3589 h 4460"/>
                <a:gd name="T90" fmla="*/ 3883 w 4781"/>
                <a:gd name="T91" fmla="*/ 2307 h 4460"/>
                <a:gd name="T92" fmla="*/ 4185 w 4781"/>
                <a:gd name="T93" fmla="*/ 2307 h 4460"/>
                <a:gd name="T94" fmla="*/ 4194 w 4781"/>
                <a:gd name="T95" fmla="*/ 2307 h 4460"/>
                <a:gd name="T96" fmla="*/ 4377 w 4781"/>
                <a:gd name="T97" fmla="*/ 2408 h 4460"/>
                <a:gd name="T98" fmla="*/ 4524 w 4781"/>
                <a:gd name="T99" fmla="*/ 2481 h 4460"/>
                <a:gd name="T100" fmla="*/ 4698 w 4781"/>
                <a:gd name="T101" fmla="*/ 2426 h 4460"/>
                <a:gd name="T102" fmla="*/ 4780 w 4781"/>
                <a:gd name="T103" fmla="*/ 2225 h 4460"/>
                <a:gd name="T104" fmla="*/ 4707 w 4781"/>
                <a:gd name="T105" fmla="*/ 2032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4781" h="4460">
                  <a:moveTo>
                    <a:pt x="4707" y="2032"/>
                  </a:moveTo>
                  <a:lnTo>
                    <a:pt x="4707" y="2032"/>
                  </a:lnTo>
                  <a:cubicBezTo>
                    <a:pt x="4661" y="1996"/>
                    <a:pt x="4598" y="1978"/>
                    <a:pt x="4524" y="1978"/>
                  </a:cubicBezTo>
                  <a:cubicBezTo>
                    <a:pt x="4469" y="1978"/>
                    <a:pt x="4423" y="2005"/>
                    <a:pt x="4377" y="2042"/>
                  </a:cubicBezTo>
                  <a:cubicBezTo>
                    <a:pt x="4322" y="2069"/>
                    <a:pt x="4276" y="2124"/>
                    <a:pt x="4194" y="2124"/>
                  </a:cubicBezTo>
                  <a:cubicBezTo>
                    <a:pt x="3883" y="2124"/>
                    <a:pt x="3883" y="2124"/>
                    <a:pt x="3883" y="2124"/>
                  </a:cubicBezTo>
                  <a:cubicBezTo>
                    <a:pt x="3883" y="870"/>
                    <a:pt x="3883" y="870"/>
                    <a:pt x="3883" y="870"/>
                  </a:cubicBezTo>
                  <a:cubicBezTo>
                    <a:pt x="1585" y="870"/>
                    <a:pt x="1585" y="870"/>
                    <a:pt x="1585" y="870"/>
                  </a:cubicBezTo>
                  <a:cubicBezTo>
                    <a:pt x="1585" y="586"/>
                    <a:pt x="1585" y="586"/>
                    <a:pt x="1585" y="586"/>
                  </a:cubicBezTo>
                  <a:cubicBezTo>
                    <a:pt x="1585" y="504"/>
                    <a:pt x="1640" y="458"/>
                    <a:pt x="1677" y="403"/>
                  </a:cubicBezTo>
                  <a:cubicBezTo>
                    <a:pt x="1713" y="357"/>
                    <a:pt x="1731" y="320"/>
                    <a:pt x="1731" y="256"/>
                  </a:cubicBezTo>
                  <a:cubicBezTo>
                    <a:pt x="1731" y="192"/>
                    <a:pt x="1722" y="119"/>
                    <a:pt x="1686" y="73"/>
                  </a:cubicBezTo>
                  <a:cubicBezTo>
                    <a:pt x="1649" y="28"/>
                    <a:pt x="1594" y="0"/>
                    <a:pt x="1484" y="0"/>
                  </a:cubicBezTo>
                  <a:cubicBezTo>
                    <a:pt x="1383" y="9"/>
                    <a:pt x="1319" y="37"/>
                    <a:pt x="1291" y="82"/>
                  </a:cubicBezTo>
                  <a:cubicBezTo>
                    <a:pt x="1255" y="119"/>
                    <a:pt x="1237" y="183"/>
                    <a:pt x="1237" y="256"/>
                  </a:cubicBezTo>
                  <a:cubicBezTo>
                    <a:pt x="1237" y="320"/>
                    <a:pt x="1264" y="357"/>
                    <a:pt x="1301" y="412"/>
                  </a:cubicBezTo>
                  <a:cubicBezTo>
                    <a:pt x="1337" y="458"/>
                    <a:pt x="1392" y="504"/>
                    <a:pt x="1401" y="586"/>
                  </a:cubicBezTo>
                  <a:cubicBezTo>
                    <a:pt x="1401" y="595"/>
                    <a:pt x="1401" y="595"/>
                    <a:pt x="1401" y="595"/>
                  </a:cubicBezTo>
                  <a:cubicBezTo>
                    <a:pt x="1401" y="870"/>
                    <a:pt x="1401" y="870"/>
                    <a:pt x="1401" y="870"/>
                  </a:cubicBezTo>
                  <a:cubicBezTo>
                    <a:pt x="0" y="870"/>
                    <a:pt x="0" y="870"/>
                    <a:pt x="0" y="870"/>
                  </a:cubicBezTo>
                  <a:cubicBezTo>
                    <a:pt x="0" y="1960"/>
                    <a:pt x="0" y="1960"/>
                    <a:pt x="0" y="1960"/>
                  </a:cubicBezTo>
                  <a:cubicBezTo>
                    <a:pt x="92" y="1960"/>
                    <a:pt x="92" y="1960"/>
                    <a:pt x="92" y="1960"/>
                  </a:cubicBezTo>
                  <a:cubicBezTo>
                    <a:pt x="111" y="1960"/>
                    <a:pt x="111" y="1950"/>
                    <a:pt x="175" y="1905"/>
                  </a:cubicBezTo>
                  <a:cubicBezTo>
                    <a:pt x="230" y="1868"/>
                    <a:pt x="321" y="1813"/>
                    <a:pt x="421" y="1813"/>
                  </a:cubicBezTo>
                  <a:cubicBezTo>
                    <a:pt x="522" y="1813"/>
                    <a:pt x="623" y="1831"/>
                    <a:pt x="706" y="1905"/>
                  </a:cubicBezTo>
                  <a:cubicBezTo>
                    <a:pt x="788" y="1969"/>
                    <a:pt x="843" y="2096"/>
                    <a:pt x="843" y="2234"/>
                  </a:cubicBezTo>
                  <a:cubicBezTo>
                    <a:pt x="843" y="2372"/>
                    <a:pt x="788" y="2490"/>
                    <a:pt x="706" y="2554"/>
                  </a:cubicBezTo>
                  <a:cubicBezTo>
                    <a:pt x="623" y="2618"/>
                    <a:pt x="522" y="2646"/>
                    <a:pt x="421" y="2646"/>
                  </a:cubicBezTo>
                  <a:cubicBezTo>
                    <a:pt x="312" y="2646"/>
                    <a:pt x="230" y="2582"/>
                    <a:pt x="175" y="2536"/>
                  </a:cubicBezTo>
                  <a:cubicBezTo>
                    <a:pt x="111" y="2490"/>
                    <a:pt x="92" y="2481"/>
                    <a:pt x="74" y="2472"/>
                  </a:cubicBezTo>
                  <a:cubicBezTo>
                    <a:pt x="0" y="2472"/>
                    <a:pt x="0" y="2472"/>
                    <a:pt x="0" y="2472"/>
                  </a:cubicBezTo>
                  <a:cubicBezTo>
                    <a:pt x="0" y="3589"/>
                    <a:pt x="0" y="3589"/>
                    <a:pt x="0" y="3589"/>
                  </a:cubicBezTo>
                  <a:cubicBezTo>
                    <a:pt x="1942" y="3589"/>
                    <a:pt x="1942" y="3589"/>
                    <a:pt x="1942" y="3589"/>
                  </a:cubicBezTo>
                  <a:cubicBezTo>
                    <a:pt x="1942" y="3864"/>
                    <a:pt x="1942" y="3864"/>
                    <a:pt x="1942" y="3864"/>
                  </a:cubicBezTo>
                  <a:lnTo>
                    <a:pt x="1942" y="3864"/>
                  </a:lnTo>
                  <a:cubicBezTo>
                    <a:pt x="1932" y="3946"/>
                    <a:pt x="1887" y="4001"/>
                    <a:pt x="1841" y="4047"/>
                  </a:cubicBezTo>
                  <a:cubicBezTo>
                    <a:pt x="1804" y="4101"/>
                    <a:pt x="1777" y="4138"/>
                    <a:pt x="1777" y="4202"/>
                  </a:cubicBezTo>
                  <a:cubicBezTo>
                    <a:pt x="1777" y="4267"/>
                    <a:pt x="1795" y="4331"/>
                    <a:pt x="1831" y="4377"/>
                  </a:cubicBezTo>
                  <a:cubicBezTo>
                    <a:pt x="1868" y="4423"/>
                    <a:pt x="1923" y="4450"/>
                    <a:pt x="2033" y="4459"/>
                  </a:cubicBezTo>
                  <a:cubicBezTo>
                    <a:pt x="2134" y="4459"/>
                    <a:pt x="2189" y="4423"/>
                    <a:pt x="2226" y="4377"/>
                  </a:cubicBezTo>
                  <a:cubicBezTo>
                    <a:pt x="2262" y="4340"/>
                    <a:pt x="2280" y="4267"/>
                    <a:pt x="2280" y="4202"/>
                  </a:cubicBezTo>
                  <a:cubicBezTo>
                    <a:pt x="2280" y="4138"/>
                    <a:pt x="2253" y="4101"/>
                    <a:pt x="2217" y="4047"/>
                  </a:cubicBezTo>
                  <a:cubicBezTo>
                    <a:pt x="2180" y="4001"/>
                    <a:pt x="2134" y="3956"/>
                    <a:pt x="2134" y="3873"/>
                  </a:cubicBezTo>
                  <a:cubicBezTo>
                    <a:pt x="2134" y="3589"/>
                    <a:pt x="2134" y="3589"/>
                    <a:pt x="2134" y="3589"/>
                  </a:cubicBezTo>
                  <a:cubicBezTo>
                    <a:pt x="3883" y="3589"/>
                    <a:pt x="3883" y="3589"/>
                    <a:pt x="3883" y="3589"/>
                  </a:cubicBezTo>
                  <a:cubicBezTo>
                    <a:pt x="3883" y="2307"/>
                    <a:pt x="3883" y="2307"/>
                    <a:pt x="3883" y="2307"/>
                  </a:cubicBezTo>
                  <a:cubicBezTo>
                    <a:pt x="4185" y="2307"/>
                    <a:pt x="4185" y="2307"/>
                    <a:pt x="4185" y="2307"/>
                  </a:cubicBezTo>
                  <a:lnTo>
                    <a:pt x="4194" y="2307"/>
                  </a:lnTo>
                  <a:cubicBezTo>
                    <a:pt x="4276" y="2316"/>
                    <a:pt x="4322" y="2372"/>
                    <a:pt x="4377" y="2408"/>
                  </a:cubicBezTo>
                  <a:cubicBezTo>
                    <a:pt x="4423" y="2454"/>
                    <a:pt x="4469" y="2481"/>
                    <a:pt x="4524" y="2481"/>
                  </a:cubicBezTo>
                  <a:cubicBezTo>
                    <a:pt x="4598" y="2481"/>
                    <a:pt x="4661" y="2463"/>
                    <a:pt x="4698" y="2426"/>
                  </a:cubicBezTo>
                  <a:cubicBezTo>
                    <a:pt x="4743" y="2390"/>
                    <a:pt x="4780" y="2335"/>
                    <a:pt x="4780" y="2225"/>
                  </a:cubicBezTo>
                  <a:cubicBezTo>
                    <a:pt x="4780" y="2124"/>
                    <a:pt x="4752" y="2069"/>
                    <a:pt x="4707" y="2032"/>
                  </a:cubicBezTo>
                </a:path>
              </a:pathLst>
            </a:custGeom>
            <a:solidFill>
              <a:srgbClr val="FF931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28" name="Freeform 6">
              <a:extLst>
                <a:ext uri="{FF2B5EF4-FFF2-40B4-BE49-F238E27FC236}">
                  <a16:creationId xmlns:a16="http://schemas.microsoft.com/office/drawing/2014/main" id="{346B83DB-BFFB-4B06-B429-17265897EEEE}"/>
                </a:ext>
              </a:extLst>
            </p:cNvPr>
            <p:cNvSpPr>
              <a:spLocks noChangeArrowheads="1"/>
            </p:cNvSpPr>
            <p:nvPr/>
          </p:nvSpPr>
          <p:spPr bwMode="auto">
            <a:xfrm>
              <a:off x="6102349" y="5670021"/>
              <a:ext cx="1785472" cy="2674937"/>
            </a:xfrm>
            <a:custGeom>
              <a:avLst/>
              <a:gdLst>
                <a:gd name="T0" fmla="*/ 686 w 2977"/>
                <a:gd name="T1" fmla="*/ 586 h 4460"/>
                <a:gd name="T2" fmla="*/ 686 w 2977"/>
                <a:gd name="T3" fmla="*/ 586 h 4460"/>
                <a:gd name="T4" fmla="*/ 769 w 2977"/>
                <a:gd name="T5" fmla="*/ 403 h 4460"/>
                <a:gd name="T6" fmla="*/ 833 w 2977"/>
                <a:gd name="T7" fmla="*/ 256 h 4460"/>
                <a:gd name="T8" fmla="*/ 778 w 2977"/>
                <a:gd name="T9" fmla="*/ 73 h 4460"/>
                <a:gd name="T10" fmla="*/ 577 w 2977"/>
                <a:gd name="T11" fmla="*/ 0 h 4460"/>
                <a:gd name="T12" fmla="*/ 385 w 2977"/>
                <a:gd name="T13" fmla="*/ 82 h 4460"/>
                <a:gd name="T14" fmla="*/ 330 w 2977"/>
                <a:gd name="T15" fmla="*/ 256 h 4460"/>
                <a:gd name="T16" fmla="*/ 394 w 2977"/>
                <a:gd name="T17" fmla="*/ 412 h 4460"/>
                <a:gd name="T18" fmla="*/ 495 w 2977"/>
                <a:gd name="T19" fmla="*/ 586 h 4460"/>
                <a:gd name="T20" fmla="*/ 495 w 2977"/>
                <a:gd name="T21" fmla="*/ 595 h 4460"/>
                <a:gd name="T22" fmla="*/ 495 w 2977"/>
                <a:gd name="T23" fmla="*/ 870 h 4460"/>
                <a:gd name="T24" fmla="*/ 0 w 2977"/>
                <a:gd name="T25" fmla="*/ 870 h 4460"/>
                <a:gd name="T26" fmla="*/ 0 w 2977"/>
                <a:gd name="T27" fmla="*/ 1960 h 4460"/>
                <a:gd name="T28" fmla="*/ 73 w 2977"/>
                <a:gd name="T29" fmla="*/ 1960 h 4460"/>
                <a:gd name="T30" fmla="*/ 155 w 2977"/>
                <a:gd name="T31" fmla="*/ 1905 h 4460"/>
                <a:gd name="T32" fmla="*/ 403 w 2977"/>
                <a:gd name="T33" fmla="*/ 1813 h 4460"/>
                <a:gd name="T34" fmla="*/ 686 w 2977"/>
                <a:gd name="T35" fmla="*/ 1905 h 4460"/>
                <a:gd name="T36" fmla="*/ 824 w 2977"/>
                <a:gd name="T37" fmla="*/ 2234 h 4460"/>
                <a:gd name="T38" fmla="*/ 686 w 2977"/>
                <a:gd name="T39" fmla="*/ 2554 h 4460"/>
                <a:gd name="T40" fmla="*/ 403 w 2977"/>
                <a:gd name="T41" fmla="*/ 2646 h 4460"/>
                <a:gd name="T42" fmla="*/ 155 w 2977"/>
                <a:gd name="T43" fmla="*/ 2536 h 4460"/>
                <a:gd name="T44" fmla="*/ 55 w 2977"/>
                <a:gd name="T45" fmla="*/ 2472 h 4460"/>
                <a:gd name="T46" fmla="*/ 0 w 2977"/>
                <a:gd name="T47" fmla="*/ 2472 h 4460"/>
                <a:gd name="T48" fmla="*/ 0 w 2977"/>
                <a:gd name="T49" fmla="*/ 3589 h 4460"/>
                <a:gd name="T50" fmla="*/ 1044 w 2977"/>
                <a:gd name="T51" fmla="*/ 3589 h 4460"/>
                <a:gd name="T52" fmla="*/ 1044 w 2977"/>
                <a:gd name="T53" fmla="*/ 3864 h 4460"/>
                <a:gd name="T54" fmla="*/ 1044 w 2977"/>
                <a:gd name="T55" fmla="*/ 3864 h 4460"/>
                <a:gd name="T56" fmla="*/ 943 w 2977"/>
                <a:gd name="T57" fmla="*/ 4047 h 4460"/>
                <a:gd name="T58" fmla="*/ 870 w 2977"/>
                <a:gd name="T59" fmla="*/ 4202 h 4460"/>
                <a:gd name="T60" fmla="*/ 925 w 2977"/>
                <a:gd name="T61" fmla="*/ 4377 h 4460"/>
                <a:gd name="T62" fmla="*/ 1126 w 2977"/>
                <a:gd name="T63" fmla="*/ 4459 h 4460"/>
                <a:gd name="T64" fmla="*/ 1319 w 2977"/>
                <a:gd name="T65" fmla="*/ 4377 h 4460"/>
                <a:gd name="T66" fmla="*/ 1373 w 2977"/>
                <a:gd name="T67" fmla="*/ 4202 h 4460"/>
                <a:gd name="T68" fmla="*/ 1309 w 2977"/>
                <a:gd name="T69" fmla="*/ 4047 h 4460"/>
                <a:gd name="T70" fmla="*/ 1227 w 2977"/>
                <a:gd name="T71" fmla="*/ 3873 h 4460"/>
                <a:gd name="T72" fmla="*/ 1227 w 2977"/>
                <a:gd name="T73" fmla="*/ 3589 h 4460"/>
                <a:gd name="T74" fmla="*/ 2976 w 2977"/>
                <a:gd name="T75" fmla="*/ 3589 h 4460"/>
                <a:gd name="T76" fmla="*/ 2976 w 2977"/>
                <a:gd name="T77" fmla="*/ 2472 h 4460"/>
                <a:gd name="T78" fmla="*/ 2940 w 2977"/>
                <a:gd name="T79" fmla="*/ 2472 h 4460"/>
                <a:gd name="T80" fmla="*/ 2848 w 2977"/>
                <a:gd name="T81" fmla="*/ 2536 h 4460"/>
                <a:gd name="T82" fmla="*/ 2600 w 2977"/>
                <a:gd name="T83" fmla="*/ 2646 h 4460"/>
                <a:gd name="T84" fmla="*/ 2317 w 2977"/>
                <a:gd name="T85" fmla="*/ 2554 h 4460"/>
                <a:gd name="T86" fmla="*/ 2179 w 2977"/>
                <a:gd name="T87" fmla="*/ 2234 h 4460"/>
                <a:gd name="T88" fmla="*/ 2317 w 2977"/>
                <a:gd name="T89" fmla="*/ 1905 h 4460"/>
                <a:gd name="T90" fmla="*/ 2600 w 2977"/>
                <a:gd name="T91" fmla="*/ 1813 h 4460"/>
                <a:gd name="T92" fmla="*/ 2838 w 2977"/>
                <a:gd name="T93" fmla="*/ 1905 h 4460"/>
                <a:gd name="T94" fmla="*/ 2921 w 2977"/>
                <a:gd name="T95" fmla="*/ 1960 h 4460"/>
                <a:gd name="T96" fmla="*/ 2976 w 2977"/>
                <a:gd name="T97" fmla="*/ 1960 h 4460"/>
                <a:gd name="T98" fmla="*/ 2976 w 2977"/>
                <a:gd name="T99" fmla="*/ 870 h 4460"/>
                <a:gd name="T100" fmla="*/ 686 w 2977"/>
                <a:gd name="T101" fmla="*/ 870 h 4460"/>
                <a:gd name="T102" fmla="*/ 686 w 2977"/>
                <a:gd name="T103" fmla="*/ 586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2977" h="4460">
                  <a:moveTo>
                    <a:pt x="686" y="586"/>
                  </a:moveTo>
                  <a:lnTo>
                    <a:pt x="686" y="586"/>
                  </a:lnTo>
                  <a:cubicBezTo>
                    <a:pt x="686" y="504"/>
                    <a:pt x="732" y="458"/>
                    <a:pt x="769" y="403"/>
                  </a:cubicBezTo>
                  <a:cubicBezTo>
                    <a:pt x="806" y="357"/>
                    <a:pt x="833" y="320"/>
                    <a:pt x="833" y="256"/>
                  </a:cubicBezTo>
                  <a:cubicBezTo>
                    <a:pt x="833" y="192"/>
                    <a:pt x="815" y="119"/>
                    <a:pt x="778" y="73"/>
                  </a:cubicBezTo>
                  <a:cubicBezTo>
                    <a:pt x="741" y="28"/>
                    <a:pt x="686" y="0"/>
                    <a:pt x="577" y="0"/>
                  </a:cubicBezTo>
                  <a:cubicBezTo>
                    <a:pt x="477" y="9"/>
                    <a:pt x="421" y="37"/>
                    <a:pt x="385" y="82"/>
                  </a:cubicBezTo>
                  <a:cubicBezTo>
                    <a:pt x="348" y="119"/>
                    <a:pt x="330" y="183"/>
                    <a:pt x="330" y="256"/>
                  </a:cubicBezTo>
                  <a:cubicBezTo>
                    <a:pt x="330" y="320"/>
                    <a:pt x="357" y="357"/>
                    <a:pt x="394" y="412"/>
                  </a:cubicBezTo>
                  <a:cubicBezTo>
                    <a:pt x="440" y="458"/>
                    <a:pt x="486" y="504"/>
                    <a:pt x="495" y="586"/>
                  </a:cubicBezTo>
                  <a:cubicBezTo>
                    <a:pt x="495" y="595"/>
                    <a:pt x="495" y="595"/>
                    <a:pt x="495" y="595"/>
                  </a:cubicBezTo>
                  <a:cubicBezTo>
                    <a:pt x="495" y="870"/>
                    <a:pt x="495" y="870"/>
                    <a:pt x="495" y="870"/>
                  </a:cubicBezTo>
                  <a:cubicBezTo>
                    <a:pt x="0" y="870"/>
                    <a:pt x="0" y="870"/>
                    <a:pt x="0" y="870"/>
                  </a:cubicBezTo>
                  <a:cubicBezTo>
                    <a:pt x="0" y="1960"/>
                    <a:pt x="0" y="1960"/>
                    <a:pt x="0" y="1960"/>
                  </a:cubicBezTo>
                  <a:cubicBezTo>
                    <a:pt x="73" y="1960"/>
                    <a:pt x="73" y="1960"/>
                    <a:pt x="73" y="1960"/>
                  </a:cubicBezTo>
                  <a:cubicBezTo>
                    <a:pt x="91" y="1960"/>
                    <a:pt x="91" y="1950"/>
                    <a:pt x="155" y="1905"/>
                  </a:cubicBezTo>
                  <a:cubicBezTo>
                    <a:pt x="210" y="1868"/>
                    <a:pt x="293" y="1813"/>
                    <a:pt x="403" y="1813"/>
                  </a:cubicBezTo>
                  <a:cubicBezTo>
                    <a:pt x="495" y="1813"/>
                    <a:pt x="595" y="1831"/>
                    <a:pt x="686" y="1905"/>
                  </a:cubicBezTo>
                  <a:cubicBezTo>
                    <a:pt x="769" y="1969"/>
                    <a:pt x="824" y="2096"/>
                    <a:pt x="824" y="2234"/>
                  </a:cubicBezTo>
                  <a:cubicBezTo>
                    <a:pt x="824" y="2372"/>
                    <a:pt x="760" y="2490"/>
                    <a:pt x="686" y="2554"/>
                  </a:cubicBezTo>
                  <a:cubicBezTo>
                    <a:pt x="604" y="2618"/>
                    <a:pt x="495" y="2646"/>
                    <a:pt x="403" y="2646"/>
                  </a:cubicBezTo>
                  <a:cubicBezTo>
                    <a:pt x="293" y="2646"/>
                    <a:pt x="210" y="2582"/>
                    <a:pt x="155" y="2536"/>
                  </a:cubicBezTo>
                  <a:cubicBezTo>
                    <a:pt x="91" y="2490"/>
                    <a:pt x="73" y="2481"/>
                    <a:pt x="55" y="2472"/>
                  </a:cubicBezTo>
                  <a:cubicBezTo>
                    <a:pt x="0" y="2472"/>
                    <a:pt x="0" y="2472"/>
                    <a:pt x="0" y="2472"/>
                  </a:cubicBezTo>
                  <a:cubicBezTo>
                    <a:pt x="0" y="3589"/>
                    <a:pt x="0" y="3589"/>
                    <a:pt x="0" y="3589"/>
                  </a:cubicBezTo>
                  <a:cubicBezTo>
                    <a:pt x="1044" y="3589"/>
                    <a:pt x="1044" y="3589"/>
                    <a:pt x="1044" y="3589"/>
                  </a:cubicBezTo>
                  <a:cubicBezTo>
                    <a:pt x="1044" y="3864"/>
                    <a:pt x="1044" y="3864"/>
                    <a:pt x="1044" y="3864"/>
                  </a:cubicBezTo>
                  <a:lnTo>
                    <a:pt x="1044" y="3864"/>
                  </a:lnTo>
                  <a:cubicBezTo>
                    <a:pt x="1035" y="3946"/>
                    <a:pt x="980" y="4001"/>
                    <a:pt x="943" y="4047"/>
                  </a:cubicBezTo>
                  <a:cubicBezTo>
                    <a:pt x="897" y="4101"/>
                    <a:pt x="870" y="4138"/>
                    <a:pt x="870" y="4202"/>
                  </a:cubicBezTo>
                  <a:cubicBezTo>
                    <a:pt x="870" y="4267"/>
                    <a:pt x="888" y="4331"/>
                    <a:pt x="925" y="4377"/>
                  </a:cubicBezTo>
                  <a:cubicBezTo>
                    <a:pt x="962" y="4423"/>
                    <a:pt x="1016" y="4450"/>
                    <a:pt x="1126" y="4459"/>
                  </a:cubicBezTo>
                  <a:cubicBezTo>
                    <a:pt x="1227" y="4459"/>
                    <a:pt x="1282" y="4423"/>
                    <a:pt x="1319" y="4377"/>
                  </a:cubicBezTo>
                  <a:cubicBezTo>
                    <a:pt x="1355" y="4340"/>
                    <a:pt x="1373" y="4267"/>
                    <a:pt x="1373" y="4202"/>
                  </a:cubicBezTo>
                  <a:cubicBezTo>
                    <a:pt x="1373" y="4138"/>
                    <a:pt x="1346" y="4101"/>
                    <a:pt x="1309" y="4047"/>
                  </a:cubicBezTo>
                  <a:cubicBezTo>
                    <a:pt x="1282" y="4001"/>
                    <a:pt x="1227" y="3956"/>
                    <a:pt x="1227" y="3873"/>
                  </a:cubicBezTo>
                  <a:cubicBezTo>
                    <a:pt x="1227" y="3589"/>
                    <a:pt x="1227" y="3589"/>
                    <a:pt x="1227" y="3589"/>
                  </a:cubicBezTo>
                  <a:cubicBezTo>
                    <a:pt x="2976" y="3589"/>
                    <a:pt x="2976" y="3589"/>
                    <a:pt x="2976" y="3589"/>
                  </a:cubicBezTo>
                  <a:cubicBezTo>
                    <a:pt x="2976" y="2472"/>
                    <a:pt x="2976" y="2472"/>
                    <a:pt x="2976" y="2472"/>
                  </a:cubicBezTo>
                  <a:cubicBezTo>
                    <a:pt x="2940" y="2472"/>
                    <a:pt x="2940" y="2472"/>
                    <a:pt x="2940" y="2472"/>
                  </a:cubicBezTo>
                  <a:cubicBezTo>
                    <a:pt x="2930" y="2481"/>
                    <a:pt x="2912" y="2490"/>
                    <a:pt x="2848" y="2536"/>
                  </a:cubicBezTo>
                  <a:cubicBezTo>
                    <a:pt x="2793" y="2582"/>
                    <a:pt x="2710" y="2646"/>
                    <a:pt x="2600" y="2646"/>
                  </a:cubicBezTo>
                  <a:cubicBezTo>
                    <a:pt x="2500" y="2646"/>
                    <a:pt x="2399" y="2618"/>
                    <a:pt x="2317" y="2554"/>
                  </a:cubicBezTo>
                  <a:cubicBezTo>
                    <a:pt x="2234" y="2490"/>
                    <a:pt x="2179" y="2372"/>
                    <a:pt x="2179" y="2234"/>
                  </a:cubicBezTo>
                  <a:cubicBezTo>
                    <a:pt x="2170" y="2096"/>
                    <a:pt x="2234" y="1969"/>
                    <a:pt x="2317" y="1905"/>
                  </a:cubicBezTo>
                  <a:cubicBezTo>
                    <a:pt x="2399" y="1831"/>
                    <a:pt x="2500" y="1813"/>
                    <a:pt x="2600" y="1813"/>
                  </a:cubicBezTo>
                  <a:cubicBezTo>
                    <a:pt x="2701" y="1813"/>
                    <a:pt x="2784" y="1868"/>
                    <a:pt x="2838" y="1905"/>
                  </a:cubicBezTo>
                  <a:cubicBezTo>
                    <a:pt x="2903" y="1950"/>
                    <a:pt x="2912" y="1960"/>
                    <a:pt x="2921" y="1960"/>
                  </a:cubicBezTo>
                  <a:cubicBezTo>
                    <a:pt x="2976" y="1960"/>
                    <a:pt x="2976" y="1960"/>
                    <a:pt x="2976" y="1960"/>
                  </a:cubicBezTo>
                  <a:cubicBezTo>
                    <a:pt x="2976" y="870"/>
                    <a:pt x="2976" y="870"/>
                    <a:pt x="2976" y="870"/>
                  </a:cubicBezTo>
                  <a:cubicBezTo>
                    <a:pt x="686" y="870"/>
                    <a:pt x="686" y="870"/>
                    <a:pt x="686" y="870"/>
                  </a:cubicBezTo>
                  <a:lnTo>
                    <a:pt x="686" y="586"/>
                  </a:lnTo>
                </a:path>
              </a:pathLst>
            </a:custGeom>
            <a:solidFill>
              <a:srgbClr val="FF931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29" name="Freeform 7">
              <a:extLst>
                <a:ext uri="{FF2B5EF4-FFF2-40B4-BE49-F238E27FC236}">
                  <a16:creationId xmlns:a16="http://schemas.microsoft.com/office/drawing/2014/main" id="{23125C87-1A83-4E92-8A95-0CC7658FA277}"/>
                </a:ext>
              </a:extLst>
            </p:cNvPr>
            <p:cNvSpPr>
              <a:spLocks noChangeArrowheads="1"/>
            </p:cNvSpPr>
            <p:nvPr/>
          </p:nvSpPr>
          <p:spPr bwMode="auto">
            <a:xfrm>
              <a:off x="7509566" y="5670021"/>
              <a:ext cx="3168883" cy="2674937"/>
            </a:xfrm>
            <a:custGeom>
              <a:avLst/>
              <a:gdLst>
                <a:gd name="T0" fmla="*/ 5100 w 5284"/>
                <a:gd name="T1" fmla="*/ 1895 h 4460"/>
                <a:gd name="T2" fmla="*/ 4697 w 5284"/>
                <a:gd name="T3" fmla="*/ 2509 h 4460"/>
                <a:gd name="T4" fmla="*/ 4359 w 5284"/>
                <a:gd name="T5" fmla="*/ 2866 h 4460"/>
                <a:gd name="T6" fmla="*/ 4285 w 5284"/>
                <a:gd name="T7" fmla="*/ 2627 h 4460"/>
                <a:gd name="T8" fmla="*/ 4514 w 5284"/>
                <a:gd name="T9" fmla="*/ 1565 h 4460"/>
                <a:gd name="T10" fmla="*/ 3443 w 5284"/>
                <a:gd name="T11" fmla="*/ 1529 h 4460"/>
                <a:gd name="T12" fmla="*/ 3507 w 5284"/>
                <a:gd name="T13" fmla="*/ 2728 h 4460"/>
                <a:gd name="T14" fmla="*/ 3250 w 5284"/>
                <a:gd name="T15" fmla="*/ 2829 h 4460"/>
                <a:gd name="T16" fmla="*/ 1557 w 5284"/>
                <a:gd name="T17" fmla="*/ 870 h 4460"/>
                <a:gd name="T18" fmla="*/ 1639 w 5284"/>
                <a:gd name="T19" fmla="*/ 403 h 4460"/>
                <a:gd name="T20" fmla="*/ 1648 w 5284"/>
                <a:gd name="T21" fmla="*/ 73 h 4460"/>
                <a:gd name="T22" fmla="*/ 1254 w 5284"/>
                <a:gd name="T23" fmla="*/ 82 h 4460"/>
                <a:gd name="T24" fmla="*/ 1272 w 5284"/>
                <a:gd name="T25" fmla="*/ 412 h 4460"/>
                <a:gd name="T26" fmla="*/ 1373 w 5284"/>
                <a:gd name="T27" fmla="*/ 595 h 4460"/>
                <a:gd name="T28" fmla="*/ 879 w 5284"/>
                <a:gd name="T29" fmla="*/ 870 h 4460"/>
                <a:gd name="T30" fmla="*/ 577 w 5284"/>
                <a:gd name="T31" fmla="*/ 2124 h 4460"/>
                <a:gd name="T32" fmla="*/ 247 w 5284"/>
                <a:gd name="T33" fmla="*/ 1978 h 4460"/>
                <a:gd name="T34" fmla="*/ 0 w 5284"/>
                <a:gd name="T35" fmla="*/ 2225 h 4460"/>
                <a:gd name="T36" fmla="*/ 247 w 5284"/>
                <a:gd name="T37" fmla="*/ 2481 h 4460"/>
                <a:gd name="T38" fmla="*/ 586 w 5284"/>
                <a:gd name="T39" fmla="*/ 2307 h 4460"/>
                <a:gd name="T40" fmla="*/ 879 w 5284"/>
                <a:gd name="T41" fmla="*/ 2307 h 4460"/>
                <a:gd name="T42" fmla="*/ 1914 w 5284"/>
                <a:gd name="T43" fmla="*/ 3589 h 4460"/>
                <a:gd name="T44" fmla="*/ 1914 w 5284"/>
                <a:gd name="T45" fmla="*/ 3864 h 4460"/>
                <a:gd name="T46" fmla="*/ 1748 w 5284"/>
                <a:gd name="T47" fmla="*/ 4202 h 4460"/>
                <a:gd name="T48" fmla="*/ 1996 w 5284"/>
                <a:gd name="T49" fmla="*/ 4459 h 4460"/>
                <a:gd name="T50" fmla="*/ 2243 w 5284"/>
                <a:gd name="T51" fmla="*/ 4202 h 4460"/>
                <a:gd name="T52" fmla="*/ 2097 w 5284"/>
                <a:gd name="T53" fmla="*/ 3873 h 4460"/>
                <a:gd name="T54" fmla="*/ 3250 w 5284"/>
                <a:gd name="T55" fmla="*/ 3589 h 4460"/>
                <a:gd name="T56" fmla="*/ 3369 w 5284"/>
                <a:gd name="T57" fmla="*/ 3268 h 4460"/>
                <a:gd name="T58" fmla="*/ 4322 w 5284"/>
                <a:gd name="T59" fmla="*/ 3268 h 4460"/>
                <a:gd name="T60" fmla="*/ 5063 w 5284"/>
                <a:gd name="T61" fmla="*/ 2682 h 4460"/>
                <a:gd name="T62" fmla="*/ 5100 w 5284"/>
                <a:gd name="T63" fmla="*/ 1895 h 4460"/>
                <a:gd name="T64" fmla="*/ 3836 w 5284"/>
                <a:gd name="T65" fmla="*/ 2472 h 4460"/>
                <a:gd name="T66" fmla="*/ 3809 w 5284"/>
                <a:gd name="T67" fmla="*/ 1730 h 4460"/>
                <a:gd name="T68" fmla="*/ 4138 w 5284"/>
                <a:gd name="T69" fmla="*/ 1721 h 4460"/>
                <a:gd name="T70" fmla="*/ 3983 w 5284"/>
                <a:gd name="T71" fmla="*/ 2353 h 44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284" h="4460">
                  <a:moveTo>
                    <a:pt x="5100" y="1895"/>
                  </a:moveTo>
                  <a:lnTo>
                    <a:pt x="5100" y="1895"/>
                  </a:lnTo>
                  <a:cubicBezTo>
                    <a:pt x="5000" y="1868"/>
                    <a:pt x="4880" y="1941"/>
                    <a:pt x="4853" y="2051"/>
                  </a:cubicBezTo>
                  <a:cubicBezTo>
                    <a:pt x="4853" y="2051"/>
                    <a:pt x="4798" y="2289"/>
                    <a:pt x="4697" y="2509"/>
                  </a:cubicBezTo>
                  <a:cubicBezTo>
                    <a:pt x="4642" y="2618"/>
                    <a:pt x="4569" y="2719"/>
                    <a:pt x="4514" y="2783"/>
                  </a:cubicBezTo>
                  <a:cubicBezTo>
                    <a:pt x="4450" y="2848"/>
                    <a:pt x="4404" y="2866"/>
                    <a:pt x="4359" y="2866"/>
                  </a:cubicBezTo>
                  <a:cubicBezTo>
                    <a:pt x="4276" y="2857"/>
                    <a:pt x="4193" y="2820"/>
                    <a:pt x="4111" y="2774"/>
                  </a:cubicBezTo>
                  <a:cubicBezTo>
                    <a:pt x="4166" y="2719"/>
                    <a:pt x="4239" y="2673"/>
                    <a:pt x="4285" y="2627"/>
                  </a:cubicBezTo>
                  <a:cubicBezTo>
                    <a:pt x="4413" y="2481"/>
                    <a:pt x="4505" y="2353"/>
                    <a:pt x="4551" y="2179"/>
                  </a:cubicBezTo>
                  <a:cubicBezTo>
                    <a:pt x="4596" y="1987"/>
                    <a:pt x="4596" y="1758"/>
                    <a:pt x="4514" y="1565"/>
                  </a:cubicBezTo>
                  <a:cubicBezTo>
                    <a:pt x="4423" y="1364"/>
                    <a:pt x="4212" y="1181"/>
                    <a:pt x="3946" y="1190"/>
                  </a:cubicBezTo>
                  <a:cubicBezTo>
                    <a:pt x="3699" y="1190"/>
                    <a:pt x="3535" y="1364"/>
                    <a:pt x="3443" y="1529"/>
                  </a:cubicBezTo>
                  <a:cubicBezTo>
                    <a:pt x="3351" y="1703"/>
                    <a:pt x="3305" y="1895"/>
                    <a:pt x="3296" y="2060"/>
                  </a:cubicBezTo>
                  <a:cubicBezTo>
                    <a:pt x="3287" y="2298"/>
                    <a:pt x="3379" y="2527"/>
                    <a:pt x="3507" y="2728"/>
                  </a:cubicBezTo>
                  <a:cubicBezTo>
                    <a:pt x="3415" y="2783"/>
                    <a:pt x="3323" y="2848"/>
                    <a:pt x="3250" y="2875"/>
                  </a:cubicBezTo>
                  <a:cubicBezTo>
                    <a:pt x="3250" y="2866"/>
                    <a:pt x="3241" y="2848"/>
                    <a:pt x="3250" y="2829"/>
                  </a:cubicBezTo>
                  <a:cubicBezTo>
                    <a:pt x="3186" y="2179"/>
                    <a:pt x="3031" y="1493"/>
                    <a:pt x="2783" y="870"/>
                  </a:cubicBezTo>
                  <a:cubicBezTo>
                    <a:pt x="1557" y="870"/>
                    <a:pt x="1557" y="870"/>
                    <a:pt x="1557" y="870"/>
                  </a:cubicBezTo>
                  <a:cubicBezTo>
                    <a:pt x="1557" y="586"/>
                    <a:pt x="1557" y="586"/>
                    <a:pt x="1557" y="586"/>
                  </a:cubicBezTo>
                  <a:cubicBezTo>
                    <a:pt x="1557" y="504"/>
                    <a:pt x="1612" y="458"/>
                    <a:pt x="1639" y="403"/>
                  </a:cubicBezTo>
                  <a:cubicBezTo>
                    <a:pt x="1675" y="357"/>
                    <a:pt x="1703" y="320"/>
                    <a:pt x="1703" y="256"/>
                  </a:cubicBezTo>
                  <a:cubicBezTo>
                    <a:pt x="1703" y="192"/>
                    <a:pt x="1684" y="119"/>
                    <a:pt x="1648" y="73"/>
                  </a:cubicBezTo>
                  <a:cubicBezTo>
                    <a:pt x="1612" y="28"/>
                    <a:pt x="1557" y="0"/>
                    <a:pt x="1456" y="0"/>
                  </a:cubicBezTo>
                  <a:cubicBezTo>
                    <a:pt x="1346" y="9"/>
                    <a:pt x="1291" y="37"/>
                    <a:pt x="1254" y="82"/>
                  </a:cubicBezTo>
                  <a:cubicBezTo>
                    <a:pt x="1217" y="119"/>
                    <a:pt x="1199" y="183"/>
                    <a:pt x="1199" y="256"/>
                  </a:cubicBezTo>
                  <a:cubicBezTo>
                    <a:pt x="1199" y="320"/>
                    <a:pt x="1226" y="357"/>
                    <a:pt x="1272" y="412"/>
                  </a:cubicBezTo>
                  <a:cubicBezTo>
                    <a:pt x="1309" y="458"/>
                    <a:pt x="1364" y="504"/>
                    <a:pt x="1373" y="586"/>
                  </a:cubicBezTo>
                  <a:cubicBezTo>
                    <a:pt x="1373" y="595"/>
                    <a:pt x="1373" y="595"/>
                    <a:pt x="1373" y="595"/>
                  </a:cubicBezTo>
                  <a:cubicBezTo>
                    <a:pt x="1373" y="870"/>
                    <a:pt x="1373" y="870"/>
                    <a:pt x="1373" y="870"/>
                  </a:cubicBezTo>
                  <a:cubicBezTo>
                    <a:pt x="879" y="870"/>
                    <a:pt x="879" y="870"/>
                    <a:pt x="879" y="870"/>
                  </a:cubicBezTo>
                  <a:cubicBezTo>
                    <a:pt x="879" y="2124"/>
                    <a:pt x="879" y="2124"/>
                    <a:pt x="879" y="2124"/>
                  </a:cubicBezTo>
                  <a:cubicBezTo>
                    <a:pt x="577" y="2124"/>
                    <a:pt x="577" y="2124"/>
                    <a:pt x="577" y="2124"/>
                  </a:cubicBezTo>
                  <a:cubicBezTo>
                    <a:pt x="504" y="2124"/>
                    <a:pt x="449" y="2069"/>
                    <a:pt x="403" y="2042"/>
                  </a:cubicBezTo>
                  <a:cubicBezTo>
                    <a:pt x="357" y="2005"/>
                    <a:pt x="311" y="1978"/>
                    <a:pt x="247" y="1978"/>
                  </a:cubicBezTo>
                  <a:cubicBezTo>
                    <a:pt x="183" y="1978"/>
                    <a:pt x="119" y="1996"/>
                    <a:pt x="74" y="2032"/>
                  </a:cubicBezTo>
                  <a:cubicBezTo>
                    <a:pt x="27" y="2069"/>
                    <a:pt x="0" y="2124"/>
                    <a:pt x="0" y="2225"/>
                  </a:cubicBezTo>
                  <a:cubicBezTo>
                    <a:pt x="0" y="2335"/>
                    <a:pt x="27" y="2390"/>
                    <a:pt x="74" y="2426"/>
                  </a:cubicBezTo>
                  <a:cubicBezTo>
                    <a:pt x="119" y="2463"/>
                    <a:pt x="183" y="2481"/>
                    <a:pt x="247" y="2481"/>
                  </a:cubicBezTo>
                  <a:cubicBezTo>
                    <a:pt x="311" y="2481"/>
                    <a:pt x="357" y="2454"/>
                    <a:pt x="403" y="2408"/>
                  </a:cubicBezTo>
                  <a:cubicBezTo>
                    <a:pt x="449" y="2372"/>
                    <a:pt x="504" y="2316"/>
                    <a:pt x="586" y="2307"/>
                  </a:cubicBezTo>
                  <a:lnTo>
                    <a:pt x="586" y="2307"/>
                  </a:lnTo>
                  <a:cubicBezTo>
                    <a:pt x="879" y="2307"/>
                    <a:pt x="879" y="2307"/>
                    <a:pt x="879" y="2307"/>
                  </a:cubicBezTo>
                  <a:cubicBezTo>
                    <a:pt x="879" y="3589"/>
                    <a:pt x="879" y="3589"/>
                    <a:pt x="879" y="3589"/>
                  </a:cubicBezTo>
                  <a:cubicBezTo>
                    <a:pt x="1914" y="3589"/>
                    <a:pt x="1914" y="3589"/>
                    <a:pt x="1914" y="3589"/>
                  </a:cubicBezTo>
                  <a:cubicBezTo>
                    <a:pt x="1914" y="3864"/>
                    <a:pt x="1914" y="3864"/>
                    <a:pt x="1914" y="3864"/>
                  </a:cubicBezTo>
                  <a:lnTo>
                    <a:pt x="1914" y="3864"/>
                  </a:lnTo>
                  <a:cubicBezTo>
                    <a:pt x="1905" y="3946"/>
                    <a:pt x="1849" y="4001"/>
                    <a:pt x="1813" y="4047"/>
                  </a:cubicBezTo>
                  <a:cubicBezTo>
                    <a:pt x="1776" y="4101"/>
                    <a:pt x="1748" y="4138"/>
                    <a:pt x="1748" y="4202"/>
                  </a:cubicBezTo>
                  <a:cubicBezTo>
                    <a:pt x="1748" y="4267"/>
                    <a:pt x="1758" y="4331"/>
                    <a:pt x="1794" y="4377"/>
                  </a:cubicBezTo>
                  <a:cubicBezTo>
                    <a:pt x="1831" y="4423"/>
                    <a:pt x="1886" y="4450"/>
                    <a:pt x="1996" y="4459"/>
                  </a:cubicBezTo>
                  <a:cubicBezTo>
                    <a:pt x="2097" y="4459"/>
                    <a:pt x="2152" y="4423"/>
                    <a:pt x="2188" y="4377"/>
                  </a:cubicBezTo>
                  <a:cubicBezTo>
                    <a:pt x="2224" y="4340"/>
                    <a:pt x="2243" y="4267"/>
                    <a:pt x="2243" y="4202"/>
                  </a:cubicBezTo>
                  <a:cubicBezTo>
                    <a:pt x="2243" y="4138"/>
                    <a:pt x="2215" y="4101"/>
                    <a:pt x="2188" y="4047"/>
                  </a:cubicBezTo>
                  <a:cubicBezTo>
                    <a:pt x="2152" y="4001"/>
                    <a:pt x="2097" y="3956"/>
                    <a:pt x="2097" y="3873"/>
                  </a:cubicBezTo>
                  <a:cubicBezTo>
                    <a:pt x="2097" y="3589"/>
                    <a:pt x="2097" y="3589"/>
                    <a:pt x="2097" y="3589"/>
                  </a:cubicBezTo>
                  <a:cubicBezTo>
                    <a:pt x="3250" y="3589"/>
                    <a:pt x="3250" y="3589"/>
                    <a:pt x="3250" y="3589"/>
                  </a:cubicBezTo>
                  <a:cubicBezTo>
                    <a:pt x="3278" y="3461"/>
                    <a:pt x="3278" y="3379"/>
                    <a:pt x="3269" y="3305"/>
                  </a:cubicBezTo>
                  <a:cubicBezTo>
                    <a:pt x="3305" y="3296"/>
                    <a:pt x="3333" y="3287"/>
                    <a:pt x="3369" y="3268"/>
                  </a:cubicBezTo>
                  <a:cubicBezTo>
                    <a:pt x="3507" y="3214"/>
                    <a:pt x="3653" y="3131"/>
                    <a:pt x="3800" y="3030"/>
                  </a:cubicBezTo>
                  <a:cubicBezTo>
                    <a:pt x="3946" y="3149"/>
                    <a:pt x="4120" y="3250"/>
                    <a:pt x="4322" y="3268"/>
                  </a:cubicBezTo>
                  <a:cubicBezTo>
                    <a:pt x="4514" y="3287"/>
                    <a:pt x="4678" y="3195"/>
                    <a:pt x="4798" y="3076"/>
                  </a:cubicBezTo>
                  <a:cubicBezTo>
                    <a:pt x="4917" y="2967"/>
                    <a:pt x="5000" y="2820"/>
                    <a:pt x="5063" y="2682"/>
                  </a:cubicBezTo>
                  <a:cubicBezTo>
                    <a:pt x="5191" y="2408"/>
                    <a:pt x="5256" y="2142"/>
                    <a:pt x="5256" y="2142"/>
                  </a:cubicBezTo>
                  <a:cubicBezTo>
                    <a:pt x="5283" y="2032"/>
                    <a:pt x="5210" y="1914"/>
                    <a:pt x="5100" y="1895"/>
                  </a:cubicBezTo>
                  <a:close/>
                  <a:moveTo>
                    <a:pt x="3836" y="2472"/>
                  </a:moveTo>
                  <a:lnTo>
                    <a:pt x="3836" y="2472"/>
                  </a:lnTo>
                  <a:cubicBezTo>
                    <a:pt x="3754" y="2344"/>
                    <a:pt x="3708" y="2197"/>
                    <a:pt x="3708" y="2078"/>
                  </a:cubicBezTo>
                  <a:cubicBezTo>
                    <a:pt x="3708" y="1978"/>
                    <a:pt x="3754" y="1831"/>
                    <a:pt x="3809" y="1730"/>
                  </a:cubicBezTo>
                  <a:cubicBezTo>
                    <a:pt x="3864" y="1630"/>
                    <a:pt x="3910" y="1593"/>
                    <a:pt x="3946" y="1593"/>
                  </a:cubicBezTo>
                  <a:cubicBezTo>
                    <a:pt x="4065" y="1593"/>
                    <a:pt x="4093" y="1630"/>
                    <a:pt x="4138" y="1721"/>
                  </a:cubicBezTo>
                  <a:cubicBezTo>
                    <a:pt x="4175" y="1813"/>
                    <a:pt x="4175" y="1969"/>
                    <a:pt x="4147" y="2078"/>
                  </a:cubicBezTo>
                  <a:cubicBezTo>
                    <a:pt x="4138" y="2133"/>
                    <a:pt x="4084" y="2243"/>
                    <a:pt x="3983" y="2353"/>
                  </a:cubicBezTo>
                  <a:cubicBezTo>
                    <a:pt x="3946" y="2390"/>
                    <a:pt x="3882" y="2426"/>
                    <a:pt x="3836" y="2472"/>
                  </a:cubicBezTo>
                  <a:close/>
                </a:path>
              </a:pathLst>
            </a:custGeom>
            <a:solidFill>
              <a:srgbClr val="FF931A"/>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30" name="Freeform 8">
              <a:extLst>
                <a:ext uri="{FF2B5EF4-FFF2-40B4-BE49-F238E27FC236}">
                  <a16:creationId xmlns:a16="http://schemas.microsoft.com/office/drawing/2014/main" id="{A7749349-9828-4DBA-BB55-799129EF7D78}"/>
                </a:ext>
              </a:extLst>
            </p:cNvPr>
            <p:cNvSpPr>
              <a:spLocks noChangeArrowheads="1"/>
            </p:cNvSpPr>
            <p:nvPr/>
          </p:nvSpPr>
          <p:spPr bwMode="auto">
            <a:xfrm>
              <a:off x="3631785" y="7963958"/>
              <a:ext cx="2340952" cy="1378480"/>
            </a:xfrm>
            <a:custGeom>
              <a:avLst/>
              <a:gdLst>
                <a:gd name="T0" fmla="*/ 3818 w 3902"/>
                <a:gd name="T1" fmla="*/ 953 h 2299"/>
                <a:gd name="T2" fmla="*/ 3818 w 3902"/>
                <a:gd name="T3" fmla="*/ 953 h 2299"/>
                <a:gd name="T4" fmla="*/ 3645 w 3902"/>
                <a:gd name="T5" fmla="*/ 897 h 2299"/>
                <a:gd name="T6" fmla="*/ 3489 w 3902"/>
                <a:gd name="T7" fmla="*/ 962 h 2299"/>
                <a:gd name="T8" fmla="*/ 3315 w 3902"/>
                <a:gd name="T9" fmla="*/ 1044 h 2299"/>
                <a:gd name="T10" fmla="*/ 2976 w 3902"/>
                <a:gd name="T11" fmla="*/ 1044 h 2299"/>
                <a:gd name="T12" fmla="*/ 2976 w 3902"/>
                <a:gd name="T13" fmla="*/ 0 h 2299"/>
                <a:gd name="T14" fmla="*/ 2298 w 3902"/>
                <a:gd name="T15" fmla="*/ 0 h 2299"/>
                <a:gd name="T16" fmla="*/ 2298 w 3902"/>
                <a:gd name="T17" fmla="*/ 46 h 2299"/>
                <a:gd name="T18" fmla="*/ 2353 w 3902"/>
                <a:gd name="T19" fmla="*/ 129 h 2299"/>
                <a:gd name="T20" fmla="*/ 2445 w 3902"/>
                <a:gd name="T21" fmla="*/ 375 h 2299"/>
                <a:gd name="T22" fmla="*/ 2353 w 3902"/>
                <a:gd name="T23" fmla="*/ 659 h 2299"/>
                <a:gd name="T24" fmla="*/ 2024 w 3902"/>
                <a:gd name="T25" fmla="*/ 796 h 2299"/>
                <a:gd name="T26" fmla="*/ 1704 w 3902"/>
                <a:gd name="T27" fmla="*/ 659 h 2299"/>
                <a:gd name="T28" fmla="*/ 1612 w 3902"/>
                <a:gd name="T29" fmla="*/ 375 h 2299"/>
                <a:gd name="T30" fmla="*/ 1713 w 3902"/>
                <a:gd name="T31" fmla="*/ 119 h 2299"/>
                <a:gd name="T32" fmla="*/ 1777 w 3902"/>
                <a:gd name="T33" fmla="*/ 28 h 2299"/>
                <a:gd name="T34" fmla="*/ 1777 w 3902"/>
                <a:gd name="T35" fmla="*/ 0 h 2299"/>
                <a:gd name="T36" fmla="*/ 0 w 3902"/>
                <a:gd name="T37" fmla="*/ 0 h 2299"/>
                <a:gd name="T38" fmla="*/ 0 w 3902"/>
                <a:gd name="T39" fmla="*/ 879 h 2299"/>
                <a:gd name="T40" fmla="*/ 92 w 3902"/>
                <a:gd name="T41" fmla="*/ 879 h 2299"/>
                <a:gd name="T42" fmla="*/ 175 w 3902"/>
                <a:gd name="T43" fmla="*/ 833 h 2299"/>
                <a:gd name="T44" fmla="*/ 421 w 3902"/>
                <a:gd name="T45" fmla="*/ 741 h 2299"/>
                <a:gd name="T46" fmla="*/ 706 w 3902"/>
                <a:gd name="T47" fmla="*/ 824 h 2299"/>
                <a:gd name="T48" fmla="*/ 843 w 3902"/>
                <a:gd name="T49" fmla="*/ 1154 h 2299"/>
                <a:gd name="T50" fmla="*/ 706 w 3902"/>
                <a:gd name="T51" fmla="*/ 1474 h 2299"/>
                <a:gd name="T52" fmla="*/ 421 w 3902"/>
                <a:gd name="T53" fmla="*/ 1566 h 2299"/>
                <a:gd name="T54" fmla="*/ 175 w 3902"/>
                <a:gd name="T55" fmla="*/ 1465 h 2299"/>
                <a:gd name="T56" fmla="*/ 74 w 3902"/>
                <a:gd name="T57" fmla="*/ 1401 h 2299"/>
                <a:gd name="T58" fmla="*/ 0 w 3902"/>
                <a:gd name="T59" fmla="*/ 1401 h 2299"/>
                <a:gd name="T60" fmla="*/ 0 w 3902"/>
                <a:gd name="T61" fmla="*/ 2298 h 2299"/>
                <a:gd name="T62" fmla="*/ 1237 w 3902"/>
                <a:gd name="T63" fmla="*/ 2298 h 2299"/>
                <a:gd name="T64" fmla="*/ 1237 w 3902"/>
                <a:gd name="T65" fmla="*/ 2243 h 2299"/>
                <a:gd name="T66" fmla="*/ 1173 w 3902"/>
                <a:gd name="T67" fmla="*/ 2152 h 2299"/>
                <a:gd name="T68" fmla="*/ 1072 w 3902"/>
                <a:gd name="T69" fmla="*/ 1895 h 2299"/>
                <a:gd name="T70" fmla="*/ 1164 w 3902"/>
                <a:gd name="T71" fmla="*/ 1612 h 2299"/>
                <a:gd name="T72" fmla="*/ 1484 w 3902"/>
                <a:gd name="T73" fmla="*/ 1474 h 2299"/>
                <a:gd name="T74" fmla="*/ 1813 w 3902"/>
                <a:gd name="T75" fmla="*/ 1612 h 2299"/>
                <a:gd name="T76" fmla="*/ 1896 w 3902"/>
                <a:gd name="T77" fmla="*/ 1895 h 2299"/>
                <a:gd name="T78" fmla="*/ 1804 w 3902"/>
                <a:gd name="T79" fmla="*/ 2143 h 2299"/>
                <a:gd name="T80" fmla="*/ 1749 w 3902"/>
                <a:gd name="T81" fmla="*/ 2225 h 2299"/>
                <a:gd name="T82" fmla="*/ 1749 w 3902"/>
                <a:gd name="T83" fmla="*/ 2298 h 2299"/>
                <a:gd name="T84" fmla="*/ 2976 w 3902"/>
                <a:gd name="T85" fmla="*/ 2298 h 2299"/>
                <a:gd name="T86" fmla="*/ 2976 w 3902"/>
                <a:gd name="T87" fmla="*/ 1236 h 2299"/>
                <a:gd name="T88" fmla="*/ 3306 w 3902"/>
                <a:gd name="T89" fmla="*/ 1236 h 2299"/>
                <a:gd name="T90" fmla="*/ 3306 w 3902"/>
                <a:gd name="T91" fmla="*/ 1236 h 2299"/>
                <a:gd name="T92" fmla="*/ 3489 w 3902"/>
                <a:gd name="T93" fmla="*/ 1337 h 2299"/>
                <a:gd name="T94" fmla="*/ 3645 w 3902"/>
                <a:gd name="T95" fmla="*/ 1401 h 2299"/>
                <a:gd name="T96" fmla="*/ 3818 w 3902"/>
                <a:gd name="T97" fmla="*/ 1346 h 2299"/>
                <a:gd name="T98" fmla="*/ 3892 w 3902"/>
                <a:gd name="T99" fmla="*/ 1154 h 2299"/>
                <a:gd name="T100" fmla="*/ 3818 w 3902"/>
                <a:gd name="T101" fmla="*/ 953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3902" h="2299">
                  <a:moveTo>
                    <a:pt x="3818" y="953"/>
                  </a:moveTo>
                  <a:lnTo>
                    <a:pt x="3818" y="953"/>
                  </a:lnTo>
                  <a:cubicBezTo>
                    <a:pt x="3773" y="916"/>
                    <a:pt x="3709" y="897"/>
                    <a:pt x="3645" y="897"/>
                  </a:cubicBezTo>
                  <a:cubicBezTo>
                    <a:pt x="3581" y="897"/>
                    <a:pt x="3535" y="925"/>
                    <a:pt x="3489" y="962"/>
                  </a:cubicBezTo>
                  <a:cubicBezTo>
                    <a:pt x="3443" y="998"/>
                    <a:pt x="3388" y="1044"/>
                    <a:pt x="3315" y="1044"/>
                  </a:cubicBezTo>
                  <a:cubicBezTo>
                    <a:pt x="2976" y="1044"/>
                    <a:pt x="2976" y="1044"/>
                    <a:pt x="2976" y="1044"/>
                  </a:cubicBezTo>
                  <a:cubicBezTo>
                    <a:pt x="2976" y="0"/>
                    <a:pt x="2976" y="0"/>
                    <a:pt x="2976" y="0"/>
                  </a:cubicBezTo>
                  <a:cubicBezTo>
                    <a:pt x="2298" y="0"/>
                    <a:pt x="2298" y="0"/>
                    <a:pt x="2298" y="0"/>
                  </a:cubicBezTo>
                  <a:cubicBezTo>
                    <a:pt x="2298" y="46"/>
                    <a:pt x="2298" y="46"/>
                    <a:pt x="2298" y="46"/>
                  </a:cubicBezTo>
                  <a:cubicBezTo>
                    <a:pt x="2298" y="55"/>
                    <a:pt x="2298" y="64"/>
                    <a:pt x="2353" y="129"/>
                  </a:cubicBezTo>
                  <a:cubicBezTo>
                    <a:pt x="2390" y="183"/>
                    <a:pt x="2445" y="265"/>
                    <a:pt x="2445" y="375"/>
                  </a:cubicBezTo>
                  <a:cubicBezTo>
                    <a:pt x="2445" y="467"/>
                    <a:pt x="2427" y="568"/>
                    <a:pt x="2353" y="659"/>
                  </a:cubicBezTo>
                  <a:cubicBezTo>
                    <a:pt x="2289" y="732"/>
                    <a:pt x="2162" y="796"/>
                    <a:pt x="2024" y="796"/>
                  </a:cubicBezTo>
                  <a:cubicBezTo>
                    <a:pt x="1887" y="787"/>
                    <a:pt x="1768" y="732"/>
                    <a:pt x="1704" y="659"/>
                  </a:cubicBezTo>
                  <a:cubicBezTo>
                    <a:pt x="1631" y="568"/>
                    <a:pt x="1612" y="467"/>
                    <a:pt x="1612" y="375"/>
                  </a:cubicBezTo>
                  <a:cubicBezTo>
                    <a:pt x="1612" y="265"/>
                    <a:pt x="1677" y="174"/>
                    <a:pt x="1713" y="119"/>
                  </a:cubicBezTo>
                  <a:cubicBezTo>
                    <a:pt x="1768" y="55"/>
                    <a:pt x="1777" y="46"/>
                    <a:pt x="1777" y="28"/>
                  </a:cubicBezTo>
                  <a:cubicBezTo>
                    <a:pt x="1777" y="0"/>
                    <a:pt x="1777" y="0"/>
                    <a:pt x="1777" y="0"/>
                  </a:cubicBezTo>
                  <a:cubicBezTo>
                    <a:pt x="0" y="0"/>
                    <a:pt x="0" y="0"/>
                    <a:pt x="0" y="0"/>
                  </a:cubicBezTo>
                  <a:cubicBezTo>
                    <a:pt x="0" y="879"/>
                    <a:pt x="0" y="879"/>
                    <a:pt x="0" y="879"/>
                  </a:cubicBezTo>
                  <a:cubicBezTo>
                    <a:pt x="92" y="879"/>
                    <a:pt x="92" y="879"/>
                    <a:pt x="92" y="879"/>
                  </a:cubicBezTo>
                  <a:cubicBezTo>
                    <a:pt x="111" y="879"/>
                    <a:pt x="111" y="879"/>
                    <a:pt x="175" y="833"/>
                  </a:cubicBezTo>
                  <a:cubicBezTo>
                    <a:pt x="230" y="787"/>
                    <a:pt x="321" y="741"/>
                    <a:pt x="421" y="741"/>
                  </a:cubicBezTo>
                  <a:cubicBezTo>
                    <a:pt x="522" y="741"/>
                    <a:pt x="623" y="760"/>
                    <a:pt x="706" y="824"/>
                  </a:cubicBezTo>
                  <a:cubicBezTo>
                    <a:pt x="788" y="888"/>
                    <a:pt x="843" y="1017"/>
                    <a:pt x="843" y="1154"/>
                  </a:cubicBezTo>
                  <a:cubicBezTo>
                    <a:pt x="843" y="1291"/>
                    <a:pt x="788" y="1410"/>
                    <a:pt x="706" y="1474"/>
                  </a:cubicBezTo>
                  <a:cubicBezTo>
                    <a:pt x="623" y="1548"/>
                    <a:pt x="522" y="1566"/>
                    <a:pt x="421" y="1566"/>
                  </a:cubicBezTo>
                  <a:cubicBezTo>
                    <a:pt x="312" y="1566"/>
                    <a:pt x="230" y="1511"/>
                    <a:pt x="175" y="1465"/>
                  </a:cubicBezTo>
                  <a:cubicBezTo>
                    <a:pt x="111" y="1410"/>
                    <a:pt x="92" y="1401"/>
                    <a:pt x="74"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8" y="2215"/>
                    <a:pt x="1173" y="2152"/>
                  </a:cubicBezTo>
                  <a:cubicBezTo>
                    <a:pt x="1127" y="2097"/>
                    <a:pt x="1072" y="2005"/>
                    <a:pt x="1072" y="1895"/>
                  </a:cubicBezTo>
                  <a:cubicBezTo>
                    <a:pt x="1072" y="1804"/>
                    <a:pt x="1090" y="1703"/>
                    <a:pt x="1164" y="1612"/>
                  </a:cubicBezTo>
                  <a:cubicBezTo>
                    <a:pt x="1228" y="1539"/>
                    <a:pt x="1346" y="1484"/>
                    <a:pt x="1484" y="1474"/>
                  </a:cubicBezTo>
                  <a:cubicBezTo>
                    <a:pt x="1621" y="1474"/>
                    <a:pt x="1749" y="1539"/>
                    <a:pt x="1813" y="1612"/>
                  </a:cubicBezTo>
                  <a:cubicBezTo>
                    <a:pt x="1877" y="1703"/>
                    <a:pt x="1896" y="1804"/>
                    <a:pt x="1896" y="1895"/>
                  </a:cubicBezTo>
                  <a:cubicBezTo>
                    <a:pt x="1896" y="2005"/>
                    <a:pt x="1850" y="2088"/>
                    <a:pt x="1804" y="2143"/>
                  </a:cubicBezTo>
                  <a:cubicBezTo>
                    <a:pt x="1759" y="2206"/>
                    <a:pt x="1749" y="2215"/>
                    <a:pt x="1749" y="2225"/>
                  </a:cubicBezTo>
                  <a:cubicBezTo>
                    <a:pt x="1749" y="2298"/>
                    <a:pt x="1749" y="2298"/>
                    <a:pt x="1749" y="2298"/>
                  </a:cubicBezTo>
                  <a:cubicBezTo>
                    <a:pt x="2976" y="2298"/>
                    <a:pt x="2976" y="2298"/>
                    <a:pt x="2976" y="2298"/>
                  </a:cubicBezTo>
                  <a:cubicBezTo>
                    <a:pt x="2976" y="1236"/>
                    <a:pt x="2976" y="1236"/>
                    <a:pt x="2976" y="1236"/>
                  </a:cubicBezTo>
                  <a:cubicBezTo>
                    <a:pt x="3306" y="1236"/>
                    <a:pt x="3306" y="1236"/>
                    <a:pt x="3306" y="1236"/>
                  </a:cubicBezTo>
                  <a:lnTo>
                    <a:pt x="3306" y="1236"/>
                  </a:lnTo>
                  <a:cubicBezTo>
                    <a:pt x="3388" y="1245"/>
                    <a:pt x="3443" y="1300"/>
                    <a:pt x="3489" y="1337"/>
                  </a:cubicBezTo>
                  <a:cubicBezTo>
                    <a:pt x="3535" y="1373"/>
                    <a:pt x="3581" y="1401"/>
                    <a:pt x="3645" y="1401"/>
                  </a:cubicBezTo>
                  <a:cubicBezTo>
                    <a:pt x="3709" y="1401"/>
                    <a:pt x="3773" y="1383"/>
                    <a:pt x="3818" y="1346"/>
                  </a:cubicBezTo>
                  <a:cubicBezTo>
                    <a:pt x="3865" y="1309"/>
                    <a:pt x="3892" y="1254"/>
                    <a:pt x="3892" y="1154"/>
                  </a:cubicBezTo>
                  <a:cubicBezTo>
                    <a:pt x="3901" y="1044"/>
                    <a:pt x="3865" y="989"/>
                    <a:pt x="3818" y="953"/>
                  </a:cubicBezTo>
                </a:path>
              </a:pathLst>
            </a:custGeom>
            <a:solidFill>
              <a:srgbClr val="FFB21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31" name="Freeform 9">
              <a:extLst>
                <a:ext uri="{FF2B5EF4-FFF2-40B4-BE49-F238E27FC236}">
                  <a16:creationId xmlns:a16="http://schemas.microsoft.com/office/drawing/2014/main" id="{3EB26CBE-7DB4-40FC-AB09-30CE8B05E1CE}"/>
                </a:ext>
              </a:extLst>
            </p:cNvPr>
            <p:cNvSpPr>
              <a:spLocks noChangeArrowheads="1"/>
            </p:cNvSpPr>
            <p:nvPr/>
          </p:nvSpPr>
          <p:spPr bwMode="auto">
            <a:xfrm>
              <a:off x="5557449" y="7963958"/>
              <a:ext cx="1785472" cy="1378480"/>
            </a:xfrm>
            <a:custGeom>
              <a:avLst/>
              <a:gdLst>
                <a:gd name="T0" fmla="*/ 2299 w 2977"/>
                <a:gd name="T1" fmla="*/ 46 h 2299"/>
                <a:gd name="T2" fmla="*/ 2299 w 2977"/>
                <a:gd name="T3" fmla="*/ 46 h 2299"/>
                <a:gd name="T4" fmla="*/ 2354 w 2977"/>
                <a:gd name="T5" fmla="*/ 129 h 2299"/>
                <a:gd name="T6" fmla="*/ 2445 w 2977"/>
                <a:gd name="T7" fmla="*/ 375 h 2299"/>
                <a:gd name="T8" fmla="*/ 2354 w 2977"/>
                <a:gd name="T9" fmla="*/ 659 h 2299"/>
                <a:gd name="T10" fmla="*/ 2024 w 2977"/>
                <a:gd name="T11" fmla="*/ 796 h 2299"/>
                <a:gd name="T12" fmla="*/ 1703 w 2977"/>
                <a:gd name="T13" fmla="*/ 659 h 2299"/>
                <a:gd name="T14" fmla="*/ 1621 w 2977"/>
                <a:gd name="T15" fmla="*/ 375 h 2299"/>
                <a:gd name="T16" fmla="*/ 1722 w 2977"/>
                <a:gd name="T17" fmla="*/ 119 h 2299"/>
                <a:gd name="T18" fmla="*/ 1786 w 2977"/>
                <a:gd name="T19" fmla="*/ 28 h 2299"/>
                <a:gd name="T20" fmla="*/ 1786 w 2977"/>
                <a:gd name="T21" fmla="*/ 0 h 2299"/>
                <a:gd name="T22" fmla="*/ 0 w 2977"/>
                <a:gd name="T23" fmla="*/ 0 h 2299"/>
                <a:gd name="T24" fmla="*/ 0 w 2977"/>
                <a:gd name="T25" fmla="*/ 879 h 2299"/>
                <a:gd name="T26" fmla="*/ 101 w 2977"/>
                <a:gd name="T27" fmla="*/ 879 h 2299"/>
                <a:gd name="T28" fmla="*/ 183 w 2977"/>
                <a:gd name="T29" fmla="*/ 833 h 2299"/>
                <a:gd name="T30" fmla="*/ 422 w 2977"/>
                <a:gd name="T31" fmla="*/ 741 h 2299"/>
                <a:gd name="T32" fmla="*/ 705 w 2977"/>
                <a:gd name="T33" fmla="*/ 824 h 2299"/>
                <a:gd name="T34" fmla="*/ 843 w 2977"/>
                <a:gd name="T35" fmla="*/ 1154 h 2299"/>
                <a:gd name="T36" fmla="*/ 705 w 2977"/>
                <a:gd name="T37" fmla="*/ 1474 h 2299"/>
                <a:gd name="T38" fmla="*/ 422 w 2977"/>
                <a:gd name="T39" fmla="*/ 1566 h 2299"/>
                <a:gd name="T40" fmla="*/ 174 w 2977"/>
                <a:gd name="T41" fmla="*/ 1465 h 2299"/>
                <a:gd name="T42" fmla="*/ 82 w 2977"/>
                <a:gd name="T43" fmla="*/ 1401 h 2299"/>
                <a:gd name="T44" fmla="*/ 0 w 2977"/>
                <a:gd name="T45" fmla="*/ 1401 h 2299"/>
                <a:gd name="T46" fmla="*/ 0 w 2977"/>
                <a:gd name="T47" fmla="*/ 2298 h 2299"/>
                <a:gd name="T48" fmla="*/ 1237 w 2977"/>
                <a:gd name="T49" fmla="*/ 2298 h 2299"/>
                <a:gd name="T50" fmla="*/ 1237 w 2977"/>
                <a:gd name="T51" fmla="*/ 2243 h 2299"/>
                <a:gd name="T52" fmla="*/ 1172 w 2977"/>
                <a:gd name="T53" fmla="*/ 2152 h 2299"/>
                <a:gd name="T54" fmla="*/ 1071 w 2977"/>
                <a:gd name="T55" fmla="*/ 1895 h 2299"/>
                <a:gd name="T56" fmla="*/ 1163 w 2977"/>
                <a:gd name="T57" fmla="*/ 1612 h 2299"/>
                <a:gd name="T58" fmla="*/ 1484 w 2977"/>
                <a:gd name="T59" fmla="*/ 1474 h 2299"/>
                <a:gd name="T60" fmla="*/ 1813 w 2977"/>
                <a:gd name="T61" fmla="*/ 1612 h 2299"/>
                <a:gd name="T62" fmla="*/ 1896 w 2977"/>
                <a:gd name="T63" fmla="*/ 1895 h 2299"/>
                <a:gd name="T64" fmla="*/ 1804 w 2977"/>
                <a:gd name="T65" fmla="*/ 2143 h 2299"/>
                <a:gd name="T66" fmla="*/ 1759 w 2977"/>
                <a:gd name="T67" fmla="*/ 2225 h 2299"/>
                <a:gd name="T68" fmla="*/ 1759 w 2977"/>
                <a:gd name="T69" fmla="*/ 2298 h 2299"/>
                <a:gd name="T70" fmla="*/ 2976 w 2977"/>
                <a:gd name="T71" fmla="*/ 2298 h 2299"/>
                <a:gd name="T72" fmla="*/ 2976 w 2977"/>
                <a:gd name="T73" fmla="*/ 0 h 2299"/>
                <a:gd name="T74" fmla="*/ 2299 w 2977"/>
                <a:gd name="T75" fmla="*/ 0 h 2299"/>
                <a:gd name="T76" fmla="*/ 2299 w 2977"/>
                <a:gd name="T77" fmla="*/ 46 h 22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977" h="2299">
                  <a:moveTo>
                    <a:pt x="2299" y="46"/>
                  </a:moveTo>
                  <a:lnTo>
                    <a:pt x="2299" y="46"/>
                  </a:lnTo>
                  <a:cubicBezTo>
                    <a:pt x="2299" y="55"/>
                    <a:pt x="2308" y="64"/>
                    <a:pt x="2354" y="129"/>
                  </a:cubicBezTo>
                  <a:cubicBezTo>
                    <a:pt x="2391" y="183"/>
                    <a:pt x="2445" y="265"/>
                    <a:pt x="2445" y="375"/>
                  </a:cubicBezTo>
                  <a:cubicBezTo>
                    <a:pt x="2445" y="467"/>
                    <a:pt x="2427" y="568"/>
                    <a:pt x="2354" y="659"/>
                  </a:cubicBezTo>
                  <a:cubicBezTo>
                    <a:pt x="2290" y="732"/>
                    <a:pt x="2161" y="796"/>
                    <a:pt x="2024" y="796"/>
                  </a:cubicBezTo>
                  <a:cubicBezTo>
                    <a:pt x="1887" y="787"/>
                    <a:pt x="1768" y="732"/>
                    <a:pt x="1703" y="659"/>
                  </a:cubicBezTo>
                  <a:cubicBezTo>
                    <a:pt x="1639" y="568"/>
                    <a:pt x="1621" y="467"/>
                    <a:pt x="1621" y="375"/>
                  </a:cubicBezTo>
                  <a:cubicBezTo>
                    <a:pt x="1621" y="265"/>
                    <a:pt x="1676" y="174"/>
                    <a:pt x="1722" y="119"/>
                  </a:cubicBezTo>
                  <a:cubicBezTo>
                    <a:pt x="1768" y="55"/>
                    <a:pt x="1786" y="46"/>
                    <a:pt x="1786" y="28"/>
                  </a:cubicBezTo>
                  <a:cubicBezTo>
                    <a:pt x="1786" y="0"/>
                    <a:pt x="1786" y="0"/>
                    <a:pt x="1786" y="0"/>
                  </a:cubicBezTo>
                  <a:cubicBezTo>
                    <a:pt x="0" y="0"/>
                    <a:pt x="0" y="0"/>
                    <a:pt x="0" y="0"/>
                  </a:cubicBezTo>
                  <a:cubicBezTo>
                    <a:pt x="0" y="879"/>
                    <a:pt x="0" y="879"/>
                    <a:pt x="0" y="879"/>
                  </a:cubicBezTo>
                  <a:cubicBezTo>
                    <a:pt x="101" y="879"/>
                    <a:pt x="101" y="879"/>
                    <a:pt x="101" y="879"/>
                  </a:cubicBezTo>
                  <a:cubicBezTo>
                    <a:pt x="110" y="879"/>
                    <a:pt x="119" y="879"/>
                    <a:pt x="183" y="833"/>
                  </a:cubicBezTo>
                  <a:cubicBezTo>
                    <a:pt x="238" y="787"/>
                    <a:pt x="321" y="741"/>
                    <a:pt x="422" y="741"/>
                  </a:cubicBezTo>
                  <a:cubicBezTo>
                    <a:pt x="522" y="741"/>
                    <a:pt x="623" y="760"/>
                    <a:pt x="705" y="824"/>
                  </a:cubicBezTo>
                  <a:cubicBezTo>
                    <a:pt x="788" y="888"/>
                    <a:pt x="843" y="1017"/>
                    <a:pt x="843" y="1154"/>
                  </a:cubicBezTo>
                  <a:cubicBezTo>
                    <a:pt x="843" y="1291"/>
                    <a:pt x="788" y="1410"/>
                    <a:pt x="705" y="1474"/>
                  </a:cubicBezTo>
                  <a:cubicBezTo>
                    <a:pt x="623" y="1548"/>
                    <a:pt x="522" y="1566"/>
                    <a:pt x="422" y="1566"/>
                  </a:cubicBezTo>
                  <a:cubicBezTo>
                    <a:pt x="312" y="1566"/>
                    <a:pt x="229" y="1511"/>
                    <a:pt x="174" y="1465"/>
                  </a:cubicBezTo>
                  <a:cubicBezTo>
                    <a:pt x="110" y="1410"/>
                    <a:pt x="92" y="1401"/>
                    <a:pt x="82" y="1401"/>
                  </a:cubicBezTo>
                  <a:cubicBezTo>
                    <a:pt x="0" y="1401"/>
                    <a:pt x="0" y="1401"/>
                    <a:pt x="0" y="1401"/>
                  </a:cubicBezTo>
                  <a:cubicBezTo>
                    <a:pt x="0" y="2298"/>
                    <a:pt x="0" y="2298"/>
                    <a:pt x="0" y="2298"/>
                  </a:cubicBezTo>
                  <a:cubicBezTo>
                    <a:pt x="1237" y="2298"/>
                    <a:pt x="1237" y="2298"/>
                    <a:pt x="1237" y="2298"/>
                  </a:cubicBezTo>
                  <a:cubicBezTo>
                    <a:pt x="1237" y="2243"/>
                    <a:pt x="1237" y="2243"/>
                    <a:pt x="1237" y="2243"/>
                  </a:cubicBezTo>
                  <a:cubicBezTo>
                    <a:pt x="1237" y="2225"/>
                    <a:pt x="1227" y="2215"/>
                    <a:pt x="1172" y="2152"/>
                  </a:cubicBezTo>
                  <a:cubicBezTo>
                    <a:pt x="1136" y="2097"/>
                    <a:pt x="1071" y="2005"/>
                    <a:pt x="1071" y="1895"/>
                  </a:cubicBezTo>
                  <a:cubicBezTo>
                    <a:pt x="1071" y="1804"/>
                    <a:pt x="1090" y="1703"/>
                    <a:pt x="1163" y="1612"/>
                  </a:cubicBezTo>
                  <a:cubicBezTo>
                    <a:pt x="1227" y="1539"/>
                    <a:pt x="1347" y="1484"/>
                    <a:pt x="1484" y="1474"/>
                  </a:cubicBezTo>
                  <a:cubicBezTo>
                    <a:pt x="1621" y="1474"/>
                    <a:pt x="1750" y="1539"/>
                    <a:pt x="1813" y="1612"/>
                  </a:cubicBezTo>
                  <a:cubicBezTo>
                    <a:pt x="1878" y="1703"/>
                    <a:pt x="1896" y="1804"/>
                    <a:pt x="1896" y="1895"/>
                  </a:cubicBezTo>
                  <a:cubicBezTo>
                    <a:pt x="1896" y="2005"/>
                    <a:pt x="1850" y="2088"/>
                    <a:pt x="1804" y="2143"/>
                  </a:cubicBezTo>
                  <a:cubicBezTo>
                    <a:pt x="1759" y="2206"/>
                    <a:pt x="1759" y="2215"/>
                    <a:pt x="1759" y="2225"/>
                  </a:cubicBezTo>
                  <a:cubicBezTo>
                    <a:pt x="1759" y="2298"/>
                    <a:pt x="1759" y="2298"/>
                    <a:pt x="1759" y="2298"/>
                  </a:cubicBezTo>
                  <a:cubicBezTo>
                    <a:pt x="2976" y="2298"/>
                    <a:pt x="2976" y="2298"/>
                    <a:pt x="2976" y="2298"/>
                  </a:cubicBezTo>
                  <a:cubicBezTo>
                    <a:pt x="2976" y="0"/>
                    <a:pt x="2976" y="0"/>
                    <a:pt x="2976" y="0"/>
                  </a:cubicBezTo>
                  <a:cubicBezTo>
                    <a:pt x="2299" y="0"/>
                    <a:pt x="2299" y="0"/>
                    <a:pt x="2299" y="0"/>
                  </a:cubicBezTo>
                  <a:lnTo>
                    <a:pt x="2299" y="46"/>
                  </a:lnTo>
                </a:path>
              </a:pathLst>
            </a:custGeom>
            <a:solidFill>
              <a:srgbClr val="FFB21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32" name="Freeform 10">
              <a:extLst>
                <a:ext uri="{FF2B5EF4-FFF2-40B4-BE49-F238E27FC236}">
                  <a16:creationId xmlns:a16="http://schemas.microsoft.com/office/drawing/2014/main" id="{A3865425-CA16-45D5-8208-09AC003BD283}"/>
                </a:ext>
              </a:extLst>
            </p:cNvPr>
            <p:cNvSpPr>
              <a:spLocks noChangeArrowheads="1"/>
            </p:cNvSpPr>
            <p:nvPr/>
          </p:nvSpPr>
          <p:spPr bwMode="auto">
            <a:xfrm>
              <a:off x="7488405" y="7963958"/>
              <a:ext cx="1938890" cy="1907647"/>
            </a:xfrm>
            <a:custGeom>
              <a:avLst/>
              <a:gdLst>
                <a:gd name="T0" fmla="*/ 2297 w 3232"/>
                <a:gd name="T1" fmla="*/ 46 h 3178"/>
                <a:gd name="T2" fmla="*/ 2297 w 3232"/>
                <a:gd name="T3" fmla="*/ 46 h 3178"/>
                <a:gd name="T4" fmla="*/ 2352 w 3232"/>
                <a:gd name="T5" fmla="*/ 129 h 3178"/>
                <a:gd name="T6" fmla="*/ 2444 w 3232"/>
                <a:gd name="T7" fmla="*/ 375 h 3178"/>
                <a:gd name="T8" fmla="*/ 2352 w 3232"/>
                <a:gd name="T9" fmla="*/ 659 h 3178"/>
                <a:gd name="T10" fmla="*/ 2032 w 3232"/>
                <a:gd name="T11" fmla="*/ 796 h 3178"/>
                <a:gd name="T12" fmla="*/ 1702 w 3232"/>
                <a:gd name="T13" fmla="*/ 659 h 3178"/>
                <a:gd name="T14" fmla="*/ 1620 w 3232"/>
                <a:gd name="T15" fmla="*/ 375 h 3178"/>
                <a:gd name="T16" fmla="*/ 1720 w 3232"/>
                <a:gd name="T17" fmla="*/ 119 h 3178"/>
                <a:gd name="T18" fmla="*/ 1784 w 3232"/>
                <a:gd name="T19" fmla="*/ 28 h 3178"/>
                <a:gd name="T20" fmla="*/ 1784 w 3232"/>
                <a:gd name="T21" fmla="*/ 0 h 3178"/>
                <a:gd name="T22" fmla="*/ 0 w 3232"/>
                <a:gd name="T23" fmla="*/ 0 h 3178"/>
                <a:gd name="T24" fmla="*/ 0 w 3232"/>
                <a:gd name="T25" fmla="*/ 2298 h 3178"/>
                <a:gd name="T26" fmla="*/ 328 w 3232"/>
                <a:gd name="T27" fmla="*/ 2298 h 3178"/>
                <a:gd name="T28" fmla="*/ 328 w 3232"/>
                <a:gd name="T29" fmla="*/ 2582 h 3178"/>
                <a:gd name="T30" fmla="*/ 328 w 3232"/>
                <a:gd name="T31" fmla="*/ 2591 h 3178"/>
                <a:gd name="T32" fmla="*/ 228 w 3232"/>
                <a:gd name="T33" fmla="*/ 2765 h 3178"/>
                <a:gd name="T34" fmla="*/ 164 w 3232"/>
                <a:gd name="T35" fmla="*/ 2921 h 3178"/>
                <a:gd name="T36" fmla="*/ 210 w 3232"/>
                <a:gd name="T37" fmla="*/ 3095 h 3178"/>
                <a:gd name="T38" fmla="*/ 411 w 3232"/>
                <a:gd name="T39" fmla="*/ 3177 h 3178"/>
                <a:gd name="T40" fmla="*/ 604 w 3232"/>
                <a:gd name="T41" fmla="*/ 3104 h 3178"/>
                <a:gd name="T42" fmla="*/ 659 w 3232"/>
                <a:gd name="T43" fmla="*/ 2921 h 3178"/>
                <a:gd name="T44" fmla="*/ 595 w 3232"/>
                <a:gd name="T45" fmla="*/ 2774 h 3178"/>
                <a:gd name="T46" fmla="*/ 512 w 3232"/>
                <a:gd name="T47" fmla="*/ 2591 h 3178"/>
                <a:gd name="T48" fmla="*/ 512 w 3232"/>
                <a:gd name="T49" fmla="*/ 2298 h 3178"/>
                <a:gd name="T50" fmla="*/ 1556 w 3232"/>
                <a:gd name="T51" fmla="*/ 2298 h 3178"/>
                <a:gd name="T52" fmla="*/ 3085 w 3232"/>
                <a:gd name="T53" fmla="*/ 467 h 3178"/>
                <a:gd name="T54" fmla="*/ 3231 w 3232"/>
                <a:gd name="T55" fmla="*/ 0 h 3178"/>
                <a:gd name="T56" fmla="*/ 2297 w 3232"/>
                <a:gd name="T57" fmla="*/ 0 h 3178"/>
                <a:gd name="T58" fmla="*/ 2297 w 3232"/>
                <a:gd name="T59" fmla="*/ 46 h 317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Lst>
              <a:rect l="0" t="0" r="r" b="b"/>
              <a:pathLst>
                <a:path w="3232" h="3178">
                  <a:moveTo>
                    <a:pt x="2297" y="46"/>
                  </a:moveTo>
                  <a:lnTo>
                    <a:pt x="2297" y="46"/>
                  </a:lnTo>
                  <a:cubicBezTo>
                    <a:pt x="2297" y="55"/>
                    <a:pt x="2306" y="64"/>
                    <a:pt x="2352" y="129"/>
                  </a:cubicBezTo>
                  <a:cubicBezTo>
                    <a:pt x="2389" y="183"/>
                    <a:pt x="2444" y="265"/>
                    <a:pt x="2444" y="375"/>
                  </a:cubicBezTo>
                  <a:cubicBezTo>
                    <a:pt x="2444" y="467"/>
                    <a:pt x="2426" y="568"/>
                    <a:pt x="2352" y="659"/>
                  </a:cubicBezTo>
                  <a:cubicBezTo>
                    <a:pt x="2288" y="732"/>
                    <a:pt x="2169" y="796"/>
                    <a:pt x="2032" y="796"/>
                  </a:cubicBezTo>
                  <a:cubicBezTo>
                    <a:pt x="1894" y="787"/>
                    <a:pt x="1775" y="732"/>
                    <a:pt x="1702" y="659"/>
                  </a:cubicBezTo>
                  <a:cubicBezTo>
                    <a:pt x="1639" y="568"/>
                    <a:pt x="1620" y="467"/>
                    <a:pt x="1620" y="375"/>
                  </a:cubicBezTo>
                  <a:cubicBezTo>
                    <a:pt x="1620" y="265"/>
                    <a:pt x="1675" y="174"/>
                    <a:pt x="1720" y="119"/>
                  </a:cubicBezTo>
                  <a:cubicBezTo>
                    <a:pt x="1766" y="55"/>
                    <a:pt x="1784" y="46"/>
                    <a:pt x="1784" y="28"/>
                  </a:cubicBezTo>
                  <a:cubicBezTo>
                    <a:pt x="1784" y="0"/>
                    <a:pt x="1784" y="0"/>
                    <a:pt x="1784" y="0"/>
                  </a:cubicBezTo>
                  <a:cubicBezTo>
                    <a:pt x="0" y="0"/>
                    <a:pt x="0" y="0"/>
                    <a:pt x="0" y="0"/>
                  </a:cubicBezTo>
                  <a:cubicBezTo>
                    <a:pt x="0" y="2298"/>
                    <a:pt x="0" y="2298"/>
                    <a:pt x="0" y="2298"/>
                  </a:cubicBezTo>
                  <a:cubicBezTo>
                    <a:pt x="328" y="2298"/>
                    <a:pt x="328" y="2298"/>
                    <a:pt x="328" y="2298"/>
                  </a:cubicBezTo>
                  <a:cubicBezTo>
                    <a:pt x="328" y="2582"/>
                    <a:pt x="328" y="2582"/>
                    <a:pt x="328" y="2582"/>
                  </a:cubicBezTo>
                  <a:lnTo>
                    <a:pt x="328" y="2591"/>
                  </a:lnTo>
                  <a:cubicBezTo>
                    <a:pt x="319" y="2673"/>
                    <a:pt x="265" y="2719"/>
                    <a:pt x="228" y="2765"/>
                  </a:cubicBezTo>
                  <a:cubicBezTo>
                    <a:pt x="192" y="2820"/>
                    <a:pt x="164" y="2857"/>
                    <a:pt x="164" y="2921"/>
                  </a:cubicBezTo>
                  <a:cubicBezTo>
                    <a:pt x="164" y="2994"/>
                    <a:pt x="173" y="3059"/>
                    <a:pt x="210" y="3095"/>
                  </a:cubicBezTo>
                  <a:cubicBezTo>
                    <a:pt x="246" y="3140"/>
                    <a:pt x="301" y="3177"/>
                    <a:pt x="411" y="3177"/>
                  </a:cubicBezTo>
                  <a:cubicBezTo>
                    <a:pt x="512" y="3177"/>
                    <a:pt x="567" y="3150"/>
                    <a:pt x="604" y="3104"/>
                  </a:cubicBezTo>
                  <a:cubicBezTo>
                    <a:pt x="641" y="3059"/>
                    <a:pt x="659" y="2985"/>
                    <a:pt x="659" y="2921"/>
                  </a:cubicBezTo>
                  <a:cubicBezTo>
                    <a:pt x="659" y="2866"/>
                    <a:pt x="632" y="2820"/>
                    <a:pt x="595" y="2774"/>
                  </a:cubicBezTo>
                  <a:cubicBezTo>
                    <a:pt x="567" y="2719"/>
                    <a:pt x="512" y="2673"/>
                    <a:pt x="512" y="2591"/>
                  </a:cubicBezTo>
                  <a:cubicBezTo>
                    <a:pt x="512" y="2298"/>
                    <a:pt x="512" y="2298"/>
                    <a:pt x="512" y="2298"/>
                  </a:cubicBezTo>
                  <a:cubicBezTo>
                    <a:pt x="1556" y="2298"/>
                    <a:pt x="1556" y="2298"/>
                    <a:pt x="1556" y="2298"/>
                  </a:cubicBezTo>
                  <a:cubicBezTo>
                    <a:pt x="2260" y="1831"/>
                    <a:pt x="2801" y="1218"/>
                    <a:pt x="3085" y="467"/>
                  </a:cubicBezTo>
                  <a:cubicBezTo>
                    <a:pt x="3149" y="274"/>
                    <a:pt x="3195" y="129"/>
                    <a:pt x="3231" y="0"/>
                  </a:cubicBezTo>
                  <a:cubicBezTo>
                    <a:pt x="2297" y="0"/>
                    <a:pt x="2297" y="0"/>
                    <a:pt x="2297" y="0"/>
                  </a:cubicBezTo>
                  <a:lnTo>
                    <a:pt x="2297" y="46"/>
                  </a:lnTo>
                </a:path>
              </a:pathLst>
            </a:custGeom>
            <a:solidFill>
              <a:srgbClr val="FFB21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33" name="Freeform 11">
              <a:extLst>
                <a:ext uri="{FF2B5EF4-FFF2-40B4-BE49-F238E27FC236}">
                  <a16:creationId xmlns:a16="http://schemas.microsoft.com/office/drawing/2014/main" id="{7D741D21-A304-4A57-B5F6-AFB8B4E58013}"/>
                </a:ext>
              </a:extLst>
            </p:cNvPr>
            <p:cNvSpPr>
              <a:spLocks noChangeArrowheads="1"/>
            </p:cNvSpPr>
            <p:nvPr/>
          </p:nvSpPr>
          <p:spPr bwMode="auto">
            <a:xfrm>
              <a:off x="3679398" y="8948209"/>
              <a:ext cx="2280114" cy="1902355"/>
            </a:xfrm>
            <a:custGeom>
              <a:avLst/>
              <a:gdLst>
                <a:gd name="T0" fmla="*/ 1502 w 3801"/>
                <a:gd name="T1" fmla="*/ 586 h 3169"/>
                <a:gd name="T2" fmla="*/ 1502 w 3801"/>
                <a:gd name="T3" fmla="*/ 586 h 3169"/>
                <a:gd name="T4" fmla="*/ 1594 w 3801"/>
                <a:gd name="T5" fmla="*/ 413 h 3169"/>
                <a:gd name="T6" fmla="*/ 1648 w 3801"/>
                <a:gd name="T7" fmla="*/ 256 h 3169"/>
                <a:gd name="T8" fmla="*/ 1603 w 3801"/>
                <a:gd name="T9" fmla="*/ 82 h 3169"/>
                <a:gd name="T10" fmla="*/ 1401 w 3801"/>
                <a:gd name="T11" fmla="*/ 0 h 3169"/>
                <a:gd name="T12" fmla="*/ 1208 w 3801"/>
                <a:gd name="T13" fmla="*/ 82 h 3169"/>
                <a:gd name="T14" fmla="*/ 1154 w 3801"/>
                <a:gd name="T15" fmla="*/ 256 h 3169"/>
                <a:gd name="T16" fmla="*/ 1218 w 3801"/>
                <a:gd name="T17" fmla="*/ 413 h 3169"/>
                <a:gd name="T18" fmla="*/ 1318 w 3801"/>
                <a:gd name="T19" fmla="*/ 586 h 3169"/>
                <a:gd name="T20" fmla="*/ 1318 w 3801"/>
                <a:gd name="T21" fmla="*/ 595 h 3169"/>
                <a:gd name="T22" fmla="*/ 1318 w 3801"/>
                <a:gd name="T23" fmla="*/ 907 h 3169"/>
                <a:gd name="T24" fmla="*/ 0 w 3801"/>
                <a:gd name="T25" fmla="*/ 907 h 3169"/>
                <a:gd name="T26" fmla="*/ 73 w 3801"/>
                <a:gd name="T27" fmla="*/ 943 h 3169"/>
                <a:gd name="T28" fmla="*/ 73 w 3801"/>
                <a:gd name="T29" fmla="*/ 1795 h 3169"/>
                <a:gd name="T30" fmla="*/ 504 w 3801"/>
                <a:gd name="T31" fmla="*/ 2912 h 3169"/>
                <a:gd name="T32" fmla="*/ 2601 w 3801"/>
                <a:gd name="T33" fmla="*/ 2912 h 3169"/>
                <a:gd name="T34" fmla="*/ 3031 w 3801"/>
                <a:gd name="T35" fmla="*/ 1795 h 3169"/>
                <a:gd name="T36" fmla="*/ 3031 w 3801"/>
                <a:gd name="T37" fmla="*/ 1703 h 3169"/>
                <a:gd name="T38" fmla="*/ 3754 w 3801"/>
                <a:gd name="T39" fmla="*/ 1730 h 3169"/>
                <a:gd name="T40" fmla="*/ 3800 w 3801"/>
                <a:gd name="T41" fmla="*/ 1730 h 3169"/>
                <a:gd name="T42" fmla="*/ 3800 w 3801"/>
                <a:gd name="T43" fmla="*/ 907 h 3169"/>
                <a:gd name="T44" fmla="*/ 1502 w 3801"/>
                <a:gd name="T45" fmla="*/ 907 h 3169"/>
                <a:gd name="T46" fmla="*/ 1502 w 3801"/>
                <a:gd name="T47" fmla="*/ 586 h 316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3801" h="3169">
                  <a:moveTo>
                    <a:pt x="1502" y="586"/>
                  </a:moveTo>
                  <a:lnTo>
                    <a:pt x="1502" y="586"/>
                  </a:lnTo>
                  <a:cubicBezTo>
                    <a:pt x="1502" y="504"/>
                    <a:pt x="1557" y="458"/>
                    <a:pt x="1594" y="413"/>
                  </a:cubicBezTo>
                  <a:cubicBezTo>
                    <a:pt x="1630" y="357"/>
                    <a:pt x="1648" y="321"/>
                    <a:pt x="1648" y="256"/>
                  </a:cubicBezTo>
                  <a:cubicBezTo>
                    <a:pt x="1648" y="192"/>
                    <a:pt x="1639" y="119"/>
                    <a:pt x="1603" y="82"/>
                  </a:cubicBezTo>
                  <a:cubicBezTo>
                    <a:pt x="1566" y="36"/>
                    <a:pt x="1511" y="0"/>
                    <a:pt x="1401" y="0"/>
                  </a:cubicBezTo>
                  <a:cubicBezTo>
                    <a:pt x="1300" y="9"/>
                    <a:pt x="1236" y="36"/>
                    <a:pt x="1208" y="82"/>
                  </a:cubicBezTo>
                  <a:cubicBezTo>
                    <a:pt x="1172" y="128"/>
                    <a:pt x="1154" y="192"/>
                    <a:pt x="1154" y="256"/>
                  </a:cubicBezTo>
                  <a:cubicBezTo>
                    <a:pt x="1154" y="321"/>
                    <a:pt x="1181" y="357"/>
                    <a:pt x="1218" y="413"/>
                  </a:cubicBezTo>
                  <a:cubicBezTo>
                    <a:pt x="1254" y="458"/>
                    <a:pt x="1309" y="504"/>
                    <a:pt x="1318" y="586"/>
                  </a:cubicBezTo>
                  <a:cubicBezTo>
                    <a:pt x="1318" y="595"/>
                    <a:pt x="1318" y="595"/>
                    <a:pt x="1318" y="595"/>
                  </a:cubicBezTo>
                  <a:cubicBezTo>
                    <a:pt x="1318" y="907"/>
                    <a:pt x="1318" y="907"/>
                    <a:pt x="1318" y="907"/>
                  </a:cubicBezTo>
                  <a:cubicBezTo>
                    <a:pt x="0" y="907"/>
                    <a:pt x="0" y="907"/>
                    <a:pt x="0" y="907"/>
                  </a:cubicBezTo>
                  <a:cubicBezTo>
                    <a:pt x="28" y="916"/>
                    <a:pt x="46" y="934"/>
                    <a:pt x="73" y="943"/>
                  </a:cubicBezTo>
                  <a:cubicBezTo>
                    <a:pt x="73" y="1795"/>
                    <a:pt x="73" y="1795"/>
                    <a:pt x="73" y="1795"/>
                  </a:cubicBezTo>
                  <a:cubicBezTo>
                    <a:pt x="64" y="2207"/>
                    <a:pt x="229" y="2619"/>
                    <a:pt x="504" y="2912"/>
                  </a:cubicBezTo>
                  <a:cubicBezTo>
                    <a:pt x="1337" y="3140"/>
                    <a:pt x="1849" y="3168"/>
                    <a:pt x="2601" y="2912"/>
                  </a:cubicBezTo>
                  <a:cubicBezTo>
                    <a:pt x="2875" y="2619"/>
                    <a:pt x="3031" y="2207"/>
                    <a:pt x="3031" y="1795"/>
                  </a:cubicBezTo>
                  <a:cubicBezTo>
                    <a:pt x="3031" y="1703"/>
                    <a:pt x="3031" y="1703"/>
                    <a:pt x="3031" y="1703"/>
                  </a:cubicBezTo>
                  <a:cubicBezTo>
                    <a:pt x="3259" y="1721"/>
                    <a:pt x="3507" y="1730"/>
                    <a:pt x="3754" y="1730"/>
                  </a:cubicBezTo>
                  <a:cubicBezTo>
                    <a:pt x="3763" y="1730"/>
                    <a:pt x="3782" y="1730"/>
                    <a:pt x="3800" y="1730"/>
                  </a:cubicBezTo>
                  <a:cubicBezTo>
                    <a:pt x="3800" y="907"/>
                    <a:pt x="3800" y="907"/>
                    <a:pt x="3800" y="907"/>
                  </a:cubicBezTo>
                  <a:cubicBezTo>
                    <a:pt x="1502" y="907"/>
                    <a:pt x="1502" y="907"/>
                    <a:pt x="1502" y="907"/>
                  </a:cubicBezTo>
                  <a:lnTo>
                    <a:pt x="1502" y="586"/>
                  </a:lnTo>
                </a:path>
              </a:pathLst>
            </a:custGeom>
            <a:solidFill>
              <a:srgbClr val="4B4B4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34" name="Freeform 12">
              <a:extLst>
                <a:ext uri="{FF2B5EF4-FFF2-40B4-BE49-F238E27FC236}">
                  <a16:creationId xmlns:a16="http://schemas.microsoft.com/office/drawing/2014/main" id="{D304AC46-18FA-4003-AB5D-82AEAF2E8F6E}"/>
                </a:ext>
              </a:extLst>
            </p:cNvPr>
            <p:cNvSpPr>
              <a:spLocks noChangeArrowheads="1"/>
            </p:cNvSpPr>
            <p:nvPr/>
          </p:nvSpPr>
          <p:spPr bwMode="auto">
            <a:xfrm>
              <a:off x="6102350" y="8948208"/>
              <a:ext cx="2076437" cy="1830917"/>
            </a:xfrm>
            <a:custGeom>
              <a:avLst/>
              <a:gdLst>
                <a:gd name="T0" fmla="*/ 2985 w 3462"/>
                <a:gd name="T1" fmla="*/ 952 h 3050"/>
                <a:gd name="T2" fmla="*/ 2985 w 3462"/>
                <a:gd name="T3" fmla="*/ 952 h 3050"/>
                <a:gd name="T4" fmla="*/ 3040 w 3462"/>
                <a:gd name="T5" fmla="*/ 1034 h 3050"/>
                <a:gd name="T6" fmla="*/ 3131 w 3462"/>
                <a:gd name="T7" fmla="*/ 1282 h 3050"/>
                <a:gd name="T8" fmla="*/ 3040 w 3462"/>
                <a:gd name="T9" fmla="*/ 1565 h 3050"/>
                <a:gd name="T10" fmla="*/ 2719 w 3462"/>
                <a:gd name="T11" fmla="*/ 1703 h 3050"/>
                <a:gd name="T12" fmla="*/ 2390 w 3462"/>
                <a:gd name="T13" fmla="*/ 1565 h 3050"/>
                <a:gd name="T14" fmla="*/ 2308 w 3462"/>
                <a:gd name="T15" fmla="*/ 1282 h 3050"/>
                <a:gd name="T16" fmla="*/ 2408 w 3462"/>
                <a:gd name="T17" fmla="*/ 1034 h 3050"/>
                <a:gd name="T18" fmla="*/ 2472 w 3462"/>
                <a:gd name="T19" fmla="*/ 934 h 3050"/>
                <a:gd name="T20" fmla="*/ 2472 w 3462"/>
                <a:gd name="T21" fmla="*/ 907 h 3050"/>
                <a:gd name="T22" fmla="*/ 686 w 3462"/>
                <a:gd name="T23" fmla="*/ 907 h 3050"/>
                <a:gd name="T24" fmla="*/ 686 w 3462"/>
                <a:gd name="T25" fmla="*/ 586 h 3050"/>
                <a:gd name="T26" fmla="*/ 769 w 3462"/>
                <a:gd name="T27" fmla="*/ 413 h 3050"/>
                <a:gd name="T28" fmla="*/ 833 w 3462"/>
                <a:gd name="T29" fmla="*/ 256 h 3050"/>
                <a:gd name="T30" fmla="*/ 778 w 3462"/>
                <a:gd name="T31" fmla="*/ 82 h 3050"/>
                <a:gd name="T32" fmla="*/ 577 w 3462"/>
                <a:gd name="T33" fmla="*/ 0 h 3050"/>
                <a:gd name="T34" fmla="*/ 385 w 3462"/>
                <a:gd name="T35" fmla="*/ 82 h 3050"/>
                <a:gd name="T36" fmla="*/ 330 w 3462"/>
                <a:gd name="T37" fmla="*/ 256 h 3050"/>
                <a:gd name="T38" fmla="*/ 394 w 3462"/>
                <a:gd name="T39" fmla="*/ 413 h 3050"/>
                <a:gd name="T40" fmla="*/ 495 w 3462"/>
                <a:gd name="T41" fmla="*/ 586 h 3050"/>
                <a:gd name="T42" fmla="*/ 495 w 3462"/>
                <a:gd name="T43" fmla="*/ 595 h 3050"/>
                <a:gd name="T44" fmla="*/ 495 w 3462"/>
                <a:gd name="T45" fmla="*/ 907 h 3050"/>
                <a:gd name="T46" fmla="*/ 0 w 3462"/>
                <a:gd name="T47" fmla="*/ 907 h 3050"/>
                <a:gd name="T48" fmla="*/ 0 w 3462"/>
                <a:gd name="T49" fmla="*/ 1721 h 3050"/>
                <a:gd name="T50" fmla="*/ 449 w 3462"/>
                <a:gd name="T51" fmla="*/ 1703 h 3050"/>
                <a:gd name="T52" fmla="*/ 449 w 3462"/>
                <a:gd name="T53" fmla="*/ 1795 h 3050"/>
                <a:gd name="T54" fmla="*/ 879 w 3462"/>
                <a:gd name="T55" fmla="*/ 2912 h 3050"/>
                <a:gd name="T56" fmla="*/ 2985 w 3462"/>
                <a:gd name="T57" fmla="*/ 2912 h 3050"/>
                <a:gd name="T58" fmla="*/ 3407 w 3462"/>
                <a:gd name="T59" fmla="*/ 1795 h 3050"/>
                <a:gd name="T60" fmla="*/ 3407 w 3462"/>
                <a:gd name="T61" fmla="*/ 934 h 3050"/>
                <a:gd name="T62" fmla="*/ 3461 w 3462"/>
                <a:gd name="T63" fmla="*/ 907 h 3050"/>
                <a:gd name="T64" fmla="*/ 2985 w 3462"/>
                <a:gd name="T65" fmla="*/ 907 h 3050"/>
                <a:gd name="T66" fmla="*/ 2985 w 3462"/>
                <a:gd name="T67" fmla="*/ 952 h 305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Lst>
              <a:rect l="0" t="0" r="r" b="b"/>
              <a:pathLst>
                <a:path w="3462" h="3050">
                  <a:moveTo>
                    <a:pt x="2985" y="952"/>
                  </a:moveTo>
                  <a:lnTo>
                    <a:pt x="2985" y="952"/>
                  </a:lnTo>
                  <a:cubicBezTo>
                    <a:pt x="2985" y="971"/>
                    <a:pt x="2994" y="971"/>
                    <a:pt x="3040" y="1034"/>
                  </a:cubicBezTo>
                  <a:cubicBezTo>
                    <a:pt x="3076" y="1089"/>
                    <a:pt x="3131" y="1172"/>
                    <a:pt x="3131" y="1282"/>
                  </a:cubicBezTo>
                  <a:cubicBezTo>
                    <a:pt x="3131" y="1374"/>
                    <a:pt x="3113" y="1474"/>
                    <a:pt x="3040" y="1565"/>
                  </a:cubicBezTo>
                  <a:cubicBezTo>
                    <a:pt x="2976" y="1648"/>
                    <a:pt x="2857" y="1703"/>
                    <a:pt x="2719" y="1703"/>
                  </a:cubicBezTo>
                  <a:cubicBezTo>
                    <a:pt x="2582" y="1703"/>
                    <a:pt x="2463" y="1639"/>
                    <a:pt x="2390" y="1565"/>
                  </a:cubicBezTo>
                  <a:cubicBezTo>
                    <a:pt x="2326" y="1483"/>
                    <a:pt x="2308" y="1374"/>
                    <a:pt x="2308" y="1282"/>
                  </a:cubicBezTo>
                  <a:cubicBezTo>
                    <a:pt x="2308" y="1172"/>
                    <a:pt x="2362" y="1089"/>
                    <a:pt x="2408" y="1034"/>
                  </a:cubicBezTo>
                  <a:cubicBezTo>
                    <a:pt x="2454" y="971"/>
                    <a:pt x="2472" y="952"/>
                    <a:pt x="2472" y="934"/>
                  </a:cubicBezTo>
                  <a:cubicBezTo>
                    <a:pt x="2472" y="907"/>
                    <a:pt x="2472" y="907"/>
                    <a:pt x="2472" y="907"/>
                  </a:cubicBezTo>
                  <a:cubicBezTo>
                    <a:pt x="686" y="907"/>
                    <a:pt x="686" y="907"/>
                    <a:pt x="686" y="907"/>
                  </a:cubicBezTo>
                  <a:cubicBezTo>
                    <a:pt x="686" y="586"/>
                    <a:pt x="686" y="586"/>
                    <a:pt x="686" y="586"/>
                  </a:cubicBezTo>
                  <a:cubicBezTo>
                    <a:pt x="686" y="504"/>
                    <a:pt x="732" y="458"/>
                    <a:pt x="769" y="413"/>
                  </a:cubicBezTo>
                  <a:cubicBezTo>
                    <a:pt x="806" y="357"/>
                    <a:pt x="833" y="321"/>
                    <a:pt x="833" y="256"/>
                  </a:cubicBezTo>
                  <a:cubicBezTo>
                    <a:pt x="833" y="192"/>
                    <a:pt x="815" y="119"/>
                    <a:pt x="778" y="82"/>
                  </a:cubicBezTo>
                  <a:cubicBezTo>
                    <a:pt x="741" y="36"/>
                    <a:pt x="686" y="0"/>
                    <a:pt x="577" y="0"/>
                  </a:cubicBezTo>
                  <a:cubicBezTo>
                    <a:pt x="477" y="9"/>
                    <a:pt x="421" y="36"/>
                    <a:pt x="385" y="82"/>
                  </a:cubicBezTo>
                  <a:cubicBezTo>
                    <a:pt x="348" y="128"/>
                    <a:pt x="330" y="192"/>
                    <a:pt x="330" y="256"/>
                  </a:cubicBezTo>
                  <a:cubicBezTo>
                    <a:pt x="330" y="321"/>
                    <a:pt x="357" y="357"/>
                    <a:pt x="394" y="413"/>
                  </a:cubicBezTo>
                  <a:cubicBezTo>
                    <a:pt x="440" y="458"/>
                    <a:pt x="486" y="504"/>
                    <a:pt x="495" y="586"/>
                  </a:cubicBezTo>
                  <a:cubicBezTo>
                    <a:pt x="495" y="595"/>
                    <a:pt x="495" y="595"/>
                    <a:pt x="495" y="595"/>
                  </a:cubicBezTo>
                  <a:cubicBezTo>
                    <a:pt x="495" y="907"/>
                    <a:pt x="495" y="907"/>
                    <a:pt x="495" y="907"/>
                  </a:cubicBezTo>
                  <a:cubicBezTo>
                    <a:pt x="0" y="907"/>
                    <a:pt x="0" y="907"/>
                    <a:pt x="0" y="907"/>
                  </a:cubicBezTo>
                  <a:cubicBezTo>
                    <a:pt x="0" y="1721"/>
                    <a:pt x="0" y="1721"/>
                    <a:pt x="0" y="1721"/>
                  </a:cubicBezTo>
                  <a:cubicBezTo>
                    <a:pt x="155" y="1721"/>
                    <a:pt x="302" y="1721"/>
                    <a:pt x="449" y="1703"/>
                  </a:cubicBezTo>
                  <a:cubicBezTo>
                    <a:pt x="449" y="1795"/>
                    <a:pt x="449" y="1795"/>
                    <a:pt x="449" y="1795"/>
                  </a:cubicBezTo>
                  <a:cubicBezTo>
                    <a:pt x="449" y="2207"/>
                    <a:pt x="604" y="2619"/>
                    <a:pt x="879" y="2912"/>
                  </a:cubicBezTo>
                  <a:cubicBezTo>
                    <a:pt x="1712" y="3049"/>
                    <a:pt x="2207" y="3049"/>
                    <a:pt x="2985" y="2912"/>
                  </a:cubicBezTo>
                  <a:cubicBezTo>
                    <a:pt x="3260" y="2619"/>
                    <a:pt x="3416" y="2207"/>
                    <a:pt x="3407" y="1795"/>
                  </a:cubicBezTo>
                  <a:cubicBezTo>
                    <a:pt x="3407" y="934"/>
                    <a:pt x="3407" y="934"/>
                    <a:pt x="3407" y="934"/>
                  </a:cubicBezTo>
                  <a:cubicBezTo>
                    <a:pt x="3425" y="925"/>
                    <a:pt x="3443" y="916"/>
                    <a:pt x="3461" y="907"/>
                  </a:cubicBezTo>
                  <a:cubicBezTo>
                    <a:pt x="2985" y="907"/>
                    <a:pt x="2985" y="907"/>
                    <a:pt x="2985" y="907"/>
                  </a:cubicBezTo>
                  <a:lnTo>
                    <a:pt x="2985" y="952"/>
                  </a:lnTo>
                </a:path>
              </a:pathLst>
            </a:custGeom>
            <a:solidFill>
              <a:srgbClr val="4B4B4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35" name="Freeform 13">
              <a:extLst>
                <a:ext uri="{FF2B5EF4-FFF2-40B4-BE49-F238E27FC236}">
                  <a16:creationId xmlns:a16="http://schemas.microsoft.com/office/drawing/2014/main" id="{67FE7716-0F19-4EF1-84A1-3B1AF49EE416}"/>
                </a:ext>
              </a:extLst>
            </p:cNvPr>
            <p:cNvSpPr>
              <a:spLocks noChangeArrowheads="1"/>
            </p:cNvSpPr>
            <p:nvPr/>
          </p:nvSpPr>
          <p:spPr bwMode="auto">
            <a:xfrm>
              <a:off x="4811518" y="2053167"/>
              <a:ext cx="2856756" cy="2465917"/>
            </a:xfrm>
            <a:custGeom>
              <a:avLst/>
              <a:gdLst>
                <a:gd name="T0" fmla="*/ 3717 w 4762"/>
                <a:gd name="T1" fmla="*/ 100 h 4111"/>
                <a:gd name="T2" fmla="*/ 3717 w 4762"/>
                <a:gd name="T3" fmla="*/ 100 h 4111"/>
                <a:gd name="T4" fmla="*/ 3379 w 4762"/>
                <a:gd name="T5" fmla="*/ 45 h 4111"/>
                <a:gd name="T6" fmla="*/ 1438 w 4762"/>
                <a:gd name="T7" fmla="*/ 887 h 4111"/>
                <a:gd name="T8" fmla="*/ 1438 w 4762"/>
                <a:gd name="T9" fmla="*/ 887 h 4111"/>
                <a:gd name="T10" fmla="*/ 28 w 4762"/>
                <a:gd name="T11" fmla="*/ 2370 h 4111"/>
                <a:gd name="T12" fmla="*/ 9 w 4762"/>
                <a:gd name="T13" fmla="*/ 2398 h 4111"/>
                <a:gd name="T14" fmla="*/ 9 w 4762"/>
                <a:gd name="T15" fmla="*/ 2398 h 4111"/>
                <a:gd name="T16" fmla="*/ 28 w 4762"/>
                <a:gd name="T17" fmla="*/ 2389 h 4111"/>
                <a:gd name="T18" fmla="*/ 266 w 4762"/>
                <a:gd name="T19" fmla="*/ 3771 h 4111"/>
                <a:gd name="T20" fmla="*/ 375 w 4762"/>
                <a:gd name="T21" fmla="*/ 4019 h 4111"/>
                <a:gd name="T22" fmla="*/ 660 w 4762"/>
                <a:gd name="T23" fmla="*/ 4101 h 4111"/>
                <a:gd name="T24" fmla="*/ 879 w 4762"/>
                <a:gd name="T25" fmla="*/ 2297 h 4111"/>
                <a:gd name="T26" fmla="*/ 961 w 4762"/>
                <a:gd name="T27" fmla="*/ 2215 h 4111"/>
                <a:gd name="T28" fmla="*/ 1053 w 4762"/>
                <a:gd name="T29" fmla="*/ 2151 h 4111"/>
                <a:gd name="T30" fmla="*/ 2134 w 4762"/>
                <a:gd name="T31" fmla="*/ 1904 h 4111"/>
                <a:gd name="T32" fmla="*/ 2629 w 4762"/>
                <a:gd name="T33" fmla="*/ 2114 h 4111"/>
                <a:gd name="T34" fmla="*/ 2180 w 4762"/>
                <a:gd name="T35" fmla="*/ 2572 h 4111"/>
                <a:gd name="T36" fmla="*/ 2015 w 4762"/>
                <a:gd name="T37" fmla="*/ 2929 h 4111"/>
                <a:gd name="T38" fmla="*/ 2134 w 4762"/>
                <a:gd name="T39" fmla="*/ 3259 h 4111"/>
                <a:gd name="T40" fmla="*/ 2811 w 4762"/>
                <a:gd name="T41" fmla="*/ 3185 h 4111"/>
                <a:gd name="T42" fmla="*/ 4166 w 4762"/>
                <a:gd name="T43" fmla="*/ 2178 h 4111"/>
                <a:gd name="T44" fmla="*/ 4423 w 4762"/>
                <a:gd name="T45" fmla="*/ 1977 h 4111"/>
                <a:gd name="T46" fmla="*/ 4706 w 4762"/>
                <a:gd name="T47" fmla="*/ 1281 h 4111"/>
                <a:gd name="T48" fmla="*/ 4624 w 4762"/>
                <a:gd name="T49" fmla="*/ 915 h 4111"/>
                <a:gd name="T50" fmla="*/ 3717 w 4762"/>
                <a:gd name="T51" fmla="*/ 100 h 411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4762" h="4111">
                  <a:moveTo>
                    <a:pt x="3717" y="100"/>
                  </a:moveTo>
                  <a:lnTo>
                    <a:pt x="3717" y="100"/>
                  </a:lnTo>
                  <a:cubicBezTo>
                    <a:pt x="3626" y="18"/>
                    <a:pt x="3489" y="0"/>
                    <a:pt x="3379" y="45"/>
                  </a:cubicBezTo>
                  <a:cubicBezTo>
                    <a:pt x="1438" y="887"/>
                    <a:pt x="1438" y="887"/>
                    <a:pt x="1438" y="887"/>
                  </a:cubicBezTo>
                  <a:lnTo>
                    <a:pt x="1438" y="887"/>
                  </a:lnTo>
                  <a:cubicBezTo>
                    <a:pt x="1209" y="988"/>
                    <a:pt x="0" y="2142"/>
                    <a:pt x="28" y="2370"/>
                  </a:cubicBezTo>
                  <a:cubicBezTo>
                    <a:pt x="28" y="2380"/>
                    <a:pt x="9" y="2389"/>
                    <a:pt x="9" y="2398"/>
                  </a:cubicBezTo>
                  <a:lnTo>
                    <a:pt x="9" y="2398"/>
                  </a:lnTo>
                  <a:lnTo>
                    <a:pt x="28" y="2389"/>
                  </a:lnTo>
                  <a:cubicBezTo>
                    <a:pt x="266" y="3771"/>
                    <a:pt x="266" y="3771"/>
                    <a:pt x="266" y="3771"/>
                  </a:cubicBezTo>
                  <a:cubicBezTo>
                    <a:pt x="266" y="3863"/>
                    <a:pt x="311" y="3955"/>
                    <a:pt x="375" y="4019"/>
                  </a:cubicBezTo>
                  <a:cubicBezTo>
                    <a:pt x="449" y="4083"/>
                    <a:pt x="559" y="4110"/>
                    <a:pt x="660" y="4101"/>
                  </a:cubicBezTo>
                  <a:cubicBezTo>
                    <a:pt x="348" y="3525"/>
                    <a:pt x="412" y="2801"/>
                    <a:pt x="879" y="2297"/>
                  </a:cubicBezTo>
                  <a:cubicBezTo>
                    <a:pt x="916" y="2260"/>
                    <a:pt x="943" y="2233"/>
                    <a:pt x="961" y="2215"/>
                  </a:cubicBezTo>
                  <a:cubicBezTo>
                    <a:pt x="989" y="2187"/>
                    <a:pt x="1026" y="2160"/>
                    <a:pt x="1053" y="2151"/>
                  </a:cubicBezTo>
                  <a:cubicBezTo>
                    <a:pt x="1438" y="2060"/>
                    <a:pt x="1849" y="1968"/>
                    <a:pt x="2134" y="1904"/>
                  </a:cubicBezTo>
                  <a:cubicBezTo>
                    <a:pt x="2143" y="1904"/>
                    <a:pt x="2509" y="1913"/>
                    <a:pt x="2629" y="2114"/>
                  </a:cubicBezTo>
                  <a:cubicBezTo>
                    <a:pt x="2180" y="2572"/>
                    <a:pt x="2180" y="2572"/>
                    <a:pt x="2180" y="2572"/>
                  </a:cubicBezTo>
                  <a:cubicBezTo>
                    <a:pt x="2088" y="2673"/>
                    <a:pt x="2024" y="2801"/>
                    <a:pt x="2015" y="2929"/>
                  </a:cubicBezTo>
                  <a:cubicBezTo>
                    <a:pt x="2006" y="3058"/>
                    <a:pt x="2051" y="3176"/>
                    <a:pt x="2134" y="3259"/>
                  </a:cubicBezTo>
                  <a:cubicBezTo>
                    <a:pt x="2307" y="3415"/>
                    <a:pt x="2619" y="3378"/>
                    <a:pt x="2811" y="3185"/>
                  </a:cubicBezTo>
                  <a:cubicBezTo>
                    <a:pt x="3314" y="2645"/>
                    <a:pt x="3553" y="2260"/>
                    <a:pt x="4166" y="2178"/>
                  </a:cubicBezTo>
                  <a:cubicBezTo>
                    <a:pt x="4285" y="2160"/>
                    <a:pt x="4377" y="2087"/>
                    <a:pt x="4423" y="1977"/>
                  </a:cubicBezTo>
                  <a:cubicBezTo>
                    <a:pt x="4706" y="1281"/>
                    <a:pt x="4706" y="1281"/>
                    <a:pt x="4706" y="1281"/>
                  </a:cubicBezTo>
                  <a:cubicBezTo>
                    <a:pt x="4761" y="1153"/>
                    <a:pt x="4725" y="1007"/>
                    <a:pt x="4624" y="915"/>
                  </a:cubicBezTo>
                  <a:lnTo>
                    <a:pt x="3717" y="100"/>
                  </a:lnTo>
                </a:path>
              </a:pathLst>
            </a:custGeom>
            <a:solidFill>
              <a:srgbClr val="4B4B4B"/>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36" name="Freeform 14">
              <a:extLst>
                <a:ext uri="{FF2B5EF4-FFF2-40B4-BE49-F238E27FC236}">
                  <a16:creationId xmlns:a16="http://schemas.microsoft.com/office/drawing/2014/main" id="{2AFB8977-702A-447F-A6FA-DAEFDCFDD824}"/>
                </a:ext>
              </a:extLst>
            </p:cNvPr>
            <p:cNvSpPr>
              <a:spLocks noChangeArrowheads="1"/>
            </p:cNvSpPr>
            <p:nvPr/>
          </p:nvSpPr>
          <p:spPr bwMode="auto">
            <a:xfrm>
              <a:off x="4949067" y="3278189"/>
              <a:ext cx="1973278" cy="2010833"/>
            </a:xfrm>
            <a:custGeom>
              <a:avLst/>
              <a:gdLst>
                <a:gd name="T0" fmla="*/ 2848 w 3288"/>
                <a:gd name="T1" fmla="*/ 2289 h 3352"/>
                <a:gd name="T2" fmla="*/ 2848 w 3288"/>
                <a:gd name="T3" fmla="*/ 2289 h 3352"/>
                <a:gd name="T4" fmla="*/ 3205 w 3288"/>
                <a:gd name="T5" fmla="*/ 1035 h 3352"/>
                <a:gd name="T6" fmla="*/ 3003 w 3288"/>
                <a:gd name="T7" fmla="*/ 907 h 3352"/>
                <a:gd name="T8" fmla="*/ 2912 w 3288"/>
                <a:gd name="T9" fmla="*/ 952 h 3352"/>
                <a:gd name="T10" fmla="*/ 2664 w 3288"/>
                <a:gd name="T11" fmla="*/ 1227 h 3352"/>
                <a:gd name="T12" fmla="*/ 1831 w 3288"/>
                <a:gd name="T13" fmla="*/ 1318 h 3352"/>
                <a:gd name="T14" fmla="*/ 1822 w 3288"/>
                <a:gd name="T15" fmla="*/ 1309 h 3352"/>
                <a:gd name="T16" fmla="*/ 1657 w 3288"/>
                <a:gd name="T17" fmla="*/ 879 h 3352"/>
                <a:gd name="T18" fmla="*/ 1859 w 3288"/>
                <a:gd name="T19" fmla="*/ 440 h 3352"/>
                <a:gd name="T20" fmla="*/ 1868 w 3288"/>
                <a:gd name="T21" fmla="*/ 440 h 3352"/>
                <a:gd name="T22" fmla="*/ 1877 w 3288"/>
                <a:gd name="T23" fmla="*/ 421 h 3352"/>
                <a:gd name="T24" fmla="*/ 2014 w 3288"/>
                <a:gd name="T25" fmla="*/ 284 h 3352"/>
                <a:gd name="T26" fmla="*/ 2014 w 3288"/>
                <a:gd name="T27" fmla="*/ 46 h 3352"/>
                <a:gd name="T28" fmla="*/ 1887 w 3288"/>
                <a:gd name="T29" fmla="*/ 0 h 3352"/>
                <a:gd name="T30" fmla="*/ 1859 w 3288"/>
                <a:gd name="T31" fmla="*/ 0 h 3352"/>
                <a:gd name="T32" fmla="*/ 898 w 3288"/>
                <a:gd name="T33" fmla="*/ 219 h 3352"/>
                <a:gd name="T34" fmla="*/ 852 w 3288"/>
                <a:gd name="T35" fmla="*/ 238 h 3352"/>
                <a:gd name="T36" fmla="*/ 815 w 3288"/>
                <a:gd name="T37" fmla="*/ 266 h 3352"/>
                <a:gd name="T38" fmla="*/ 742 w 3288"/>
                <a:gd name="T39" fmla="*/ 339 h 3352"/>
                <a:gd name="T40" fmla="*/ 385 w 3288"/>
                <a:gd name="T41" fmla="*/ 1090 h 3352"/>
                <a:gd name="T42" fmla="*/ 705 w 3288"/>
                <a:gd name="T43" fmla="*/ 2243 h 3352"/>
                <a:gd name="T44" fmla="*/ 467 w 3288"/>
                <a:gd name="T45" fmla="*/ 2463 h 3352"/>
                <a:gd name="T46" fmla="*/ 467 w 3288"/>
                <a:gd name="T47" fmla="*/ 2463 h 3352"/>
                <a:gd name="T48" fmla="*/ 265 w 3288"/>
                <a:gd name="T49" fmla="*/ 2509 h 3352"/>
                <a:gd name="T50" fmla="*/ 110 w 3288"/>
                <a:gd name="T51" fmla="*/ 2564 h 3352"/>
                <a:gd name="T52" fmla="*/ 9 w 3288"/>
                <a:gd name="T53" fmla="*/ 2719 h 3352"/>
                <a:gd name="T54" fmla="*/ 91 w 3288"/>
                <a:gd name="T55" fmla="*/ 2921 h 3352"/>
                <a:gd name="T56" fmla="*/ 275 w 3288"/>
                <a:gd name="T57" fmla="*/ 3013 h 3352"/>
                <a:gd name="T58" fmla="*/ 440 w 3288"/>
                <a:gd name="T59" fmla="*/ 2930 h 3352"/>
                <a:gd name="T60" fmla="*/ 513 w 3288"/>
                <a:gd name="T61" fmla="*/ 2783 h 3352"/>
                <a:gd name="T62" fmla="*/ 586 w 3288"/>
                <a:gd name="T63" fmla="*/ 2609 h 3352"/>
                <a:gd name="T64" fmla="*/ 843 w 3288"/>
                <a:gd name="T65" fmla="*/ 2381 h 3352"/>
                <a:gd name="T66" fmla="*/ 2344 w 3288"/>
                <a:gd name="T67" fmla="*/ 2636 h 3352"/>
                <a:gd name="T68" fmla="*/ 2472 w 3288"/>
                <a:gd name="T69" fmla="*/ 2839 h 3352"/>
                <a:gd name="T70" fmla="*/ 2472 w 3288"/>
                <a:gd name="T71" fmla="*/ 2839 h 3352"/>
                <a:gd name="T72" fmla="*/ 2481 w 3288"/>
                <a:gd name="T73" fmla="*/ 3049 h 3352"/>
                <a:gd name="T74" fmla="*/ 2509 w 3288"/>
                <a:gd name="T75" fmla="*/ 3214 h 3352"/>
                <a:gd name="T76" fmla="*/ 2646 w 3288"/>
                <a:gd name="T77" fmla="*/ 3333 h 3352"/>
                <a:gd name="T78" fmla="*/ 2857 w 3288"/>
                <a:gd name="T79" fmla="*/ 3296 h 3352"/>
                <a:gd name="T80" fmla="*/ 2985 w 3288"/>
                <a:gd name="T81" fmla="*/ 3131 h 3352"/>
                <a:gd name="T82" fmla="*/ 2930 w 3288"/>
                <a:gd name="T83" fmla="*/ 2949 h 3352"/>
                <a:gd name="T84" fmla="*/ 2802 w 3288"/>
                <a:gd name="T85" fmla="*/ 2857 h 3352"/>
                <a:gd name="T86" fmla="*/ 2637 w 3288"/>
                <a:gd name="T87" fmla="*/ 2747 h 3352"/>
                <a:gd name="T88" fmla="*/ 2518 w 3288"/>
                <a:gd name="T89" fmla="*/ 2555 h 3352"/>
                <a:gd name="T90" fmla="*/ 2848 w 3288"/>
                <a:gd name="T91" fmla="*/ 2289 h 335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Lst>
              <a:rect l="0" t="0" r="r" b="b"/>
              <a:pathLst>
                <a:path w="3288" h="3352">
                  <a:moveTo>
                    <a:pt x="2848" y="2289"/>
                  </a:moveTo>
                  <a:lnTo>
                    <a:pt x="2848" y="2289"/>
                  </a:lnTo>
                  <a:cubicBezTo>
                    <a:pt x="3168" y="1941"/>
                    <a:pt x="3287" y="1465"/>
                    <a:pt x="3205" y="1035"/>
                  </a:cubicBezTo>
                  <a:cubicBezTo>
                    <a:pt x="3186" y="943"/>
                    <a:pt x="3095" y="888"/>
                    <a:pt x="3003" y="907"/>
                  </a:cubicBezTo>
                  <a:cubicBezTo>
                    <a:pt x="2967" y="916"/>
                    <a:pt x="2939" y="934"/>
                    <a:pt x="2912" y="952"/>
                  </a:cubicBezTo>
                  <a:cubicBezTo>
                    <a:pt x="2839" y="1044"/>
                    <a:pt x="2756" y="1126"/>
                    <a:pt x="2664" y="1227"/>
                  </a:cubicBezTo>
                  <a:cubicBezTo>
                    <a:pt x="2436" y="1475"/>
                    <a:pt x="2078" y="1538"/>
                    <a:pt x="1831" y="1318"/>
                  </a:cubicBezTo>
                  <a:cubicBezTo>
                    <a:pt x="1822" y="1318"/>
                    <a:pt x="1822" y="1309"/>
                    <a:pt x="1822" y="1309"/>
                  </a:cubicBezTo>
                  <a:cubicBezTo>
                    <a:pt x="1703" y="1199"/>
                    <a:pt x="1648" y="1044"/>
                    <a:pt x="1657" y="879"/>
                  </a:cubicBezTo>
                  <a:cubicBezTo>
                    <a:pt x="1676" y="714"/>
                    <a:pt x="1740" y="568"/>
                    <a:pt x="1859" y="440"/>
                  </a:cubicBezTo>
                  <a:lnTo>
                    <a:pt x="1868" y="440"/>
                  </a:lnTo>
                  <a:cubicBezTo>
                    <a:pt x="1868" y="440"/>
                    <a:pt x="1868" y="431"/>
                    <a:pt x="1877" y="421"/>
                  </a:cubicBezTo>
                  <a:cubicBezTo>
                    <a:pt x="2014" y="284"/>
                    <a:pt x="2014" y="284"/>
                    <a:pt x="2014" y="284"/>
                  </a:cubicBezTo>
                  <a:cubicBezTo>
                    <a:pt x="2078" y="219"/>
                    <a:pt x="2078" y="110"/>
                    <a:pt x="2014" y="46"/>
                  </a:cubicBezTo>
                  <a:cubicBezTo>
                    <a:pt x="1978" y="19"/>
                    <a:pt x="1932" y="0"/>
                    <a:pt x="1887" y="0"/>
                  </a:cubicBezTo>
                  <a:cubicBezTo>
                    <a:pt x="1877" y="0"/>
                    <a:pt x="1868" y="0"/>
                    <a:pt x="1859" y="0"/>
                  </a:cubicBezTo>
                  <a:cubicBezTo>
                    <a:pt x="1593" y="64"/>
                    <a:pt x="1236" y="146"/>
                    <a:pt x="898" y="219"/>
                  </a:cubicBezTo>
                  <a:cubicBezTo>
                    <a:pt x="879" y="229"/>
                    <a:pt x="870" y="229"/>
                    <a:pt x="852" y="238"/>
                  </a:cubicBezTo>
                  <a:cubicBezTo>
                    <a:pt x="843" y="247"/>
                    <a:pt x="833" y="256"/>
                    <a:pt x="815" y="266"/>
                  </a:cubicBezTo>
                  <a:cubicBezTo>
                    <a:pt x="797" y="284"/>
                    <a:pt x="769" y="311"/>
                    <a:pt x="742" y="339"/>
                  </a:cubicBezTo>
                  <a:cubicBezTo>
                    <a:pt x="540" y="559"/>
                    <a:pt x="422" y="824"/>
                    <a:pt x="385" y="1090"/>
                  </a:cubicBezTo>
                  <a:cubicBezTo>
                    <a:pt x="321" y="1493"/>
                    <a:pt x="431" y="1923"/>
                    <a:pt x="705" y="2243"/>
                  </a:cubicBezTo>
                  <a:cubicBezTo>
                    <a:pt x="467" y="2463"/>
                    <a:pt x="467" y="2463"/>
                    <a:pt x="467" y="2463"/>
                  </a:cubicBezTo>
                  <a:lnTo>
                    <a:pt x="467" y="2463"/>
                  </a:lnTo>
                  <a:cubicBezTo>
                    <a:pt x="403" y="2509"/>
                    <a:pt x="330" y="2509"/>
                    <a:pt x="265" y="2509"/>
                  </a:cubicBezTo>
                  <a:cubicBezTo>
                    <a:pt x="201" y="2518"/>
                    <a:pt x="155" y="2518"/>
                    <a:pt x="110" y="2564"/>
                  </a:cubicBezTo>
                  <a:cubicBezTo>
                    <a:pt x="55" y="2609"/>
                    <a:pt x="19" y="2664"/>
                    <a:pt x="9" y="2719"/>
                  </a:cubicBezTo>
                  <a:cubicBezTo>
                    <a:pt x="0" y="2774"/>
                    <a:pt x="19" y="2839"/>
                    <a:pt x="91" y="2921"/>
                  </a:cubicBezTo>
                  <a:cubicBezTo>
                    <a:pt x="155" y="2994"/>
                    <a:pt x="220" y="3022"/>
                    <a:pt x="275" y="3013"/>
                  </a:cubicBezTo>
                  <a:cubicBezTo>
                    <a:pt x="330" y="3013"/>
                    <a:pt x="394" y="2976"/>
                    <a:pt x="440" y="2930"/>
                  </a:cubicBezTo>
                  <a:cubicBezTo>
                    <a:pt x="486" y="2893"/>
                    <a:pt x="504" y="2848"/>
                    <a:pt x="513" y="2783"/>
                  </a:cubicBezTo>
                  <a:cubicBezTo>
                    <a:pt x="531" y="2728"/>
                    <a:pt x="531" y="2655"/>
                    <a:pt x="586" y="2609"/>
                  </a:cubicBezTo>
                  <a:cubicBezTo>
                    <a:pt x="843" y="2381"/>
                    <a:pt x="843" y="2381"/>
                    <a:pt x="843" y="2381"/>
                  </a:cubicBezTo>
                  <a:cubicBezTo>
                    <a:pt x="1264" y="2756"/>
                    <a:pt x="1850" y="2839"/>
                    <a:pt x="2344" y="2636"/>
                  </a:cubicBezTo>
                  <a:cubicBezTo>
                    <a:pt x="2472" y="2839"/>
                    <a:pt x="2472" y="2839"/>
                    <a:pt x="2472" y="2839"/>
                  </a:cubicBezTo>
                  <a:lnTo>
                    <a:pt x="2472" y="2839"/>
                  </a:lnTo>
                  <a:cubicBezTo>
                    <a:pt x="2509" y="2921"/>
                    <a:pt x="2491" y="2985"/>
                    <a:pt x="2481" y="3049"/>
                  </a:cubicBezTo>
                  <a:cubicBezTo>
                    <a:pt x="2481" y="3113"/>
                    <a:pt x="2481" y="3159"/>
                    <a:pt x="2509" y="3214"/>
                  </a:cubicBezTo>
                  <a:cubicBezTo>
                    <a:pt x="2545" y="3278"/>
                    <a:pt x="2591" y="3315"/>
                    <a:pt x="2646" y="3333"/>
                  </a:cubicBezTo>
                  <a:cubicBezTo>
                    <a:pt x="2701" y="3351"/>
                    <a:pt x="2766" y="3351"/>
                    <a:pt x="2857" y="3296"/>
                  </a:cubicBezTo>
                  <a:cubicBezTo>
                    <a:pt x="2949" y="3241"/>
                    <a:pt x="2976" y="3186"/>
                    <a:pt x="2985" y="3131"/>
                  </a:cubicBezTo>
                  <a:cubicBezTo>
                    <a:pt x="2994" y="3067"/>
                    <a:pt x="2967" y="3003"/>
                    <a:pt x="2930" y="2949"/>
                  </a:cubicBezTo>
                  <a:cubicBezTo>
                    <a:pt x="2903" y="2903"/>
                    <a:pt x="2857" y="2875"/>
                    <a:pt x="2802" y="2857"/>
                  </a:cubicBezTo>
                  <a:cubicBezTo>
                    <a:pt x="2747" y="2829"/>
                    <a:pt x="2683" y="2811"/>
                    <a:pt x="2637" y="2747"/>
                  </a:cubicBezTo>
                  <a:cubicBezTo>
                    <a:pt x="2518" y="2555"/>
                    <a:pt x="2518" y="2555"/>
                    <a:pt x="2518" y="2555"/>
                  </a:cubicBezTo>
                  <a:cubicBezTo>
                    <a:pt x="2637" y="2482"/>
                    <a:pt x="2747" y="2390"/>
                    <a:pt x="2848" y="2289"/>
                  </a:cubicBezTo>
                </a:path>
              </a:pathLst>
            </a:custGeom>
            <a:solidFill>
              <a:srgbClr val="FFB219"/>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37" name="Freeform 15">
              <a:extLst>
                <a:ext uri="{FF2B5EF4-FFF2-40B4-BE49-F238E27FC236}">
                  <a16:creationId xmlns:a16="http://schemas.microsoft.com/office/drawing/2014/main" id="{064B486E-3A49-459D-94F3-CCE9CC89F92C}"/>
                </a:ext>
              </a:extLst>
            </p:cNvPr>
            <p:cNvSpPr>
              <a:spLocks noChangeArrowheads="1"/>
            </p:cNvSpPr>
            <p:nvPr/>
          </p:nvSpPr>
          <p:spPr bwMode="auto">
            <a:xfrm>
              <a:off x="6887956" y="1153584"/>
              <a:ext cx="1896569" cy="1836208"/>
            </a:xfrm>
            <a:custGeom>
              <a:avLst/>
              <a:gdLst>
                <a:gd name="T0" fmla="*/ 3050 w 3160"/>
                <a:gd name="T1" fmla="*/ 1849 h 3059"/>
                <a:gd name="T2" fmla="*/ 3050 w 3160"/>
                <a:gd name="T3" fmla="*/ 1849 h 3059"/>
                <a:gd name="T4" fmla="*/ 1026 w 3160"/>
                <a:gd name="T5" fmla="*/ 55 h 3059"/>
                <a:gd name="T6" fmla="*/ 806 w 3160"/>
                <a:gd name="T7" fmla="*/ 27 h 3059"/>
                <a:gd name="T8" fmla="*/ 714 w 3160"/>
                <a:gd name="T9" fmla="*/ 91 h 3059"/>
                <a:gd name="T10" fmla="*/ 83 w 3160"/>
                <a:gd name="T11" fmla="*/ 823 h 3059"/>
                <a:gd name="T12" fmla="*/ 110 w 3160"/>
                <a:gd name="T13" fmla="*/ 1153 h 3059"/>
                <a:gd name="T14" fmla="*/ 2170 w 3160"/>
                <a:gd name="T15" fmla="*/ 2985 h 3059"/>
                <a:gd name="T16" fmla="*/ 2491 w 3160"/>
                <a:gd name="T17" fmla="*/ 2948 h 3059"/>
                <a:gd name="T18" fmla="*/ 3086 w 3160"/>
                <a:gd name="T19" fmla="*/ 2170 h 3059"/>
                <a:gd name="T20" fmla="*/ 3050 w 3160"/>
                <a:gd name="T21" fmla="*/ 1849 h 3059"/>
                <a:gd name="T22" fmla="*/ 2564 w 3160"/>
                <a:gd name="T23" fmla="*/ 2426 h 3059"/>
                <a:gd name="T24" fmla="*/ 2564 w 3160"/>
                <a:gd name="T25" fmla="*/ 2426 h 3059"/>
                <a:gd name="T26" fmla="*/ 2079 w 3160"/>
                <a:gd name="T27" fmla="*/ 2234 h 3059"/>
                <a:gd name="T28" fmla="*/ 2280 w 3160"/>
                <a:gd name="T29" fmla="*/ 1757 h 3059"/>
                <a:gd name="T30" fmla="*/ 2756 w 3160"/>
                <a:gd name="T31" fmla="*/ 1950 h 3059"/>
                <a:gd name="T32" fmla="*/ 2564 w 3160"/>
                <a:gd name="T33" fmla="*/ 2426 h 305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3160" h="3059">
                  <a:moveTo>
                    <a:pt x="3050" y="1849"/>
                  </a:moveTo>
                  <a:lnTo>
                    <a:pt x="3050" y="1849"/>
                  </a:lnTo>
                  <a:cubicBezTo>
                    <a:pt x="1026" y="55"/>
                    <a:pt x="1026" y="55"/>
                    <a:pt x="1026" y="55"/>
                  </a:cubicBezTo>
                  <a:cubicBezTo>
                    <a:pt x="971" y="9"/>
                    <a:pt x="879" y="0"/>
                    <a:pt x="806" y="27"/>
                  </a:cubicBezTo>
                  <a:cubicBezTo>
                    <a:pt x="769" y="37"/>
                    <a:pt x="742" y="55"/>
                    <a:pt x="714" y="91"/>
                  </a:cubicBezTo>
                  <a:cubicBezTo>
                    <a:pt x="83" y="823"/>
                    <a:pt x="83" y="823"/>
                    <a:pt x="83" y="823"/>
                  </a:cubicBezTo>
                  <a:cubicBezTo>
                    <a:pt x="0" y="915"/>
                    <a:pt x="19" y="1080"/>
                    <a:pt x="110" y="1153"/>
                  </a:cubicBezTo>
                  <a:cubicBezTo>
                    <a:pt x="2170" y="2985"/>
                    <a:pt x="2170" y="2985"/>
                    <a:pt x="2170" y="2985"/>
                  </a:cubicBezTo>
                  <a:cubicBezTo>
                    <a:pt x="2261" y="3058"/>
                    <a:pt x="2417" y="3040"/>
                    <a:pt x="2491" y="2948"/>
                  </a:cubicBezTo>
                  <a:cubicBezTo>
                    <a:pt x="3086" y="2170"/>
                    <a:pt x="3086" y="2170"/>
                    <a:pt x="3086" y="2170"/>
                  </a:cubicBezTo>
                  <a:cubicBezTo>
                    <a:pt x="3159" y="2078"/>
                    <a:pt x="3141" y="1922"/>
                    <a:pt x="3050" y="1849"/>
                  </a:cubicBezTo>
                  <a:close/>
                  <a:moveTo>
                    <a:pt x="2564" y="2426"/>
                  </a:moveTo>
                  <a:lnTo>
                    <a:pt x="2564" y="2426"/>
                  </a:lnTo>
                  <a:cubicBezTo>
                    <a:pt x="2372" y="2509"/>
                    <a:pt x="2161" y="2417"/>
                    <a:pt x="2079" y="2234"/>
                  </a:cubicBezTo>
                  <a:cubicBezTo>
                    <a:pt x="2006" y="2051"/>
                    <a:pt x="2088" y="1831"/>
                    <a:pt x="2280" y="1757"/>
                  </a:cubicBezTo>
                  <a:cubicBezTo>
                    <a:pt x="2464" y="1675"/>
                    <a:pt x="2674" y="1767"/>
                    <a:pt x="2756" y="1950"/>
                  </a:cubicBezTo>
                  <a:cubicBezTo>
                    <a:pt x="2839" y="2133"/>
                    <a:pt x="2747" y="2353"/>
                    <a:pt x="2564" y="2426"/>
                  </a:cubicBezTo>
                  <a:close/>
                </a:path>
              </a:pathLst>
            </a:custGeom>
            <a:solidFill>
              <a:srgbClr val="323232"/>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sp>
          <p:nvSpPr>
            <p:cNvPr id="38" name="Freeform 16">
              <a:extLst>
                <a:ext uri="{FF2B5EF4-FFF2-40B4-BE49-F238E27FC236}">
                  <a16:creationId xmlns:a16="http://schemas.microsoft.com/office/drawing/2014/main" id="{2B77C7E0-A38E-47D0-8DFE-70EE81F64B09}"/>
                </a:ext>
              </a:extLst>
            </p:cNvPr>
            <p:cNvSpPr>
              <a:spLocks noChangeArrowheads="1"/>
            </p:cNvSpPr>
            <p:nvPr/>
          </p:nvSpPr>
          <p:spPr bwMode="auto">
            <a:xfrm>
              <a:off x="7279437" y="5328709"/>
              <a:ext cx="581932" cy="296333"/>
            </a:xfrm>
            <a:custGeom>
              <a:avLst/>
              <a:gdLst>
                <a:gd name="T0" fmla="*/ 897 w 971"/>
                <a:gd name="T1" fmla="*/ 54 h 495"/>
                <a:gd name="T2" fmla="*/ 897 w 971"/>
                <a:gd name="T3" fmla="*/ 54 h 495"/>
                <a:gd name="T4" fmla="*/ 714 w 971"/>
                <a:gd name="T5" fmla="*/ 0 h 495"/>
                <a:gd name="T6" fmla="*/ 567 w 971"/>
                <a:gd name="T7" fmla="*/ 54 h 495"/>
                <a:gd name="T8" fmla="*/ 384 w 971"/>
                <a:gd name="T9" fmla="*/ 146 h 495"/>
                <a:gd name="T10" fmla="*/ 0 w 971"/>
                <a:gd name="T11" fmla="*/ 146 h 495"/>
                <a:gd name="T12" fmla="*/ 0 w 971"/>
                <a:gd name="T13" fmla="*/ 329 h 495"/>
                <a:gd name="T14" fmla="*/ 375 w 971"/>
                <a:gd name="T15" fmla="*/ 329 h 495"/>
                <a:gd name="T16" fmla="*/ 384 w 971"/>
                <a:gd name="T17" fmla="*/ 329 h 495"/>
                <a:gd name="T18" fmla="*/ 567 w 971"/>
                <a:gd name="T19" fmla="*/ 430 h 495"/>
                <a:gd name="T20" fmla="*/ 714 w 971"/>
                <a:gd name="T21" fmla="*/ 494 h 495"/>
                <a:gd name="T22" fmla="*/ 897 w 971"/>
                <a:gd name="T23" fmla="*/ 448 h 495"/>
                <a:gd name="T24" fmla="*/ 970 w 971"/>
                <a:gd name="T25" fmla="*/ 246 h 495"/>
                <a:gd name="T26" fmla="*/ 897 w 971"/>
                <a:gd name="T27" fmla="*/ 54 h 49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971" h="495">
                  <a:moveTo>
                    <a:pt x="897" y="54"/>
                  </a:moveTo>
                  <a:lnTo>
                    <a:pt x="897" y="54"/>
                  </a:lnTo>
                  <a:cubicBezTo>
                    <a:pt x="851" y="18"/>
                    <a:pt x="787" y="0"/>
                    <a:pt x="714" y="0"/>
                  </a:cubicBezTo>
                  <a:cubicBezTo>
                    <a:pt x="658" y="0"/>
                    <a:pt x="613" y="27"/>
                    <a:pt x="567" y="54"/>
                  </a:cubicBezTo>
                  <a:cubicBezTo>
                    <a:pt x="521" y="91"/>
                    <a:pt x="467" y="146"/>
                    <a:pt x="384" y="146"/>
                  </a:cubicBezTo>
                  <a:cubicBezTo>
                    <a:pt x="0" y="146"/>
                    <a:pt x="0" y="146"/>
                    <a:pt x="0" y="146"/>
                  </a:cubicBezTo>
                  <a:cubicBezTo>
                    <a:pt x="0" y="329"/>
                    <a:pt x="0" y="329"/>
                    <a:pt x="0" y="329"/>
                  </a:cubicBezTo>
                  <a:cubicBezTo>
                    <a:pt x="375" y="329"/>
                    <a:pt x="375" y="329"/>
                    <a:pt x="375" y="329"/>
                  </a:cubicBezTo>
                  <a:cubicBezTo>
                    <a:pt x="384" y="329"/>
                    <a:pt x="384" y="329"/>
                    <a:pt x="384" y="329"/>
                  </a:cubicBezTo>
                  <a:cubicBezTo>
                    <a:pt x="467" y="338"/>
                    <a:pt x="521" y="393"/>
                    <a:pt x="567" y="430"/>
                  </a:cubicBezTo>
                  <a:cubicBezTo>
                    <a:pt x="613" y="466"/>
                    <a:pt x="658" y="494"/>
                    <a:pt x="714" y="494"/>
                  </a:cubicBezTo>
                  <a:cubicBezTo>
                    <a:pt x="787" y="494"/>
                    <a:pt x="851" y="485"/>
                    <a:pt x="897" y="448"/>
                  </a:cubicBezTo>
                  <a:cubicBezTo>
                    <a:pt x="943" y="411"/>
                    <a:pt x="970" y="356"/>
                    <a:pt x="970" y="246"/>
                  </a:cubicBezTo>
                  <a:cubicBezTo>
                    <a:pt x="970" y="146"/>
                    <a:pt x="943" y="91"/>
                    <a:pt x="897" y="54"/>
                  </a:cubicBezTo>
                </a:path>
              </a:pathLst>
            </a:custGeom>
            <a:solidFill>
              <a:srgbClr val="FF6900"/>
            </a:solidFill>
            <a:ln>
              <a:noFill/>
            </a:ln>
            <a:effectLst/>
            <a:extLst>
              <a:ext uri="{91240B29-F687-4F45-9708-019B960494DF}">
                <a14:hiddenLine xmlns:a14="http://schemas.microsoft.com/office/drawing/2010/main" w="9525" cap="flat">
                  <a:solidFill>
                    <a:srgbClr val="808080"/>
                  </a:solidFill>
                  <a:bevel/>
                  <a:headEnd/>
                  <a:tailEnd/>
                </a14:hiddenLine>
              </a:ext>
              <a:ext uri="{AF507438-7753-43E0-B8FC-AC1667EBCBE1}">
                <a14:hiddenEffects xmlns:a14="http://schemas.microsoft.com/office/drawing/2010/main">
                  <a:effectLst>
                    <a:outerShdw blurRad="63500" dist="38099" dir="2700000" algn="ctr" rotWithShape="0">
                      <a:srgbClr val="000000">
                        <a:alpha val="74998"/>
                      </a:srgbClr>
                    </a:outerShdw>
                  </a:effectLst>
                </a14:hiddenEffects>
              </a:ext>
            </a:extLst>
          </p:spPr>
          <p:txBody>
            <a:bodyPr wrap="none" lIns="57137" tIns="28569" rIns="57137" bIns="28569"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a:ln>
                  <a:noFill/>
                </a:ln>
                <a:solidFill>
                  <a:srgbClr val="000000"/>
                </a:solidFill>
                <a:effectLst/>
                <a:uLnTx/>
                <a:uFillTx/>
                <a:latin typeface="Gill Sans" charset="0"/>
                <a:sym typeface="Gill Sans" charset="0"/>
              </a:endParaRPr>
            </a:p>
          </p:txBody>
        </p:sp>
      </p:grpSp>
    </p:spTree>
    <p:extLst>
      <p:ext uri="{BB962C8B-B14F-4D97-AF65-F5344CB8AC3E}">
        <p14:creationId xmlns:p14="http://schemas.microsoft.com/office/powerpoint/2010/main" val="20731120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fade">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12"/>
                                        </p:tgtEl>
                                        <p:attrNameLst>
                                          <p:attrName>style.visibility</p:attrName>
                                        </p:attrNameLst>
                                      </p:cBhvr>
                                      <p:to>
                                        <p:strVal val="visible"/>
                                      </p:to>
                                    </p:set>
                                    <p:animEffect transition="in" filter="fade">
                                      <p:cBhvr>
                                        <p:cTn id="17" dur="500"/>
                                        <p:tgtEl>
                                          <p:spTgt spid="12"/>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nodeType="clickEffect">
                                  <p:stCondLst>
                                    <p:cond delay="0"/>
                                  </p:stCondLst>
                                  <p:childTnLst>
                                    <p:set>
                                      <p:cBhvr>
                                        <p:cTn id="21" dur="1" fill="hold">
                                          <p:stCondLst>
                                            <p:cond delay="0"/>
                                          </p:stCondLst>
                                        </p:cTn>
                                        <p:tgtEl>
                                          <p:spTgt spid="16"/>
                                        </p:tgtEl>
                                        <p:attrNameLst>
                                          <p:attrName>style.visibility</p:attrName>
                                        </p:attrNameLst>
                                      </p:cBhvr>
                                      <p:to>
                                        <p:strVal val="visible"/>
                                      </p:to>
                                    </p:set>
                                    <p:animEffect transition="in" filter="fade">
                                      <p:cBhvr>
                                        <p:cTn id="22" dur="500"/>
                                        <p:tgtEl>
                                          <p:spTgt spid="16"/>
                                        </p:tgtEl>
                                      </p:cBhvr>
                                    </p:animEffec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AB70A19-98B4-42CC-ADF6-A92192CA14E8}"/>
              </a:ext>
            </a:extLst>
          </p:cNvPr>
          <p:cNvSpPr>
            <a:spLocks noGrp="1"/>
          </p:cNvSpPr>
          <p:nvPr>
            <p:ph type="title"/>
          </p:nvPr>
        </p:nvSpPr>
        <p:spPr/>
        <p:txBody>
          <a:bodyPr/>
          <a:lstStyle/>
          <a:p>
            <a:r>
              <a:rPr lang="en-US" altLang="zh-CN" dirty="0"/>
              <a:t>Python</a:t>
            </a:r>
            <a:r>
              <a:rPr lang="zh-CN" altLang="en-US" dirty="0"/>
              <a:t>语言</a:t>
            </a:r>
          </a:p>
        </p:txBody>
      </p:sp>
      <p:sp>
        <p:nvSpPr>
          <p:cNvPr id="3" name="TextBox 15">
            <a:extLst>
              <a:ext uri="{FF2B5EF4-FFF2-40B4-BE49-F238E27FC236}">
                <a16:creationId xmlns:a16="http://schemas.microsoft.com/office/drawing/2014/main" id="{49E9E582-D8F6-4EC7-996B-EF6CF2C3E0BE}"/>
              </a:ext>
            </a:extLst>
          </p:cNvPr>
          <p:cNvSpPr txBox="1"/>
          <p:nvPr/>
        </p:nvSpPr>
        <p:spPr>
          <a:xfrm>
            <a:off x="382519" y="1059582"/>
            <a:ext cx="8378962" cy="906915"/>
          </a:xfrm>
          <a:prstGeom prst="rect">
            <a:avLst/>
          </a:prstGeom>
          <a:noFill/>
        </p:spPr>
        <p:txBody>
          <a:bodyPr wrap="square" numCol="1" rtlCol="0">
            <a:spAutoFit/>
          </a:bodyPr>
          <a:lstStyle/>
          <a:p>
            <a:pPr algn="ctr">
              <a:lnSpc>
                <a:spcPct val="150000"/>
              </a:lnSpc>
            </a:pPr>
            <a:r>
              <a:rPr lang="zh-CN" altLang="en-US" sz="4000" b="1" dirty="0">
                <a:solidFill>
                  <a:srgbClr val="216AA9"/>
                </a:solidFill>
                <a:latin typeface="微软雅黑" panose="020B0503020204020204" pitchFamily="34" charset="-122"/>
                <a:ea typeface="微软雅黑" panose="020B0503020204020204" pitchFamily="34" charset="-122"/>
              </a:rPr>
              <a:t>理解和运用</a:t>
            </a:r>
            <a:r>
              <a:rPr lang="zh-CN" altLang="en-US" sz="4000" b="1" dirty="0">
                <a:solidFill>
                  <a:schemeClr val="tx1"/>
                </a:solidFill>
                <a:latin typeface="微软雅黑" panose="020B0503020204020204" pitchFamily="34" charset="-122"/>
                <a:ea typeface="微软雅黑" panose="020B0503020204020204" pitchFamily="34" charset="-122"/>
              </a:rPr>
              <a:t>计算生态</a:t>
            </a:r>
            <a:endParaRPr lang="en-US" altLang="zh-CN" sz="4000" b="1" dirty="0">
              <a:solidFill>
                <a:schemeClr val="tx1"/>
              </a:solidFill>
              <a:latin typeface="微软雅黑" panose="020B0503020204020204" pitchFamily="34" charset="-122"/>
              <a:ea typeface="微软雅黑" panose="020B0503020204020204" pitchFamily="34" charset="-122"/>
            </a:endParaRPr>
          </a:p>
        </p:txBody>
      </p:sp>
      <p:sp>
        <p:nvSpPr>
          <p:cNvPr id="4" name="矩形 3">
            <a:extLst>
              <a:ext uri="{FF2B5EF4-FFF2-40B4-BE49-F238E27FC236}">
                <a16:creationId xmlns:a16="http://schemas.microsoft.com/office/drawing/2014/main" id="{4AAF25F8-131B-49EC-98E6-F65126F108DE}"/>
              </a:ext>
            </a:extLst>
          </p:cNvPr>
          <p:cNvSpPr>
            <a:spLocks noChangeArrowheads="1"/>
          </p:cNvSpPr>
          <p:nvPr/>
        </p:nvSpPr>
        <p:spPr bwMode="auto">
          <a:xfrm>
            <a:off x="398646" y="2888358"/>
            <a:ext cx="2480633"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2000" b="1" dirty="0">
                <a:latin typeface="Palatino Linotype" panose="02040502050505030304" pitchFamily="18" charset="0"/>
                <a:ea typeface="仿宋_GB2312" pitchFamily="49" charset="-122"/>
              </a:rPr>
              <a:t>学会使用第三方库</a:t>
            </a:r>
            <a:endParaRPr lang="en-US" altLang="zh-CN" sz="2000" b="1" dirty="0">
              <a:latin typeface="Palatino Linotype" panose="02040502050505030304" pitchFamily="18" charset="0"/>
              <a:ea typeface="仿宋_GB2312" pitchFamily="49" charset="-122"/>
            </a:endParaRPr>
          </a:p>
          <a:p>
            <a:pPr eaLnBrk="1" hangingPunct="1">
              <a:lnSpc>
                <a:spcPct val="150000"/>
              </a:lnSpc>
              <a:spcBef>
                <a:spcPct val="0"/>
              </a:spcBef>
              <a:buFontTx/>
              <a:buNone/>
            </a:pPr>
            <a:r>
              <a:rPr lang="zh-CN" altLang="en-US" sz="1600" b="1" dirty="0">
                <a:solidFill>
                  <a:srgbClr val="C00000"/>
                </a:solidFill>
                <a:latin typeface="Palatino Linotype" panose="02040502050505030304" pitchFamily="18" charset="0"/>
                <a:ea typeface="仿宋_GB2312" pitchFamily="49" charset="-122"/>
              </a:rPr>
              <a:t>做更有意义的事儿！！</a:t>
            </a:r>
            <a:endParaRPr lang="en-US" altLang="zh-CN" sz="1600" b="1" dirty="0">
              <a:solidFill>
                <a:srgbClr val="C00000"/>
              </a:solidFill>
              <a:latin typeface="Palatino Linotype" panose="02040502050505030304" pitchFamily="18" charset="0"/>
              <a:ea typeface="仿宋_GB2312" pitchFamily="49" charset="-122"/>
            </a:endParaRPr>
          </a:p>
          <a:p>
            <a:pPr eaLnBrk="1" hangingPunct="1">
              <a:lnSpc>
                <a:spcPct val="150000"/>
              </a:lnSpc>
              <a:spcBef>
                <a:spcPct val="0"/>
              </a:spcBef>
              <a:buFontTx/>
              <a:buNone/>
            </a:pPr>
            <a:r>
              <a:rPr lang="en-US" altLang="zh-CN" sz="1600" b="1" dirty="0">
                <a:latin typeface="Palatino Linotype" panose="02040502050505030304" pitchFamily="18" charset="0"/>
                <a:ea typeface="仿宋_GB2312" pitchFamily="49" charset="-122"/>
              </a:rPr>
              <a:t>Web</a:t>
            </a:r>
            <a:r>
              <a:rPr lang="zh-CN" altLang="en-US" sz="1600" b="1" dirty="0">
                <a:latin typeface="Palatino Linotype" panose="02040502050505030304" pitchFamily="18" charset="0"/>
                <a:ea typeface="仿宋_GB2312" pitchFamily="49" charset="-122"/>
              </a:rPr>
              <a:t>开发</a:t>
            </a:r>
            <a:r>
              <a:rPr lang="en-US" altLang="zh-CN" sz="1600" b="1" dirty="0">
                <a:latin typeface="Palatino Linotype" panose="02040502050505030304" pitchFamily="18" charset="0"/>
                <a:ea typeface="仿宋_GB2312" pitchFamily="49" charset="-122"/>
              </a:rPr>
              <a:t>/</a:t>
            </a:r>
            <a:r>
              <a:rPr lang="zh-CN" altLang="en-US" sz="1600" b="1" dirty="0">
                <a:latin typeface="Palatino Linotype" panose="02040502050505030304" pitchFamily="18" charset="0"/>
                <a:ea typeface="仿宋_GB2312" pitchFamily="49" charset="-122"/>
              </a:rPr>
              <a:t>数据分析</a:t>
            </a:r>
            <a:r>
              <a:rPr lang="en-US" altLang="zh-CN" sz="1600" b="1" dirty="0">
                <a:latin typeface="Palatino Linotype" panose="02040502050505030304" pitchFamily="18" charset="0"/>
                <a:ea typeface="仿宋_GB2312" pitchFamily="49" charset="-122"/>
              </a:rPr>
              <a:t>/</a:t>
            </a:r>
            <a:r>
              <a:rPr lang="zh-CN" altLang="en-US" sz="1600" b="1" dirty="0">
                <a:latin typeface="Palatino Linotype" panose="02040502050505030304" pitchFamily="18" charset="0"/>
                <a:ea typeface="仿宋_GB2312" pitchFamily="49" charset="-122"/>
              </a:rPr>
              <a:t>机器学习</a:t>
            </a:r>
            <a:r>
              <a:rPr lang="en-US" altLang="zh-CN" sz="1600" b="1" dirty="0">
                <a:latin typeface="Palatino Linotype" panose="02040502050505030304" pitchFamily="18" charset="0"/>
                <a:ea typeface="仿宋_GB2312" pitchFamily="49" charset="-122"/>
              </a:rPr>
              <a:t>/</a:t>
            </a:r>
            <a:r>
              <a:rPr lang="zh-CN" altLang="en-US" sz="1600" b="1" dirty="0">
                <a:latin typeface="Palatino Linotype" panose="02040502050505030304" pitchFamily="18" charset="0"/>
                <a:ea typeface="仿宋_GB2312" pitchFamily="49" charset="-122"/>
              </a:rPr>
              <a:t>嵌入式开发</a:t>
            </a:r>
            <a:r>
              <a:rPr lang="en-US" altLang="zh-CN" sz="1600" b="1" dirty="0">
                <a:latin typeface="Palatino Linotype" panose="02040502050505030304" pitchFamily="18" charset="0"/>
                <a:ea typeface="仿宋_GB2312" pitchFamily="49" charset="-122"/>
              </a:rPr>
              <a:t>/….</a:t>
            </a:r>
          </a:p>
        </p:txBody>
      </p:sp>
      <p:sp>
        <p:nvSpPr>
          <p:cNvPr id="5" name="右箭头 20">
            <a:extLst>
              <a:ext uri="{FF2B5EF4-FFF2-40B4-BE49-F238E27FC236}">
                <a16:creationId xmlns:a16="http://schemas.microsoft.com/office/drawing/2014/main" id="{F5D820EC-859B-43E2-B408-878268F96352}"/>
              </a:ext>
            </a:extLst>
          </p:cNvPr>
          <p:cNvSpPr/>
          <p:nvPr/>
        </p:nvSpPr>
        <p:spPr>
          <a:xfrm rot="7828200">
            <a:off x="2157849" y="2355614"/>
            <a:ext cx="431688" cy="288850"/>
          </a:xfrm>
          <a:prstGeom prst="rightArrow">
            <a:avLst/>
          </a:prstGeom>
          <a:noFill/>
          <a:ln>
            <a:solidFill>
              <a:srgbClr val="FF8F1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p>
        </p:txBody>
      </p:sp>
      <p:sp>
        <p:nvSpPr>
          <p:cNvPr id="6" name="右箭头 20">
            <a:extLst>
              <a:ext uri="{FF2B5EF4-FFF2-40B4-BE49-F238E27FC236}">
                <a16:creationId xmlns:a16="http://schemas.microsoft.com/office/drawing/2014/main" id="{6DE1E2F9-6B83-464A-9077-A3B5F025F036}"/>
              </a:ext>
            </a:extLst>
          </p:cNvPr>
          <p:cNvSpPr/>
          <p:nvPr/>
        </p:nvSpPr>
        <p:spPr>
          <a:xfrm rot="5400000">
            <a:off x="4228321" y="2410403"/>
            <a:ext cx="431688" cy="288850"/>
          </a:xfrm>
          <a:prstGeom prst="rightArrow">
            <a:avLst/>
          </a:prstGeom>
          <a:noFill/>
          <a:ln>
            <a:solidFill>
              <a:srgbClr val="FF8F1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p>
        </p:txBody>
      </p:sp>
      <p:sp>
        <p:nvSpPr>
          <p:cNvPr id="7" name="矩形 6">
            <a:extLst>
              <a:ext uri="{FF2B5EF4-FFF2-40B4-BE49-F238E27FC236}">
                <a16:creationId xmlns:a16="http://schemas.microsoft.com/office/drawing/2014/main" id="{363CC4F7-D5CD-4132-9ED8-75256B4E31A5}"/>
              </a:ext>
            </a:extLst>
          </p:cNvPr>
          <p:cNvSpPr>
            <a:spLocks noChangeArrowheads="1"/>
          </p:cNvSpPr>
          <p:nvPr/>
        </p:nvSpPr>
        <p:spPr bwMode="auto">
          <a:xfrm>
            <a:off x="3203848" y="2905160"/>
            <a:ext cx="2480633" cy="16230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2000" b="1" dirty="0">
                <a:latin typeface="Palatino Linotype" panose="02040502050505030304" pitchFamily="18" charset="0"/>
                <a:ea typeface="仿宋_GB2312" pitchFamily="49" charset="-122"/>
              </a:rPr>
              <a:t>理解快速开发理念</a:t>
            </a:r>
            <a:endParaRPr lang="en-US" altLang="zh-CN" sz="2000" b="1" dirty="0">
              <a:latin typeface="Palatino Linotype" panose="02040502050505030304" pitchFamily="18" charset="0"/>
              <a:ea typeface="仿宋_GB2312" pitchFamily="49" charset="-122"/>
            </a:endParaRPr>
          </a:p>
          <a:p>
            <a:pPr>
              <a:lnSpc>
                <a:spcPct val="150000"/>
              </a:lnSpc>
              <a:spcBef>
                <a:spcPct val="0"/>
              </a:spcBef>
              <a:buNone/>
            </a:pPr>
            <a:r>
              <a:rPr lang="zh-CN" altLang="en-US" sz="1600" b="1" dirty="0">
                <a:solidFill>
                  <a:srgbClr val="C00000"/>
                </a:solidFill>
                <a:latin typeface="Palatino Linotype" panose="02040502050505030304" pitchFamily="18" charset="0"/>
                <a:ea typeface="仿宋_GB2312" pitchFamily="49" charset="-122"/>
              </a:rPr>
              <a:t>更有意义的做事情！！</a:t>
            </a:r>
            <a:endParaRPr lang="en-US" altLang="zh-CN" sz="1600" b="1" dirty="0">
              <a:solidFill>
                <a:srgbClr val="C00000"/>
              </a:solidFill>
              <a:latin typeface="Palatino Linotype" panose="02040502050505030304" pitchFamily="18" charset="0"/>
              <a:ea typeface="仿宋_GB2312" pitchFamily="49" charset="-122"/>
            </a:endParaRPr>
          </a:p>
          <a:p>
            <a:pPr eaLnBrk="1" hangingPunct="1">
              <a:lnSpc>
                <a:spcPct val="150000"/>
              </a:lnSpc>
              <a:spcBef>
                <a:spcPct val="0"/>
              </a:spcBef>
              <a:buFontTx/>
              <a:buNone/>
            </a:pPr>
            <a:r>
              <a:rPr lang="zh-CN" altLang="en-US" sz="1600" b="1" dirty="0">
                <a:latin typeface="Palatino Linotype" panose="02040502050505030304" pitchFamily="18" charset="0"/>
                <a:ea typeface="仿宋_GB2312" pitchFamily="49" charset="-122"/>
              </a:rPr>
              <a:t>避免重复造轮子</a:t>
            </a:r>
            <a:r>
              <a:rPr lang="en-US" altLang="zh-CN" sz="1600" b="1" dirty="0">
                <a:latin typeface="Palatino Linotype" panose="02040502050505030304" pitchFamily="18" charset="0"/>
                <a:ea typeface="仿宋_GB2312" pitchFamily="49" charset="-122"/>
              </a:rPr>
              <a:t>/</a:t>
            </a:r>
            <a:r>
              <a:rPr lang="zh-CN" altLang="en-US" sz="1600" b="1" dirty="0">
                <a:latin typeface="Palatino Linotype" panose="02040502050505030304" pitchFamily="18" charset="0"/>
                <a:ea typeface="仿宋_GB2312" pitchFamily="49" charset="-122"/>
              </a:rPr>
              <a:t>集成创新</a:t>
            </a:r>
            <a:r>
              <a:rPr lang="en-US" altLang="zh-CN" sz="1600" b="1" dirty="0">
                <a:latin typeface="Palatino Linotype" panose="02040502050505030304" pitchFamily="18" charset="0"/>
                <a:ea typeface="仿宋_GB2312" pitchFamily="49" charset="-122"/>
              </a:rPr>
              <a:t>/</a:t>
            </a:r>
            <a:r>
              <a:rPr lang="zh-CN" altLang="en-US" sz="1600" b="1" dirty="0">
                <a:latin typeface="Palatino Linotype" panose="02040502050505030304" pitchFamily="18" charset="0"/>
                <a:ea typeface="仿宋_GB2312" pitchFamily="49" charset="-122"/>
              </a:rPr>
              <a:t>站在巨人的肩膀上</a:t>
            </a:r>
            <a:r>
              <a:rPr lang="en-US" altLang="zh-CN" sz="1600" b="1" dirty="0">
                <a:latin typeface="Palatino Linotype" panose="02040502050505030304" pitchFamily="18" charset="0"/>
                <a:ea typeface="仿宋_GB2312" pitchFamily="49" charset="-122"/>
              </a:rPr>
              <a:t>/….</a:t>
            </a:r>
          </a:p>
        </p:txBody>
      </p:sp>
      <p:sp>
        <p:nvSpPr>
          <p:cNvPr id="8" name="矩形 7">
            <a:extLst>
              <a:ext uri="{FF2B5EF4-FFF2-40B4-BE49-F238E27FC236}">
                <a16:creationId xmlns:a16="http://schemas.microsoft.com/office/drawing/2014/main" id="{F041BD01-1677-419A-AE56-90153A8333E6}"/>
              </a:ext>
            </a:extLst>
          </p:cNvPr>
          <p:cNvSpPr>
            <a:spLocks noChangeArrowheads="1"/>
          </p:cNvSpPr>
          <p:nvPr/>
        </p:nvSpPr>
        <p:spPr bwMode="auto">
          <a:xfrm>
            <a:off x="6012160" y="2925981"/>
            <a:ext cx="3040366" cy="16619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Font typeface="Arial" panose="020B0604020202020204" pitchFamily="34" charset="0"/>
              <a:buChar char="•"/>
              <a:defRPr sz="3200">
                <a:solidFill>
                  <a:schemeClr val="tx1"/>
                </a:solidFill>
                <a:latin typeface="Calibri" panose="020F0502020204030204" pitchFamily="34" charset="0"/>
                <a:ea typeface="宋体" panose="02010600030101010101" pitchFamily="2" charset="-122"/>
              </a:defRPr>
            </a:lvl1pPr>
            <a:lvl2pPr marL="742950" indent="-285750">
              <a:spcBef>
                <a:spcPct val="20000"/>
              </a:spcBef>
              <a:buFont typeface="Arial" panose="020B0604020202020204" pitchFamily="34" charset="0"/>
              <a:buChar char="–"/>
              <a:defRPr sz="2800">
                <a:solidFill>
                  <a:schemeClr val="tx1"/>
                </a:solidFill>
                <a:latin typeface="Calibri" panose="020F0502020204030204" pitchFamily="34" charset="0"/>
                <a:ea typeface="宋体" panose="02010600030101010101" pitchFamily="2" charset="-122"/>
              </a:defRPr>
            </a:lvl2pPr>
            <a:lvl3pPr marL="1143000" indent="-228600">
              <a:spcBef>
                <a:spcPct val="20000"/>
              </a:spcBef>
              <a:buFont typeface="Arial" panose="020B0604020202020204" pitchFamily="34" charset="0"/>
              <a:buChar char="•"/>
              <a:defRPr sz="2400">
                <a:solidFill>
                  <a:schemeClr val="tx1"/>
                </a:solidFill>
                <a:latin typeface="Calibri" panose="020F0502020204030204" pitchFamily="34" charset="0"/>
                <a:ea typeface="宋体" panose="02010600030101010101" pitchFamily="2" charset="-122"/>
              </a:defRPr>
            </a:lvl3pPr>
            <a:lvl4pPr marL="16002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4pPr>
            <a:lvl5pPr marL="2057400" indent="-228600">
              <a:spcBef>
                <a:spcPct val="20000"/>
              </a:spcBef>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20000"/>
              </a:spcBef>
              <a:spcAft>
                <a:spcPct val="0"/>
              </a:spcAft>
              <a:buFont typeface="Arial" panose="020B0604020202020204" pitchFamily="34" charset="0"/>
              <a:buChar char="»"/>
              <a:defRPr sz="2000">
                <a:solidFill>
                  <a:schemeClr val="tx1"/>
                </a:solidFill>
                <a:latin typeface="Calibri" panose="020F0502020204030204" pitchFamily="34" charset="0"/>
                <a:ea typeface="宋体" panose="02010600030101010101" pitchFamily="2" charset="-122"/>
              </a:defRPr>
            </a:lvl9pPr>
          </a:lstStyle>
          <a:p>
            <a:pPr eaLnBrk="1" hangingPunct="1">
              <a:lnSpc>
                <a:spcPct val="150000"/>
              </a:lnSpc>
              <a:spcBef>
                <a:spcPct val="0"/>
              </a:spcBef>
              <a:buFontTx/>
              <a:buNone/>
            </a:pPr>
            <a:r>
              <a:rPr lang="zh-CN" altLang="en-US" sz="2000" b="1" dirty="0">
                <a:latin typeface="Palatino Linotype" panose="02040502050505030304" pitchFamily="18" charset="0"/>
                <a:ea typeface="仿宋_GB2312" pitchFamily="49" charset="-122"/>
              </a:rPr>
              <a:t>建立对信息世界的新认识</a:t>
            </a:r>
            <a:endParaRPr lang="en-US" altLang="zh-CN" sz="2000" b="1" dirty="0">
              <a:latin typeface="Palatino Linotype" panose="02040502050505030304" pitchFamily="18" charset="0"/>
              <a:ea typeface="仿宋_GB2312" pitchFamily="49" charset="-122"/>
            </a:endParaRPr>
          </a:p>
          <a:p>
            <a:pPr eaLnBrk="1" hangingPunct="1">
              <a:lnSpc>
                <a:spcPct val="150000"/>
              </a:lnSpc>
              <a:spcBef>
                <a:spcPct val="0"/>
              </a:spcBef>
              <a:buFontTx/>
              <a:buNone/>
            </a:pPr>
            <a:r>
              <a:rPr lang="zh-CN" altLang="en-US" sz="1600" b="1" dirty="0">
                <a:solidFill>
                  <a:srgbClr val="C00000"/>
                </a:solidFill>
                <a:latin typeface="Palatino Linotype" panose="02040502050505030304" pitchFamily="18" charset="0"/>
                <a:ea typeface="仿宋_GB2312" pitchFamily="49" charset="-122"/>
              </a:rPr>
              <a:t>做个更有意义的人！！</a:t>
            </a:r>
            <a:endParaRPr lang="en-US" altLang="zh-CN" sz="1600" b="1" dirty="0">
              <a:latin typeface="Palatino Linotype" panose="02040502050505030304" pitchFamily="18" charset="0"/>
              <a:ea typeface="仿宋_GB2312" pitchFamily="49" charset="-122"/>
            </a:endParaRPr>
          </a:p>
          <a:p>
            <a:pPr eaLnBrk="1" hangingPunct="1">
              <a:lnSpc>
                <a:spcPct val="150000"/>
              </a:lnSpc>
              <a:spcBef>
                <a:spcPct val="0"/>
              </a:spcBef>
              <a:buFontTx/>
              <a:buNone/>
            </a:pPr>
            <a:r>
              <a:rPr lang="zh-CN" altLang="en-US" sz="1600" b="1" dirty="0">
                <a:latin typeface="Palatino Linotype" panose="02040502050505030304" pitchFamily="18" charset="0"/>
                <a:ea typeface="仿宋_GB2312" pitchFamily="49" charset="-122"/>
              </a:rPr>
              <a:t>合作与创新</a:t>
            </a:r>
            <a:r>
              <a:rPr lang="en-US" altLang="zh-CN" sz="1600" b="1" dirty="0">
                <a:latin typeface="Palatino Linotype" panose="02040502050505030304" pitchFamily="18" charset="0"/>
                <a:ea typeface="仿宋_GB2312" pitchFamily="49" charset="-122"/>
              </a:rPr>
              <a:t>/</a:t>
            </a:r>
            <a:r>
              <a:rPr lang="zh-CN" altLang="en-US" sz="1600" b="1" dirty="0">
                <a:latin typeface="Palatino Linotype" panose="02040502050505030304" pitchFamily="18" charset="0"/>
                <a:ea typeface="仿宋_GB2312" pitchFamily="49" charset="-122"/>
              </a:rPr>
              <a:t>贡献与分享</a:t>
            </a:r>
            <a:r>
              <a:rPr lang="en-US" altLang="zh-CN" sz="1600" b="1" dirty="0">
                <a:latin typeface="Palatino Linotype" panose="02040502050505030304" pitchFamily="18" charset="0"/>
                <a:ea typeface="仿宋_GB2312" pitchFamily="49" charset="-122"/>
              </a:rPr>
              <a:t>/</a:t>
            </a:r>
            <a:r>
              <a:rPr lang="zh-CN" altLang="en-US" sz="1600" b="1" dirty="0">
                <a:latin typeface="Palatino Linotype" panose="02040502050505030304" pitchFamily="18" charset="0"/>
                <a:ea typeface="仿宋_GB2312" pitchFamily="49" charset="-122"/>
              </a:rPr>
              <a:t>想法与现实</a:t>
            </a:r>
            <a:r>
              <a:rPr lang="en-US" altLang="zh-CN" sz="1600" b="1" dirty="0">
                <a:latin typeface="Palatino Linotype" panose="02040502050505030304" pitchFamily="18" charset="0"/>
                <a:ea typeface="仿宋_GB2312" pitchFamily="49" charset="-122"/>
              </a:rPr>
              <a:t>/….</a:t>
            </a:r>
          </a:p>
        </p:txBody>
      </p:sp>
      <p:sp>
        <p:nvSpPr>
          <p:cNvPr id="9" name="右箭头 20">
            <a:extLst>
              <a:ext uri="{FF2B5EF4-FFF2-40B4-BE49-F238E27FC236}">
                <a16:creationId xmlns:a16="http://schemas.microsoft.com/office/drawing/2014/main" id="{B19F40DA-33CD-4CA6-B1F4-34770F9EBBE8}"/>
              </a:ext>
            </a:extLst>
          </p:cNvPr>
          <p:cNvSpPr/>
          <p:nvPr/>
        </p:nvSpPr>
        <p:spPr>
          <a:xfrm rot="3093608">
            <a:off x="6691699" y="2338753"/>
            <a:ext cx="431688" cy="288850"/>
          </a:xfrm>
          <a:prstGeom prst="rightArrow">
            <a:avLst/>
          </a:prstGeom>
          <a:noFill/>
          <a:ln>
            <a:solidFill>
              <a:srgbClr val="FF8F1C"/>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2000" b="1"/>
          </a:p>
        </p:txBody>
      </p:sp>
    </p:spTree>
    <p:extLst>
      <p:ext uri="{BB962C8B-B14F-4D97-AF65-F5344CB8AC3E}">
        <p14:creationId xmlns:p14="http://schemas.microsoft.com/office/powerpoint/2010/main" val="1636553458"/>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0" presetClass="entr" presetSubtype="0" fill="hold" grpId="0" nodeType="withEffect">
                                  <p:stCondLst>
                                    <p:cond delay="0"/>
                                  </p:stCondLst>
                                  <p:childTnLst>
                                    <p:set>
                                      <p:cBhvr>
                                        <p:cTn id="8" dur="1" fill="hold">
                                          <p:stCondLst>
                                            <p:cond delay="0"/>
                                          </p:stCondLst>
                                        </p:cTn>
                                        <p:tgtEl>
                                          <p:spTgt spid="4"/>
                                        </p:tgtEl>
                                        <p:attrNameLst>
                                          <p:attrName>style.visibility</p:attrName>
                                        </p:attrNameLst>
                                      </p:cBhvr>
                                      <p:to>
                                        <p:strVal val="visible"/>
                                      </p:to>
                                    </p:set>
                                    <p:animEffect transition="in" filter="fade">
                                      <p:cBhvr>
                                        <p:cTn id="9" dur="500"/>
                                        <p:tgtEl>
                                          <p:spTgt spid="4"/>
                                        </p:tgtEl>
                                      </p:cBhvr>
                                    </p:animEffec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grpId="0" nodeType="clickEffect">
                                  <p:stCondLst>
                                    <p:cond delay="0"/>
                                  </p:stCondLst>
                                  <p:childTnLst>
                                    <p:set>
                                      <p:cBhvr>
                                        <p:cTn id="13" dur="1" fill="hold">
                                          <p:stCondLst>
                                            <p:cond delay="0"/>
                                          </p:stCondLst>
                                        </p:cTn>
                                        <p:tgtEl>
                                          <p:spTgt spid="6"/>
                                        </p:tgtEl>
                                        <p:attrNameLst>
                                          <p:attrName>style.visibility</p:attrName>
                                        </p:attrNameLst>
                                      </p:cBhvr>
                                      <p:to>
                                        <p:strVal val="visible"/>
                                      </p:to>
                                    </p:set>
                                  </p:childTnLst>
                                </p:cTn>
                              </p:par>
                              <p:par>
                                <p:cTn id="14" presetID="10" presetClass="entr" presetSubtype="0" fill="hold" grpId="0" nodeType="withEffect">
                                  <p:stCondLst>
                                    <p:cond delay="0"/>
                                  </p:stCondLst>
                                  <p:childTnLst>
                                    <p:set>
                                      <p:cBhvr>
                                        <p:cTn id="15" dur="1" fill="hold">
                                          <p:stCondLst>
                                            <p:cond delay="0"/>
                                          </p:stCondLst>
                                        </p:cTn>
                                        <p:tgtEl>
                                          <p:spTgt spid="7"/>
                                        </p:tgtEl>
                                        <p:attrNameLst>
                                          <p:attrName>style.visibility</p:attrName>
                                        </p:attrNameLst>
                                      </p:cBhvr>
                                      <p:to>
                                        <p:strVal val="visible"/>
                                      </p:to>
                                    </p:set>
                                    <p:animEffect transition="in" filter="fade">
                                      <p:cBhvr>
                                        <p:cTn id="16" dur="500"/>
                                        <p:tgtEl>
                                          <p:spTgt spid="7"/>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9"/>
                                        </p:tgtEl>
                                        <p:attrNameLst>
                                          <p:attrName>style.visibility</p:attrName>
                                        </p:attrNameLst>
                                      </p:cBhvr>
                                      <p:to>
                                        <p:strVal val="visible"/>
                                      </p:to>
                                    </p:se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animBg="1"/>
      <p:bldP spid="6" grpId="0" animBg="1"/>
      <p:bldP spid="7" grpId="0"/>
      <p:bldP spid="8" grpId="0"/>
      <p:bldP spid="9"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FAAB8-17E6-45C6-B45D-BB21FBE4BD4B}"/>
              </a:ext>
            </a:extLst>
          </p:cNvPr>
          <p:cNvSpPr>
            <a:spLocks noGrp="1"/>
          </p:cNvSpPr>
          <p:nvPr>
            <p:ph type="title"/>
          </p:nvPr>
        </p:nvSpPr>
        <p:spPr/>
        <p:txBody>
          <a:bodyPr/>
          <a:lstStyle/>
          <a:p>
            <a:r>
              <a:rPr lang="en-US" altLang="zh-CN" dirty="0"/>
              <a:t>Python</a:t>
            </a:r>
            <a:r>
              <a:rPr lang="zh-CN" altLang="en-US" dirty="0"/>
              <a:t>开发环境配置</a:t>
            </a:r>
          </a:p>
        </p:txBody>
      </p:sp>
      <p:pic>
        <p:nvPicPr>
          <p:cNvPr id="94" name="图片 4">
            <a:extLst>
              <a:ext uri="{FF2B5EF4-FFF2-40B4-BE49-F238E27FC236}">
                <a16:creationId xmlns:a16="http://schemas.microsoft.com/office/drawing/2014/main" id="{BDADB568-FC69-4B4F-905A-8BC46F9E71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3985" y="627137"/>
            <a:ext cx="1099972" cy="923925"/>
          </a:xfrm>
          <a:prstGeom prst="rect">
            <a:avLst/>
          </a:prstGeom>
          <a:noFill/>
          <a:ln>
            <a:noFill/>
          </a:ln>
          <a:effectLst>
            <a:outerShdw blurRad="50800" dist="38100" dir="2700000" algn="tl" rotWithShape="0">
              <a:srgbClr val="808080">
                <a:alpha val="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2">
            <a:extLst>
              <a:ext uri="{FF2B5EF4-FFF2-40B4-BE49-F238E27FC236}">
                <a16:creationId xmlns:a16="http://schemas.microsoft.com/office/drawing/2014/main" id="{75A94311-8382-4B43-B9E9-4D0D69B2140C}"/>
              </a:ext>
            </a:extLst>
          </p:cNvPr>
          <p:cNvSpPr txBox="1">
            <a:spLocks noChangeArrowheads="1"/>
          </p:cNvSpPr>
          <p:nvPr/>
        </p:nvSpPr>
        <p:spPr bwMode="auto">
          <a:xfrm>
            <a:off x="1063985" y="933706"/>
            <a:ext cx="1140313" cy="553998"/>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3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安装</a:t>
            </a:r>
          </a:p>
        </p:txBody>
      </p:sp>
      <p:sp>
        <p:nvSpPr>
          <p:cNvPr id="96" name="TextBox 2">
            <a:extLst>
              <a:ext uri="{FF2B5EF4-FFF2-40B4-BE49-F238E27FC236}">
                <a16:creationId xmlns:a16="http://schemas.microsoft.com/office/drawing/2014/main" id="{45DEE53C-02B7-461A-9871-334E74C181E2}"/>
              </a:ext>
            </a:extLst>
          </p:cNvPr>
          <p:cNvSpPr txBox="1">
            <a:spLocks noChangeArrowheads="1"/>
          </p:cNvSpPr>
          <p:nvPr/>
        </p:nvSpPr>
        <p:spPr bwMode="auto">
          <a:xfrm>
            <a:off x="796094" y="1759422"/>
            <a:ext cx="7551812"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200000"/>
              </a:lnSpc>
              <a:spcBef>
                <a:spcPct val="0"/>
              </a:spcBef>
              <a:buClr>
                <a:srgbClr val="0066FF"/>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 到</a:t>
            </a:r>
            <a:r>
              <a:rPr lang="en-US" altLang="zh-CN" sz="2100" dirty="0">
                <a:latin typeface="微软雅黑" panose="020B0503020204020204" pitchFamily="34" charset="-122"/>
                <a:ea typeface="微软雅黑" panose="020B0503020204020204" pitchFamily="34" charset="-122"/>
              </a:rPr>
              <a:t>Python</a:t>
            </a:r>
            <a:r>
              <a:rPr lang="zh-CN" altLang="en-US" sz="2100" dirty="0">
                <a:latin typeface="微软雅黑" panose="020B0503020204020204" pitchFamily="34" charset="-122"/>
                <a:ea typeface="微软雅黑" panose="020B0503020204020204" pitchFamily="34" charset="-122"/>
              </a:rPr>
              <a:t>主页下载并安装</a:t>
            </a:r>
            <a:r>
              <a:rPr lang="en-US" altLang="zh-CN" sz="2100" dirty="0">
                <a:latin typeface="微软雅黑" panose="020B0503020204020204" pitchFamily="34" charset="-122"/>
                <a:ea typeface="微软雅黑" panose="020B0503020204020204" pitchFamily="34" charset="-122"/>
              </a:rPr>
              <a:t>Python</a:t>
            </a:r>
            <a:r>
              <a:rPr lang="zh-CN" altLang="en-US" sz="2100" dirty="0">
                <a:latin typeface="微软雅黑" panose="020B0503020204020204" pitchFamily="34" charset="-122"/>
                <a:ea typeface="微软雅黑" panose="020B0503020204020204" pitchFamily="34" charset="-122"/>
              </a:rPr>
              <a:t>基本开发和运行环境，网址：</a:t>
            </a:r>
            <a:r>
              <a:rPr lang="en-US" altLang="zh-CN" sz="2100" dirty="0">
                <a:latin typeface="微软雅黑" panose="020B0503020204020204" pitchFamily="34" charset="-122"/>
                <a:ea typeface="微软雅黑" panose="020B0503020204020204" pitchFamily="34" charset="-122"/>
              </a:rPr>
              <a:t>www.python.org/downloads/</a:t>
            </a:r>
          </a:p>
          <a:p>
            <a:pPr lvl="1" algn="just" eaLnBrk="1" hangingPunct="1">
              <a:lnSpc>
                <a:spcPct val="200000"/>
              </a:lnSpc>
              <a:spcBef>
                <a:spcPct val="0"/>
              </a:spcBef>
              <a:buClr>
                <a:srgbClr val="0066FF"/>
              </a:buClr>
              <a:buFont typeface="Wingdings" panose="05000000000000000000" pitchFamily="2" charset="2"/>
              <a:buChar char="n"/>
            </a:pPr>
            <a:r>
              <a:rPr lang="en-US" altLang="zh-CN" sz="21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根据操作系统不同选择不同版本</a:t>
            </a:r>
            <a:endParaRPr lang="en-US" altLang="zh-CN" sz="2100" dirty="0">
              <a:latin typeface="微软雅黑" panose="020B0503020204020204" pitchFamily="34" charset="-122"/>
              <a:ea typeface="微软雅黑" panose="020B0503020204020204" pitchFamily="34" charset="-122"/>
            </a:endParaRPr>
          </a:p>
          <a:p>
            <a:pPr lvl="1" algn="just" eaLnBrk="1" hangingPunct="1">
              <a:lnSpc>
                <a:spcPct val="200000"/>
              </a:lnSpc>
              <a:spcBef>
                <a:spcPct val="0"/>
              </a:spcBef>
              <a:buClr>
                <a:srgbClr val="0066FF"/>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 下载相应的</a:t>
            </a:r>
            <a:r>
              <a:rPr lang="en-US" altLang="zh-CN" sz="2100" dirty="0">
                <a:latin typeface="微软雅黑" panose="020B0503020204020204" pitchFamily="34" charset="-122"/>
                <a:ea typeface="微软雅黑" panose="020B0503020204020204" pitchFamily="34" charset="-122"/>
              </a:rPr>
              <a:t>Python 3.0</a:t>
            </a:r>
            <a:r>
              <a:rPr lang="zh-CN" altLang="en-US" sz="2100" dirty="0">
                <a:latin typeface="微软雅黑" panose="020B0503020204020204" pitchFamily="34" charset="-122"/>
                <a:ea typeface="微软雅黑" panose="020B0503020204020204" pitchFamily="34" charset="-122"/>
              </a:rPr>
              <a:t>系列版本程序</a:t>
            </a:r>
            <a:endParaRPr lang="en-US" altLang="zh-CN" sz="2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572491295"/>
      </p:ext>
    </p:extLst>
  </p:cSld>
  <p:clrMapOvr>
    <a:masterClrMapping/>
  </p:clrMapOvr>
  <p:transition spd="slow">
    <p:wipe dir="d"/>
  </p:transition>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FAAB8-17E6-45C6-B45D-BB21FBE4BD4B}"/>
              </a:ext>
            </a:extLst>
          </p:cNvPr>
          <p:cNvSpPr>
            <a:spLocks noGrp="1"/>
          </p:cNvSpPr>
          <p:nvPr>
            <p:ph type="title"/>
          </p:nvPr>
        </p:nvSpPr>
        <p:spPr/>
        <p:txBody>
          <a:bodyPr/>
          <a:lstStyle/>
          <a:p>
            <a:r>
              <a:rPr lang="en-US" altLang="zh-CN" dirty="0"/>
              <a:t>Python</a:t>
            </a:r>
            <a:r>
              <a:rPr lang="zh-CN" altLang="en-US" dirty="0"/>
              <a:t>开发环境配置</a:t>
            </a:r>
          </a:p>
        </p:txBody>
      </p:sp>
      <p:pic>
        <p:nvPicPr>
          <p:cNvPr id="94" name="图片 4">
            <a:extLst>
              <a:ext uri="{FF2B5EF4-FFF2-40B4-BE49-F238E27FC236}">
                <a16:creationId xmlns:a16="http://schemas.microsoft.com/office/drawing/2014/main" id="{BDADB568-FC69-4B4F-905A-8BC46F9E71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3985" y="627137"/>
            <a:ext cx="1099972" cy="923925"/>
          </a:xfrm>
          <a:prstGeom prst="rect">
            <a:avLst/>
          </a:prstGeom>
          <a:noFill/>
          <a:ln>
            <a:noFill/>
          </a:ln>
          <a:effectLst>
            <a:outerShdw blurRad="50800" dist="38100" dir="2700000" algn="tl" rotWithShape="0">
              <a:srgbClr val="808080">
                <a:alpha val="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2">
            <a:extLst>
              <a:ext uri="{FF2B5EF4-FFF2-40B4-BE49-F238E27FC236}">
                <a16:creationId xmlns:a16="http://schemas.microsoft.com/office/drawing/2014/main" id="{75A94311-8382-4B43-B9E9-4D0D69B2140C}"/>
              </a:ext>
            </a:extLst>
          </p:cNvPr>
          <p:cNvSpPr txBox="1">
            <a:spLocks noChangeArrowheads="1"/>
          </p:cNvSpPr>
          <p:nvPr/>
        </p:nvSpPr>
        <p:spPr bwMode="auto">
          <a:xfrm>
            <a:off x="1063985" y="933706"/>
            <a:ext cx="1140313" cy="553998"/>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3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安装</a:t>
            </a:r>
          </a:p>
        </p:txBody>
      </p:sp>
      <p:pic>
        <p:nvPicPr>
          <p:cNvPr id="3" name="图片 2">
            <a:extLst>
              <a:ext uri="{FF2B5EF4-FFF2-40B4-BE49-F238E27FC236}">
                <a16:creationId xmlns:a16="http://schemas.microsoft.com/office/drawing/2014/main" id="{5BAED098-E008-4DBF-8DFD-152A4234805B}"/>
              </a:ext>
            </a:extLst>
          </p:cNvPr>
          <p:cNvPicPr>
            <a:picLocks noChangeAspect="1"/>
          </p:cNvPicPr>
          <p:nvPr/>
        </p:nvPicPr>
        <p:blipFill>
          <a:blip r:embed="rId3"/>
          <a:stretch>
            <a:fillRect/>
          </a:stretch>
        </p:blipFill>
        <p:spPr>
          <a:xfrm>
            <a:off x="1091394" y="1551062"/>
            <a:ext cx="7236296" cy="3037075"/>
          </a:xfrm>
          <a:prstGeom prst="rect">
            <a:avLst/>
          </a:prstGeom>
        </p:spPr>
      </p:pic>
    </p:spTree>
    <p:extLst>
      <p:ext uri="{BB962C8B-B14F-4D97-AF65-F5344CB8AC3E}">
        <p14:creationId xmlns:p14="http://schemas.microsoft.com/office/powerpoint/2010/main" val="2570120787"/>
      </p:ext>
    </p:extLst>
  </p:cSld>
  <p:clrMapOvr>
    <a:masterClrMapping/>
  </p:clrMapOvr>
  <p:transition spd="slow">
    <p:wipe dir="d"/>
  </p:transition>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FAAB8-17E6-45C6-B45D-BB21FBE4BD4B}"/>
              </a:ext>
            </a:extLst>
          </p:cNvPr>
          <p:cNvSpPr>
            <a:spLocks noGrp="1"/>
          </p:cNvSpPr>
          <p:nvPr>
            <p:ph type="title"/>
          </p:nvPr>
        </p:nvSpPr>
        <p:spPr/>
        <p:txBody>
          <a:bodyPr/>
          <a:lstStyle/>
          <a:p>
            <a:r>
              <a:rPr lang="en-US" altLang="zh-CN" dirty="0"/>
              <a:t>Python</a:t>
            </a:r>
            <a:r>
              <a:rPr lang="zh-CN" altLang="en-US" dirty="0"/>
              <a:t>开发环境配置</a:t>
            </a:r>
          </a:p>
        </p:txBody>
      </p:sp>
      <p:pic>
        <p:nvPicPr>
          <p:cNvPr id="94" name="图片 4">
            <a:extLst>
              <a:ext uri="{FF2B5EF4-FFF2-40B4-BE49-F238E27FC236}">
                <a16:creationId xmlns:a16="http://schemas.microsoft.com/office/drawing/2014/main" id="{BDADB568-FC69-4B4F-905A-8BC46F9E71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3985" y="627137"/>
            <a:ext cx="1099972" cy="923925"/>
          </a:xfrm>
          <a:prstGeom prst="rect">
            <a:avLst/>
          </a:prstGeom>
          <a:noFill/>
          <a:ln>
            <a:noFill/>
          </a:ln>
          <a:effectLst>
            <a:outerShdw blurRad="50800" dist="38100" dir="2700000" algn="tl" rotWithShape="0">
              <a:srgbClr val="808080">
                <a:alpha val="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2">
            <a:extLst>
              <a:ext uri="{FF2B5EF4-FFF2-40B4-BE49-F238E27FC236}">
                <a16:creationId xmlns:a16="http://schemas.microsoft.com/office/drawing/2014/main" id="{75A94311-8382-4B43-B9E9-4D0D69B2140C}"/>
              </a:ext>
            </a:extLst>
          </p:cNvPr>
          <p:cNvSpPr txBox="1">
            <a:spLocks noChangeArrowheads="1"/>
          </p:cNvSpPr>
          <p:nvPr/>
        </p:nvSpPr>
        <p:spPr bwMode="auto">
          <a:xfrm>
            <a:off x="1063985" y="933706"/>
            <a:ext cx="1140313" cy="553998"/>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3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安装</a:t>
            </a:r>
          </a:p>
        </p:txBody>
      </p:sp>
      <p:pic>
        <p:nvPicPr>
          <p:cNvPr id="6" name="图片 3">
            <a:extLst>
              <a:ext uri="{FF2B5EF4-FFF2-40B4-BE49-F238E27FC236}">
                <a16:creationId xmlns:a16="http://schemas.microsoft.com/office/drawing/2014/main" id="{84F59083-3069-43B2-A30F-0D754C6F6FDE}"/>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411761" y="1221582"/>
            <a:ext cx="5317778" cy="32944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01673098"/>
      </p:ext>
    </p:extLst>
  </p:cSld>
  <p:clrMapOvr>
    <a:masterClrMapping/>
  </p:clrMapOvr>
  <p:transition spd="slow">
    <p:wipe dir="d"/>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内容</a:t>
            </a:r>
            <a:endParaRPr lang="en-US" altLang="zh-CN" sz="1800" dirty="0">
              <a:solidFill>
                <a:schemeClr val="accent1"/>
              </a:solidFill>
            </a:endParaRPr>
          </a:p>
        </p:txBody>
      </p:sp>
      <p:grpSp>
        <p:nvGrpSpPr>
          <p:cNvPr id="40991" name="Group 31"/>
          <p:cNvGrpSpPr>
            <a:grpSpLocks/>
          </p:cNvGrpSpPr>
          <p:nvPr/>
        </p:nvGrpSpPr>
        <p:grpSpPr bwMode="auto">
          <a:xfrm>
            <a:off x="2051720" y="1563638"/>
            <a:ext cx="4057652" cy="519113"/>
            <a:chOff x="1152" y="1104"/>
            <a:chExt cx="3408" cy="436"/>
          </a:xfrm>
        </p:grpSpPr>
        <p:grpSp>
          <p:nvGrpSpPr>
            <p:cNvPr id="40963" name="Group 3"/>
            <p:cNvGrpSpPr>
              <a:grpSpLocks/>
            </p:cNvGrpSpPr>
            <p:nvPr/>
          </p:nvGrpSpPr>
          <p:grpSpPr bwMode="auto">
            <a:xfrm>
              <a:off x="1152" y="1104"/>
              <a:ext cx="480" cy="419"/>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grpSp>
        <p:sp>
          <p:nvSpPr>
            <p:cNvPr id="40971" name="Line 11"/>
            <p:cNvSpPr>
              <a:spLocks noChangeShapeType="1"/>
            </p:cNvSpPr>
            <p:nvPr/>
          </p:nvSpPr>
          <p:spPr bwMode="auto">
            <a:xfrm>
              <a:off x="1536" y="1488"/>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sp>
          <p:nvSpPr>
            <p:cNvPr id="40972" name="Text Box 12"/>
            <p:cNvSpPr txBox="1">
              <a:spLocks noChangeArrowheads="1"/>
            </p:cNvSpPr>
            <p:nvPr/>
          </p:nvSpPr>
          <p:spPr bwMode="auto">
            <a:xfrm>
              <a:off x="2064" y="1152"/>
              <a:ext cx="2223"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程序设计基本方法</a:t>
              </a:r>
            </a:p>
          </p:txBody>
        </p:sp>
        <p:sp>
          <p:nvSpPr>
            <p:cNvPr id="40973" name="Text Box 13"/>
            <p:cNvSpPr txBox="1">
              <a:spLocks noChangeArrowheads="1"/>
            </p:cNvSpPr>
            <p:nvPr/>
          </p:nvSpPr>
          <p:spPr bwMode="gray">
            <a:xfrm>
              <a:off x="1272" y="1166"/>
              <a:ext cx="23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425" b="1">
                  <a:solidFill>
                    <a:schemeClr val="bg1"/>
                  </a:solidFill>
                  <a:ea typeface="宋体" panose="02010600030101010101" pitchFamily="2" charset="-122"/>
                </a:rPr>
                <a:t>1</a:t>
              </a:r>
            </a:p>
          </p:txBody>
        </p:sp>
      </p:grpSp>
      <p:grpSp>
        <p:nvGrpSpPr>
          <p:cNvPr id="40992" name="Group 32"/>
          <p:cNvGrpSpPr>
            <a:grpSpLocks/>
          </p:cNvGrpSpPr>
          <p:nvPr/>
        </p:nvGrpSpPr>
        <p:grpSpPr bwMode="auto">
          <a:xfrm>
            <a:off x="2051720" y="2249437"/>
            <a:ext cx="5147072" cy="519113"/>
            <a:chOff x="1152" y="1680"/>
            <a:chExt cx="4323" cy="436"/>
          </a:xfrm>
        </p:grpSpPr>
        <p:grpSp>
          <p:nvGrpSpPr>
            <p:cNvPr id="40967" name="Group 7"/>
            <p:cNvGrpSpPr>
              <a:grpSpLocks/>
            </p:cNvGrpSpPr>
            <p:nvPr/>
          </p:nvGrpSpPr>
          <p:grpSpPr bwMode="auto">
            <a:xfrm>
              <a:off x="1152" y="1680"/>
              <a:ext cx="480" cy="419"/>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grpSp>
        <p:sp>
          <p:nvSpPr>
            <p:cNvPr id="40974" name="Line 14"/>
            <p:cNvSpPr>
              <a:spLocks noChangeShapeType="1"/>
            </p:cNvSpPr>
            <p:nvPr/>
          </p:nvSpPr>
          <p:spPr bwMode="auto">
            <a:xfrm>
              <a:off x="1536" y="2064"/>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sp>
          <p:nvSpPr>
            <p:cNvPr id="40975" name="Text Box 15"/>
            <p:cNvSpPr txBox="1">
              <a:spLocks noChangeArrowheads="1"/>
            </p:cNvSpPr>
            <p:nvPr/>
          </p:nvSpPr>
          <p:spPr bwMode="auto">
            <a:xfrm>
              <a:off x="2064" y="1728"/>
              <a:ext cx="3411"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Python</a:t>
              </a:r>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基础语法与编程思维</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976" name="Text Box 16"/>
            <p:cNvSpPr txBox="1">
              <a:spLocks noChangeArrowheads="1"/>
            </p:cNvSpPr>
            <p:nvPr/>
          </p:nvSpPr>
          <p:spPr bwMode="gray">
            <a:xfrm>
              <a:off x="1272" y="1742"/>
              <a:ext cx="23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425" b="1">
                  <a:solidFill>
                    <a:schemeClr val="bg1"/>
                  </a:solidFill>
                  <a:ea typeface="宋体" panose="02010600030101010101" pitchFamily="2" charset="-122"/>
                </a:rPr>
                <a:t>2</a:t>
              </a:r>
            </a:p>
          </p:txBody>
        </p:sp>
      </p:grpSp>
      <p:grpSp>
        <p:nvGrpSpPr>
          <p:cNvPr id="40993" name="Group 33"/>
          <p:cNvGrpSpPr>
            <a:grpSpLocks/>
          </p:cNvGrpSpPr>
          <p:nvPr/>
        </p:nvGrpSpPr>
        <p:grpSpPr bwMode="auto">
          <a:xfrm>
            <a:off x="2051720" y="2918572"/>
            <a:ext cx="4348163" cy="519113"/>
            <a:chOff x="1152" y="2242"/>
            <a:chExt cx="3652" cy="436"/>
          </a:xfrm>
        </p:grpSpPr>
        <p:grpSp>
          <p:nvGrpSpPr>
            <p:cNvPr id="40977" name="Group 17"/>
            <p:cNvGrpSpPr>
              <a:grpSpLocks/>
            </p:cNvGrpSpPr>
            <p:nvPr/>
          </p:nvGrpSpPr>
          <p:grpSpPr bwMode="auto">
            <a:xfrm>
              <a:off x="1152" y="2242"/>
              <a:ext cx="480" cy="419"/>
              <a:chOff x="1110" y="2656"/>
              <a:chExt cx="1549" cy="1351"/>
            </a:xfrm>
          </p:grpSpPr>
          <p:sp>
            <p:nvSpPr>
              <p:cNvPr id="40978" name="AutoShape 18"/>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sp>
            <p:nvSpPr>
              <p:cNvPr id="40979" name="AutoShape 19"/>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sp>
            <p:nvSpPr>
              <p:cNvPr id="40980" name="AutoShape 20"/>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grpSp>
        <p:sp>
          <p:nvSpPr>
            <p:cNvPr id="40985" name="Line 25"/>
            <p:cNvSpPr>
              <a:spLocks noChangeShapeType="1"/>
            </p:cNvSpPr>
            <p:nvPr/>
          </p:nvSpPr>
          <p:spPr bwMode="auto">
            <a:xfrm>
              <a:off x="1536" y="2626"/>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zh-CN" altLang="en-US" sz="1425"/>
            </a:p>
          </p:txBody>
        </p:sp>
        <p:sp>
          <p:nvSpPr>
            <p:cNvPr id="40986" name="Text Box 26"/>
            <p:cNvSpPr txBox="1">
              <a:spLocks noChangeArrowheads="1"/>
            </p:cNvSpPr>
            <p:nvPr/>
          </p:nvSpPr>
          <p:spPr bwMode="auto">
            <a:xfrm>
              <a:off x="2064" y="2290"/>
              <a:ext cx="2740"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zh-CN" altLang="en-US"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面向能力的系统库应用</a:t>
              </a:r>
              <a:endParaRPr lang="en-US" altLang="zh-CN" sz="2400" b="1" dirty="0">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endParaRPr>
            </a:p>
          </p:txBody>
        </p:sp>
        <p:sp>
          <p:nvSpPr>
            <p:cNvPr id="40987" name="Text Box 27"/>
            <p:cNvSpPr txBox="1">
              <a:spLocks noChangeArrowheads="1"/>
            </p:cNvSpPr>
            <p:nvPr/>
          </p:nvSpPr>
          <p:spPr bwMode="gray">
            <a:xfrm>
              <a:off x="1272" y="2304"/>
              <a:ext cx="23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altLang="zh-CN" sz="1425" b="1">
                  <a:solidFill>
                    <a:schemeClr val="bg1"/>
                  </a:solidFill>
                  <a:ea typeface="宋体" panose="02010600030101010101" pitchFamily="2" charset="-122"/>
                </a:rPr>
                <a:t>3</a:t>
              </a:r>
            </a:p>
          </p:txBody>
        </p:sp>
      </p:grpSp>
    </p:spTree>
    <p:extLst>
      <p:ext uri="{BB962C8B-B14F-4D97-AF65-F5344CB8AC3E}">
        <p14:creationId xmlns:p14="http://schemas.microsoft.com/office/powerpoint/2010/main" val="2614181444"/>
      </p:ext>
    </p:extLst>
  </p:cSld>
  <p:clrMapOvr>
    <a:masterClrMapping/>
  </p:clrMapOvr>
  <p:transition spd="slow">
    <p:wipe dir="d"/>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FAAB8-17E6-45C6-B45D-BB21FBE4BD4B}"/>
              </a:ext>
            </a:extLst>
          </p:cNvPr>
          <p:cNvSpPr>
            <a:spLocks noGrp="1"/>
          </p:cNvSpPr>
          <p:nvPr>
            <p:ph type="title"/>
          </p:nvPr>
        </p:nvSpPr>
        <p:spPr/>
        <p:txBody>
          <a:bodyPr/>
          <a:lstStyle/>
          <a:p>
            <a:r>
              <a:rPr lang="en-US" altLang="zh-CN" dirty="0"/>
              <a:t>Python</a:t>
            </a:r>
            <a:r>
              <a:rPr lang="zh-CN" altLang="en-US" dirty="0"/>
              <a:t>开发环境配置</a:t>
            </a:r>
          </a:p>
        </p:txBody>
      </p:sp>
      <p:pic>
        <p:nvPicPr>
          <p:cNvPr id="94" name="图片 4">
            <a:extLst>
              <a:ext uri="{FF2B5EF4-FFF2-40B4-BE49-F238E27FC236}">
                <a16:creationId xmlns:a16="http://schemas.microsoft.com/office/drawing/2014/main" id="{BDADB568-FC69-4B4F-905A-8BC46F9E71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3985" y="627137"/>
            <a:ext cx="1099972" cy="923925"/>
          </a:xfrm>
          <a:prstGeom prst="rect">
            <a:avLst/>
          </a:prstGeom>
          <a:noFill/>
          <a:ln>
            <a:noFill/>
          </a:ln>
          <a:effectLst>
            <a:outerShdw blurRad="50800" dist="38100" dir="2700000" algn="tl" rotWithShape="0">
              <a:srgbClr val="808080">
                <a:alpha val="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2">
            <a:extLst>
              <a:ext uri="{FF2B5EF4-FFF2-40B4-BE49-F238E27FC236}">
                <a16:creationId xmlns:a16="http://schemas.microsoft.com/office/drawing/2014/main" id="{75A94311-8382-4B43-B9E9-4D0D69B2140C}"/>
              </a:ext>
            </a:extLst>
          </p:cNvPr>
          <p:cNvSpPr txBox="1">
            <a:spLocks noChangeArrowheads="1"/>
          </p:cNvSpPr>
          <p:nvPr/>
        </p:nvSpPr>
        <p:spPr bwMode="auto">
          <a:xfrm>
            <a:off x="1063985" y="933706"/>
            <a:ext cx="1140313" cy="553998"/>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3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启动</a:t>
            </a:r>
          </a:p>
        </p:txBody>
      </p:sp>
      <p:pic>
        <p:nvPicPr>
          <p:cNvPr id="3" name="图片 2">
            <a:extLst>
              <a:ext uri="{FF2B5EF4-FFF2-40B4-BE49-F238E27FC236}">
                <a16:creationId xmlns:a16="http://schemas.microsoft.com/office/drawing/2014/main" id="{E06A1E5D-581C-499D-A2AB-82FA6D43E52B}"/>
              </a:ext>
            </a:extLst>
          </p:cNvPr>
          <p:cNvPicPr>
            <a:picLocks noChangeAspect="1"/>
          </p:cNvPicPr>
          <p:nvPr/>
        </p:nvPicPr>
        <p:blipFill>
          <a:blip r:embed="rId3"/>
          <a:stretch>
            <a:fillRect/>
          </a:stretch>
        </p:blipFill>
        <p:spPr>
          <a:xfrm>
            <a:off x="2483769" y="1857036"/>
            <a:ext cx="5523334" cy="1231187"/>
          </a:xfrm>
          <a:prstGeom prst="rect">
            <a:avLst/>
          </a:prstGeom>
        </p:spPr>
      </p:pic>
      <p:sp>
        <p:nvSpPr>
          <p:cNvPr id="7" name="TextBox 2">
            <a:extLst>
              <a:ext uri="{FF2B5EF4-FFF2-40B4-BE49-F238E27FC236}">
                <a16:creationId xmlns:a16="http://schemas.microsoft.com/office/drawing/2014/main" id="{F831204E-9396-4403-9B1E-4323291609ED}"/>
              </a:ext>
            </a:extLst>
          </p:cNvPr>
          <p:cNvSpPr txBox="1">
            <a:spLocks noChangeArrowheads="1"/>
          </p:cNvSpPr>
          <p:nvPr/>
        </p:nvSpPr>
        <p:spPr bwMode="auto">
          <a:xfrm>
            <a:off x="1445418" y="1193382"/>
            <a:ext cx="62531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200000"/>
              </a:lnSpc>
              <a:spcBef>
                <a:spcPct val="0"/>
              </a:spcBef>
              <a:buClr>
                <a:srgbClr val="0066FF"/>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方法</a:t>
            </a:r>
            <a:r>
              <a:rPr lang="en-US" altLang="zh-CN" sz="2100" dirty="0">
                <a:latin typeface="微软雅黑" panose="020B0503020204020204" pitchFamily="34" charset="-122"/>
                <a:ea typeface="微软雅黑" panose="020B0503020204020204" pitchFamily="34" charset="-122"/>
              </a:rPr>
              <a:t>1</a:t>
            </a:r>
            <a:r>
              <a:rPr lang="zh-CN" altLang="en-US" sz="2100" dirty="0">
                <a:latin typeface="微软雅黑" panose="020B0503020204020204" pitchFamily="34" charset="-122"/>
                <a:ea typeface="微软雅黑" panose="020B0503020204020204" pitchFamily="34" charset="-122"/>
              </a:rPr>
              <a:t>：启动</a:t>
            </a:r>
            <a:r>
              <a:rPr lang="en-US" altLang="zh-CN" sz="2100" dirty="0">
                <a:latin typeface="微软雅黑" panose="020B0503020204020204" pitchFamily="34" charset="-122"/>
                <a:ea typeface="微软雅黑" panose="020B0503020204020204" pitchFamily="34" charset="-122"/>
              </a:rPr>
              <a:t>Windows</a:t>
            </a:r>
            <a:r>
              <a:rPr lang="zh-CN" altLang="en-US" sz="2100" dirty="0">
                <a:latin typeface="微软雅黑" panose="020B0503020204020204" pitchFamily="34" charset="-122"/>
                <a:ea typeface="微软雅黑" panose="020B0503020204020204" pitchFamily="34" charset="-122"/>
              </a:rPr>
              <a:t>命令行工具，输入</a:t>
            </a:r>
            <a:r>
              <a:rPr lang="en-US" altLang="zh-CN" sz="2100" dirty="0">
                <a:latin typeface="微软雅黑" panose="020B0503020204020204" pitchFamily="34" charset="-122"/>
                <a:ea typeface="微软雅黑" panose="020B0503020204020204" pitchFamily="34" charset="-122"/>
              </a:rPr>
              <a:t>python</a:t>
            </a:r>
          </a:p>
        </p:txBody>
      </p:sp>
      <p:pic>
        <p:nvPicPr>
          <p:cNvPr id="4" name="图片 3">
            <a:extLst>
              <a:ext uri="{FF2B5EF4-FFF2-40B4-BE49-F238E27FC236}">
                <a16:creationId xmlns:a16="http://schemas.microsoft.com/office/drawing/2014/main" id="{56B994C8-574C-4F8E-AC90-0D59842A5CC7}"/>
              </a:ext>
            </a:extLst>
          </p:cNvPr>
          <p:cNvPicPr>
            <a:picLocks noChangeAspect="1"/>
          </p:cNvPicPr>
          <p:nvPr/>
        </p:nvPicPr>
        <p:blipFill>
          <a:blip r:embed="rId4"/>
          <a:stretch>
            <a:fillRect/>
          </a:stretch>
        </p:blipFill>
        <p:spPr>
          <a:xfrm>
            <a:off x="2483768" y="3712550"/>
            <a:ext cx="5523335" cy="1183097"/>
          </a:xfrm>
          <a:prstGeom prst="rect">
            <a:avLst/>
          </a:prstGeom>
        </p:spPr>
      </p:pic>
      <p:sp>
        <p:nvSpPr>
          <p:cNvPr id="9" name="TextBox 2">
            <a:extLst>
              <a:ext uri="{FF2B5EF4-FFF2-40B4-BE49-F238E27FC236}">
                <a16:creationId xmlns:a16="http://schemas.microsoft.com/office/drawing/2014/main" id="{91785391-6465-4E92-9BBD-12DC8CC97E10}"/>
              </a:ext>
            </a:extLst>
          </p:cNvPr>
          <p:cNvSpPr txBox="1">
            <a:spLocks noChangeArrowheads="1"/>
          </p:cNvSpPr>
          <p:nvPr/>
        </p:nvSpPr>
        <p:spPr bwMode="auto">
          <a:xfrm>
            <a:off x="1445418" y="3014633"/>
            <a:ext cx="6253163"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742950" indent="-28575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gn="just" eaLnBrk="1" hangingPunct="1">
              <a:lnSpc>
                <a:spcPct val="200000"/>
              </a:lnSpc>
              <a:spcBef>
                <a:spcPct val="0"/>
              </a:spcBef>
              <a:buClr>
                <a:srgbClr val="0066FF"/>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方法</a:t>
            </a:r>
            <a:r>
              <a:rPr lang="en-US" altLang="zh-CN" sz="2100" dirty="0">
                <a:latin typeface="微软雅黑" panose="020B0503020204020204" pitchFamily="34" charset="-122"/>
                <a:ea typeface="微软雅黑" panose="020B0503020204020204" pitchFamily="34" charset="-122"/>
              </a:rPr>
              <a:t>2</a:t>
            </a:r>
            <a:r>
              <a:rPr lang="zh-CN" altLang="en-US" sz="2100" dirty="0">
                <a:latin typeface="微软雅黑" panose="020B0503020204020204" pitchFamily="34" charset="-122"/>
                <a:ea typeface="微软雅黑" panose="020B0503020204020204" pitchFamily="34" charset="-122"/>
              </a:rPr>
              <a:t>：调用</a:t>
            </a:r>
            <a:r>
              <a:rPr lang="en-US" altLang="zh-CN" sz="2100" dirty="0">
                <a:latin typeface="微软雅黑" panose="020B0503020204020204" pitchFamily="34" charset="-122"/>
                <a:ea typeface="微软雅黑" panose="020B0503020204020204" pitchFamily="34" charset="-122"/>
              </a:rPr>
              <a:t>IDLE</a:t>
            </a:r>
            <a:r>
              <a:rPr lang="zh-CN" altLang="en-US" sz="2100" dirty="0">
                <a:latin typeface="微软雅黑" panose="020B0503020204020204" pitchFamily="34" charset="-122"/>
                <a:ea typeface="微软雅黑" panose="020B0503020204020204" pitchFamily="34" charset="-122"/>
              </a:rPr>
              <a:t>来启动</a:t>
            </a:r>
            <a:r>
              <a:rPr lang="en-US" altLang="zh-CN" sz="2100" dirty="0">
                <a:latin typeface="微软雅黑" panose="020B0503020204020204" pitchFamily="34" charset="-122"/>
                <a:ea typeface="微软雅黑" panose="020B0503020204020204" pitchFamily="34" charset="-122"/>
              </a:rPr>
              <a:t>Python</a:t>
            </a:r>
            <a:r>
              <a:rPr lang="zh-CN" altLang="en-US" sz="2100" dirty="0">
                <a:latin typeface="微软雅黑" panose="020B0503020204020204" pitchFamily="34" charset="-122"/>
                <a:ea typeface="微软雅黑" panose="020B0503020204020204" pitchFamily="34" charset="-122"/>
              </a:rPr>
              <a:t>窗口化运行环境</a:t>
            </a:r>
            <a:endParaRPr lang="en-US" altLang="zh-CN" sz="2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561987408"/>
      </p:ext>
    </p:extLst>
  </p:cSld>
  <p:clrMapOvr>
    <a:masterClrMapping/>
  </p:clrMapOvr>
  <p:transition spd="slow">
    <p:wipe dir="d"/>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FAAB8-17E6-45C6-B45D-BB21FBE4BD4B}"/>
              </a:ext>
            </a:extLst>
          </p:cNvPr>
          <p:cNvSpPr>
            <a:spLocks noGrp="1"/>
          </p:cNvSpPr>
          <p:nvPr>
            <p:ph type="title"/>
          </p:nvPr>
        </p:nvSpPr>
        <p:spPr/>
        <p:txBody>
          <a:bodyPr/>
          <a:lstStyle/>
          <a:p>
            <a:r>
              <a:rPr lang="en-US" altLang="zh-CN" dirty="0"/>
              <a:t>Python</a:t>
            </a:r>
            <a:r>
              <a:rPr lang="zh-CN" altLang="en-US" dirty="0"/>
              <a:t>开发环境配置</a:t>
            </a:r>
          </a:p>
        </p:txBody>
      </p:sp>
      <p:pic>
        <p:nvPicPr>
          <p:cNvPr id="94" name="图片 4">
            <a:extLst>
              <a:ext uri="{FF2B5EF4-FFF2-40B4-BE49-F238E27FC236}">
                <a16:creationId xmlns:a16="http://schemas.microsoft.com/office/drawing/2014/main" id="{BDADB568-FC69-4B4F-905A-8BC46F9E71A7}"/>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63985" y="627137"/>
            <a:ext cx="1099972" cy="923925"/>
          </a:xfrm>
          <a:prstGeom prst="rect">
            <a:avLst/>
          </a:prstGeom>
          <a:noFill/>
          <a:ln>
            <a:noFill/>
          </a:ln>
          <a:effectLst>
            <a:outerShdw blurRad="50800" dist="38100" dir="2700000" algn="tl" rotWithShape="0">
              <a:srgbClr val="808080">
                <a:alpha val="9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5" name="TextBox 2">
            <a:extLst>
              <a:ext uri="{FF2B5EF4-FFF2-40B4-BE49-F238E27FC236}">
                <a16:creationId xmlns:a16="http://schemas.microsoft.com/office/drawing/2014/main" id="{75A94311-8382-4B43-B9E9-4D0D69B2140C}"/>
              </a:ext>
            </a:extLst>
          </p:cNvPr>
          <p:cNvSpPr txBox="1">
            <a:spLocks noChangeArrowheads="1"/>
          </p:cNvSpPr>
          <p:nvPr/>
        </p:nvSpPr>
        <p:spPr bwMode="auto">
          <a:xfrm>
            <a:off x="1063985" y="933706"/>
            <a:ext cx="1140313" cy="553998"/>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30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启动</a:t>
            </a:r>
          </a:p>
        </p:txBody>
      </p:sp>
      <p:sp>
        <p:nvSpPr>
          <p:cNvPr id="6" name="TextBox 2">
            <a:extLst>
              <a:ext uri="{FF2B5EF4-FFF2-40B4-BE49-F238E27FC236}">
                <a16:creationId xmlns:a16="http://schemas.microsoft.com/office/drawing/2014/main" id="{593C853C-6237-4848-8430-6E0EC83365F1}"/>
              </a:ext>
            </a:extLst>
          </p:cNvPr>
          <p:cNvSpPr txBox="1">
            <a:spLocks noChangeArrowheads="1"/>
          </p:cNvSpPr>
          <p:nvPr/>
        </p:nvSpPr>
        <p:spPr bwMode="auto">
          <a:xfrm>
            <a:off x="1115616" y="1436533"/>
            <a:ext cx="7632848" cy="154657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3429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0066FF"/>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方法</a:t>
            </a:r>
            <a:r>
              <a:rPr lang="en-US" altLang="zh-CN" sz="2100" dirty="0">
                <a:latin typeface="微软雅黑" panose="020B0503020204020204" pitchFamily="34" charset="-122"/>
                <a:ea typeface="微软雅黑" panose="020B0503020204020204" pitchFamily="34" charset="-122"/>
              </a:rPr>
              <a:t>3</a:t>
            </a:r>
            <a:r>
              <a:rPr lang="zh-CN" altLang="en-US" sz="2100" dirty="0">
                <a:latin typeface="微软雅黑" panose="020B0503020204020204" pitchFamily="34" charset="-122"/>
                <a:ea typeface="微软雅黑" panose="020B0503020204020204" pitchFamily="34" charset="-122"/>
              </a:rPr>
              <a:t>：按照语法格式编写代码，编写可以用任何文本编辑器</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如：记事本</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，保存扩展名为</a:t>
            </a:r>
            <a:r>
              <a:rPr lang="en-US" altLang="zh-CN" sz="2100" dirty="0">
                <a:latin typeface="微软雅黑" panose="020B0503020204020204" pitchFamily="34" charset="-122"/>
                <a:ea typeface="微软雅黑" panose="020B0503020204020204" pitchFamily="34" charset="-122"/>
              </a:rPr>
              <a:t>”.</a:t>
            </a:r>
            <a:r>
              <a:rPr lang="en-US" altLang="zh-CN" sz="2100" dirty="0" err="1">
                <a:latin typeface="微软雅黑" panose="020B0503020204020204" pitchFamily="34" charset="-122"/>
                <a:ea typeface="微软雅黑" panose="020B0503020204020204" pitchFamily="34" charset="-122"/>
              </a:rPr>
              <a:t>py</a:t>
            </a:r>
            <a:r>
              <a:rPr lang="en-US" altLang="zh-CN" sz="2100" dirty="0">
                <a:latin typeface="微软雅黑" panose="020B0503020204020204" pitchFamily="34" charset="-122"/>
                <a:ea typeface="微软雅黑" panose="020B0503020204020204" pitchFamily="34" charset="-122"/>
              </a:rPr>
              <a:t>”</a:t>
            </a:r>
            <a:r>
              <a:rPr lang="zh-CN" altLang="en-US" sz="2100" dirty="0">
                <a:latin typeface="微软雅黑" panose="020B0503020204020204" pitchFamily="34" charset="-122"/>
                <a:ea typeface="微软雅黑" panose="020B0503020204020204" pitchFamily="34" charset="-122"/>
              </a:rPr>
              <a:t>的文本文件，然后调用</a:t>
            </a:r>
            <a:r>
              <a:rPr lang="en-US" altLang="zh-CN" sz="2100" dirty="0">
                <a:latin typeface="微软雅黑" panose="020B0503020204020204" pitchFamily="34" charset="-122"/>
                <a:ea typeface="微软雅黑" panose="020B0503020204020204" pitchFamily="34" charset="-122"/>
              </a:rPr>
              <a:t>python</a:t>
            </a:r>
            <a:r>
              <a:rPr lang="zh-CN" altLang="en-US" sz="2100" dirty="0">
                <a:latin typeface="微软雅黑" panose="020B0503020204020204" pitchFamily="34" charset="-122"/>
                <a:ea typeface="微软雅黑" panose="020B0503020204020204" pitchFamily="34" charset="-122"/>
              </a:rPr>
              <a:t>程序执行。</a:t>
            </a:r>
            <a:endParaRPr lang="en-US" altLang="zh-CN" sz="2100" dirty="0">
              <a:latin typeface="微软雅黑" panose="020B0503020204020204" pitchFamily="34" charset="-122"/>
              <a:ea typeface="微软雅黑" panose="020B0503020204020204" pitchFamily="34" charset="-122"/>
            </a:endParaRPr>
          </a:p>
        </p:txBody>
      </p:sp>
      <p:pic>
        <p:nvPicPr>
          <p:cNvPr id="7" name="图片 2">
            <a:extLst>
              <a:ext uri="{FF2B5EF4-FFF2-40B4-BE49-F238E27FC236}">
                <a16:creationId xmlns:a16="http://schemas.microsoft.com/office/drawing/2014/main" id="{B6664485-1852-4384-A52D-5AD5593BB5AF}"/>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4150200" y="2643758"/>
            <a:ext cx="2902744" cy="93702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extBox 2">
            <a:extLst>
              <a:ext uri="{FF2B5EF4-FFF2-40B4-BE49-F238E27FC236}">
                <a16:creationId xmlns:a16="http://schemas.microsoft.com/office/drawing/2014/main" id="{F4B7BFDF-DEA3-4524-B3BC-52B2C6A91FBB}"/>
              </a:ext>
            </a:extLst>
          </p:cNvPr>
          <p:cNvSpPr txBox="1">
            <a:spLocks noChangeArrowheads="1"/>
          </p:cNvSpPr>
          <p:nvPr/>
        </p:nvSpPr>
        <p:spPr bwMode="auto">
          <a:xfrm>
            <a:off x="1115616" y="3707444"/>
            <a:ext cx="7632848" cy="10046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marL="342900" indent="-3429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0066FF"/>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方法</a:t>
            </a:r>
            <a:r>
              <a:rPr lang="en-US" altLang="zh-CN" sz="2100" dirty="0">
                <a:latin typeface="微软雅黑" panose="020B0503020204020204" pitchFamily="34" charset="-122"/>
                <a:ea typeface="微软雅黑" panose="020B0503020204020204" pitchFamily="34" charset="-122"/>
              </a:rPr>
              <a:t>4</a:t>
            </a:r>
            <a:r>
              <a:rPr lang="zh-CN" altLang="en-US" sz="2100" dirty="0">
                <a:latin typeface="微软雅黑" panose="020B0503020204020204" pitchFamily="34" charset="-122"/>
                <a:ea typeface="微软雅黑" panose="020B0503020204020204" pitchFamily="34" charset="-122"/>
              </a:rPr>
              <a:t>：将</a:t>
            </a:r>
            <a:r>
              <a:rPr lang="en-US" altLang="zh-CN" sz="2100" dirty="0">
                <a:latin typeface="微软雅黑" panose="020B0503020204020204" pitchFamily="34" charset="-122"/>
                <a:ea typeface="微软雅黑" panose="020B0503020204020204" pitchFamily="34" charset="-122"/>
              </a:rPr>
              <a:t>Python</a:t>
            </a:r>
            <a:r>
              <a:rPr lang="zh-CN" altLang="en-US" sz="2100" dirty="0">
                <a:latin typeface="微软雅黑" panose="020B0503020204020204" pitchFamily="34" charset="-122"/>
                <a:ea typeface="微软雅黑" panose="020B0503020204020204" pitchFamily="34" charset="-122"/>
              </a:rPr>
              <a:t>集成到</a:t>
            </a:r>
            <a:r>
              <a:rPr lang="en-US" altLang="zh-CN" sz="2100" dirty="0">
                <a:latin typeface="微软雅黑" panose="020B0503020204020204" pitchFamily="34" charset="-122"/>
                <a:ea typeface="微软雅黑" panose="020B0503020204020204" pitchFamily="34" charset="-122"/>
              </a:rPr>
              <a:t>Eclipse</a:t>
            </a:r>
            <a:r>
              <a:rPr lang="zh-CN" altLang="en-US" sz="2100" dirty="0">
                <a:latin typeface="微软雅黑" panose="020B0503020204020204" pitchFamily="34" charset="-122"/>
                <a:ea typeface="微软雅黑" panose="020B0503020204020204" pitchFamily="34" charset="-122"/>
              </a:rPr>
              <a:t>、</a:t>
            </a:r>
            <a:r>
              <a:rPr lang="en-US" altLang="zh-CN" sz="2100" dirty="0">
                <a:latin typeface="微软雅黑" panose="020B0503020204020204" pitchFamily="34" charset="-122"/>
                <a:ea typeface="微软雅黑" panose="020B0503020204020204" pitchFamily="34" charset="-122"/>
              </a:rPr>
              <a:t>PyCharm</a:t>
            </a:r>
            <a:r>
              <a:rPr lang="zh-CN" altLang="en-US" sz="2100" dirty="0">
                <a:latin typeface="微软雅黑" panose="020B0503020204020204" pitchFamily="34" charset="-122"/>
                <a:ea typeface="微软雅黑" panose="020B0503020204020204" pitchFamily="34" charset="-122"/>
              </a:rPr>
              <a:t>等面向较大规模项目开发的集成开发环境中</a:t>
            </a:r>
            <a:endParaRPr lang="en-US" altLang="zh-CN" sz="2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50067802"/>
      </p:ext>
    </p:extLst>
  </p:cSld>
  <p:clrMapOvr>
    <a:masterClrMapping/>
  </p:clrMapOvr>
  <p:transition spd="slow">
    <p:wipe dir="d"/>
  </p:transition>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FAAB8-17E6-45C6-B45D-BB21FBE4BD4B}"/>
              </a:ext>
            </a:extLst>
          </p:cNvPr>
          <p:cNvSpPr>
            <a:spLocks noGrp="1"/>
          </p:cNvSpPr>
          <p:nvPr>
            <p:ph type="title"/>
          </p:nvPr>
        </p:nvSpPr>
        <p:spPr/>
        <p:txBody>
          <a:bodyPr/>
          <a:lstStyle/>
          <a:p>
            <a:r>
              <a:rPr lang="zh-CN" altLang="en-US" dirty="0"/>
              <a:t>程序的基本编写方法</a:t>
            </a:r>
          </a:p>
        </p:txBody>
      </p:sp>
      <p:sp>
        <p:nvSpPr>
          <p:cNvPr id="95" name="TextBox 2">
            <a:extLst>
              <a:ext uri="{FF2B5EF4-FFF2-40B4-BE49-F238E27FC236}">
                <a16:creationId xmlns:a16="http://schemas.microsoft.com/office/drawing/2014/main" id="{75A94311-8382-4B43-B9E9-4D0D69B2140C}"/>
              </a:ext>
            </a:extLst>
          </p:cNvPr>
          <p:cNvSpPr txBox="1">
            <a:spLocks noChangeArrowheads="1"/>
          </p:cNvSpPr>
          <p:nvPr/>
        </p:nvSpPr>
        <p:spPr bwMode="auto">
          <a:xfrm>
            <a:off x="755576" y="843558"/>
            <a:ext cx="3291991" cy="461665"/>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IPO</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程序编写方法</a:t>
            </a:r>
          </a:p>
        </p:txBody>
      </p:sp>
      <p:sp>
        <p:nvSpPr>
          <p:cNvPr id="6" name="TextBox 2">
            <a:extLst>
              <a:ext uri="{FF2B5EF4-FFF2-40B4-BE49-F238E27FC236}">
                <a16:creationId xmlns:a16="http://schemas.microsoft.com/office/drawing/2014/main" id="{21131EB3-1F09-4739-81F8-4BDDB09B78B3}"/>
              </a:ext>
            </a:extLst>
          </p:cNvPr>
          <p:cNvSpPr txBox="1">
            <a:spLocks noChangeArrowheads="1"/>
          </p:cNvSpPr>
          <p:nvPr/>
        </p:nvSpPr>
        <p:spPr bwMode="auto">
          <a:xfrm>
            <a:off x="827584" y="1401433"/>
            <a:ext cx="6103144"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输入数据</a:t>
            </a:r>
            <a:endParaRPr lang="zh-CN" altLang="en-US" sz="2100" dirty="0">
              <a:latin typeface="Palatino Linotype" panose="02040502050505030304" pitchFamily="18" charset="0"/>
              <a:ea typeface="楷体" panose="02010609060101010101" pitchFamily="49" charset="-122"/>
            </a:endParaRPr>
          </a:p>
        </p:txBody>
      </p:sp>
      <p:sp>
        <p:nvSpPr>
          <p:cNvPr id="7" name="TextBox 2">
            <a:extLst>
              <a:ext uri="{FF2B5EF4-FFF2-40B4-BE49-F238E27FC236}">
                <a16:creationId xmlns:a16="http://schemas.microsoft.com/office/drawing/2014/main" id="{216FA879-D51B-4D56-AAF4-8BDEEB3E203E}"/>
              </a:ext>
            </a:extLst>
          </p:cNvPr>
          <p:cNvSpPr txBox="1">
            <a:spLocks noChangeArrowheads="1"/>
          </p:cNvSpPr>
          <p:nvPr/>
        </p:nvSpPr>
        <p:spPr bwMode="auto">
          <a:xfrm>
            <a:off x="827584" y="2087927"/>
            <a:ext cx="195252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处理数据</a:t>
            </a:r>
            <a:endParaRPr lang="zh-CN" altLang="en-US" sz="2100" dirty="0">
              <a:latin typeface="Palatino Linotype" panose="02040502050505030304" pitchFamily="18" charset="0"/>
              <a:ea typeface="楷体" panose="02010609060101010101" pitchFamily="49" charset="-122"/>
            </a:endParaRPr>
          </a:p>
        </p:txBody>
      </p:sp>
      <p:sp>
        <p:nvSpPr>
          <p:cNvPr id="8" name="TextBox 2">
            <a:extLst>
              <a:ext uri="{FF2B5EF4-FFF2-40B4-BE49-F238E27FC236}">
                <a16:creationId xmlns:a16="http://schemas.microsoft.com/office/drawing/2014/main" id="{F9FCE2D5-D10E-462A-B49A-C7A7058E882C}"/>
              </a:ext>
            </a:extLst>
          </p:cNvPr>
          <p:cNvSpPr txBox="1">
            <a:spLocks noChangeArrowheads="1"/>
          </p:cNvSpPr>
          <p:nvPr/>
        </p:nvSpPr>
        <p:spPr bwMode="auto">
          <a:xfrm>
            <a:off x="827584" y="2768905"/>
            <a:ext cx="195252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输出数据</a:t>
            </a:r>
            <a:endParaRPr lang="zh-CN" altLang="en-US" sz="2100" dirty="0">
              <a:latin typeface="Palatino Linotype" panose="02040502050505030304" pitchFamily="18" charset="0"/>
              <a:ea typeface="楷体" panose="02010609060101010101" pitchFamily="49" charset="-122"/>
            </a:endParaRPr>
          </a:p>
        </p:txBody>
      </p:sp>
      <p:sp>
        <p:nvSpPr>
          <p:cNvPr id="9" name="TextBox 2">
            <a:extLst>
              <a:ext uri="{FF2B5EF4-FFF2-40B4-BE49-F238E27FC236}">
                <a16:creationId xmlns:a16="http://schemas.microsoft.com/office/drawing/2014/main" id="{EE64286F-4B34-4E3B-BA92-F5AE80A68167}"/>
              </a:ext>
            </a:extLst>
          </p:cNvPr>
          <p:cNvSpPr txBox="1">
            <a:spLocks noChangeArrowheads="1"/>
          </p:cNvSpPr>
          <p:nvPr/>
        </p:nvSpPr>
        <p:spPr bwMode="auto">
          <a:xfrm>
            <a:off x="2771800" y="1386376"/>
            <a:ext cx="6103144"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zh-CN" sz="2100" dirty="0">
                <a:latin typeface="Palatino Linotype" panose="02040502050505030304" pitchFamily="18" charset="0"/>
                <a:ea typeface="楷体" panose="02010609060101010101" pitchFamily="49" charset="-122"/>
              </a:rPr>
              <a:t>输入（</a:t>
            </a:r>
            <a:r>
              <a:rPr lang="en-US" altLang="zh-CN" sz="2100" dirty="0">
                <a:latin typeface="Palatino Linotype" panose="02040502050505030304" pitchFamily="18" charset="0"/>
                <a:ea typeface="楷体" panose="02010609060101010101" pitchFamily="49" charset="-122"/>
              </a:rPr>
              <a:t>Input</a:t>
            </a:r>
            <a:r>
              <a:rPr lang="zh-CN" altLang="zh-CN" sz="2100" dirty="0">
                <a:latin typeface="Palatino Linotype" panose="02040502050505030304" pitchFamily="18" charset="0"/>
                <a:ea typeface="楷体" panose="02010609060101010101" pitchFamily="49" charset="-122"/>
              </a:rPr>
              <a:t>）是一个程序的开始。程序要处理的数据有多种来源，形成了多种输入方式，包括：文件输入、网络输入、控制台输入、交互界面输出、随机数据输入、内部参数输入等。</a:t>
            </a:r>
          </a:p>
        </p:txBody>
      </p:sp>
      <p:sp>
        <p:nvSpPr>
          <p:cNvPr id="10" name="TextBox 2">
            <a:extLst>
              <a:ext uri="{FF2B5EF4-FFF2-40B4-BE49-F238E27FC236}">
                <a16:creationId xmlns:a16="http://schemas.microsoft.com/office/drawing/2014/main" id="{D15587A4-612F-4803-92B5-507D73FF417D}"/>
              </a:ext>
            </a:extLst>
          </p:cNvPr>
          <p:cNvSpPr txBox="1">
            <a:spLocks noChangeArrowheads="1"/>
          </p:cNvSpPr>
          <p:nvPr/>
        </p:nvSpPr>
        <p:spPr bwMode="auto">
          <a:xfrm>
            <a:off x="2771800" y="2110764"/>
            <a:ext cx="6103144" cy="1976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a:lnSpc>
                <a:spcPct val="150000"/>
              </a:lnSpc>
              <a:buFontTx/>
              <a:buNone/>
            </a:pPr>
            <a:r>
              <a:rPr lang="zh-CN" altLang="zh-CN" sz="2100" dirty="0">
                <a:latin typeface="Palatino Linotype" panose="02040502050505030304" pitchFamily="18" charset="0"/>
                <a:ea typeface="楷体" panose="02010609060101010101" pitchFamily="49" charset="-122"/>
              </a:rPr>
              <a:t>处理（</a:t>
            </a:r>
            <a:r>
              <a:rPr lang="en-US" altLang="zh-CN" sz="2100" dirty="0">
                <a:latin typeface="Palatino Linotype" panose="02040502050505030304" pitchFamily="18" charset="0"/>
                <a:ea typeface="楷体" panose="02010609060101010101" pitchFamily="49" charset="-122"/>
              </a:rPr>
              <a:t>Process</a:t>
            </a:r>
            <a:r>
              <a:rPr lang="zh-CN" altLang="zh-CN" sz="2100" dirty="0">
                <a:latin typeface="Palatino Linotype" panose="02040502050505030304" pitchFamily="18" charset="0"/>
                <a:ea typeface="楷体" panose="02010609060101010101" pitchFamily="49" charset="-122"/>
              </a:rPr>
              <a:t>）是程序对输入数据进行计算产生输出结果的过程。计算问题的处理方法统称为“算法”，它是程序最重要的组成部分。可以说，算法是一个程序的灵魂。</a:t>
            </a:r>
          </a:p>
        </p:txBody>
      </p:sp>
      <p:sp>
        <p:nvSpPr>
          <p:cNvPr id="11" name="TextBox 2">
            <a:extLst>
              <a:ext uri="{FF2B5EF4-FFF2-40B4-BE49-F238E27FC236}">
                <a16:creationId xmlns:a16="http://schemas.microsoft.com/office/drawing/2014/main" id="{6EDDAA5D-E344-401C-9072-40173F522A0B}"/>
              </a:ext>
            </a:extLst>
          </p:cNvPr>
          <p:cNvSpPr txBox="1">
            <a:spLocks noChangeArrowheads="1"/>
          </p:cNvSpPr>
          <p:nvPr/>
        </p:nvSpPr>
        <p:spPr bwMode="auto">
          <a:xfrm>
            <a:off x="2771800" y="2797258"/>
            <a:ext cx="6103144" cy="14916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0" lvl="1" indent="0" algn="just" eaLnBrk="1" hangingPunct="1">
              <a:lnSpc>
                <a:spcPct val="150000"/>
              </a:lnSpc>
              <a:spcBef>
                <a:spcPct val="0"/>
              </a:spcBef>
              <a:buClr>
                <a:srgbClr val="C00000"/>
              </a:buClr>
              <a:buNone/>
              <a:defRPr/>
            </a:pPr>
            <a:r>
              <a:rPr lang="zh-CN" altLang="zh-CN" sz="2100" dirty="0">
                <a:latin typeface="Palatino Linotype" panose="02040502050505030304" pitchFamily="18" charset="0"/>
                <a:ea typeface="楷体" panose="02010609060101010101" pitchFamily="49" charset="-122"/>
              </a:rPr>
              <a:t>输出（</a:t>
            </a:r>
            <a:r>
              <a:rPr lang="en-US" altLang="zh-CN" sz="2100" dirty="0">
                <a:latin typeface="Palatino Linotype" panose="02040502050505030304" pitchFamily="18" charset="0"/>
                <a:ea typeface="楷体" panose="02010609060101010101" pitchFamily="49" charset="-122"/>
              </a:rPr>
              <a:t>Output</a:t>
            </a:r>
            <a:r>
              <a:rPr lang="zh-CN" altLang="zh-CN" sz="2100" dirty="0">
                <a:latin typeface="Palatino Linotype" panose="02040502050505030304" pitchFamily="18" charset="0"/>
                <a:ea typeface="楷体" panose="02010609060101010101" pitchFamily="49" charset="-122"/>
              </a:rPr>
              <a:t>）是程序展示运算成果的方式。程序的输出方式包括：控制台输出、图形输出、文件输出、网络输出、操作系统内部变量输出等。</a:t>
            </a:r>
          </a:p>
        </p:txBody>
      </p:sp>
      <p:sp>
        <p:nvSpPr>
          <p:cNvPr id="12" name="TextBox 2">
            <a:extLst>
              <a:ext uri="{FF2B5EF4-FFF2-40B4-BE49-F238E27FC236}">
                <a16:creationId xmlns:a16="http://schemas.microsoft.com/office/drawing/2014/main" id="{CE97A0BC-ADD6-4BC2-B1EE-CA43D4667563}"/>
              </a:ext>
            </a:extLst>
          </p:cNvPr>
          <p:cNvSpPr txBox="1">
            <a:spLocks noChangeArrowheads="1"/>
          </p:cNvSpPr>
          <p:nvPr/>
        </p:nvSpPr>
        <p:spPr bwMode="auto">
          <a:xfrm>
            <a:off x="819271" y="1397349"/>
            <a:ext cx="1952529" cy="57708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C00000"/>
              </a:buClr>
              <a:buFont typeface="Wingdings" panose="05000000000000000000" pitchFamily="2" charset="2"/>
              <a:buChar char="n"/>
            </a:pPr>
            <a:r>
              <a:rPr lang="zh-CN" altLang="zh-CN" sz="2100" dirty="0">
                <a:solidFill>
                  <a:srgbClr val="C00000"/>
                </a:solidFill>
                <a:latin typeface="Palatino Linotype" panose="02040502050505030304" pitchFamily="18" charset="0"/>
                <a:ea typeface="楷体" panose="02010609060101010101" pitchFamily="49" charset="-122"/>
              </a:rPr>
              <a:t>输入数据</a:t>
            </a:r>
            <a:endParaRPr lang="zh-CN" altLang="en-US" sz="2100" dirty="0">
              <a:solidFill>
                <a:srgbClr val="C00000"/>
              </a:solidFill>
              <a:latin typeface="Palatino Linotype" panose="02040502050505030304" pitchFamily="18" charset="0"/>
              <a:ea typeface="楷体" panose="02010609060101010101" pitchFamily="49" charset="-122"/>
            </a:endParaRPr>
          </a:p>
        </p:txBody>
      </p:sp>
      <p:sp>
        <p:nvSpPr>
          <p:cNvPr id="13" name="TextBox 2">
            <a:extLst>
              <a:ext uri="{FF2B5EF4-FFF2-40B4-BE49-F238E27FC236}">
                <a16:creationId xmlns:a16="http://schemas.microsoft.com/office/drawing/2014/main" id="{D95F013C-FA21-48B9-A392-2988CB364744}"/>
              </a:ext>
            </a:extLst>
          </p:cNvPr>
          <p:cNvSpPr txBox="1">
            <a:spLocks noChangeArrowheads="1"/>
          </p:cNvSpPr>
          <p:nvPr/>
        </p:nvSpPr>
        <p:spPr bwMode="auto">
          <a:xfrm>
            <a:off x="819271" y="2088312"/>
            <a:ext cx="1952529"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C00000"/>
              </a:buClr>
              <a:buFont typeface="Wingdings" panose="05000000000000000000" pitchFamily="2" charset="2"/>
              <a:buChar char="n"/>
            </a:pPr>
            <a:r>
              <a:rPr lang="zh-CN" altLang="zh-CN" sz="2100" dirty="0">
                <a:solidFill>
                  <a:srgbClr val="C00000"/>
                </a:solidFill>
                <a:latin typeface="Palatino Linotype" panose="02040502050505030304" pitchFamily="18" charset="0"/>
                <a:ea typeface="楷体" panose="02010609060101010101" pitchFamily="49" charset="-122"/>
              </a:rPr>
              <a:t>处理数据</a:t>
            </a:r>
            <a:endParaRPr lang="zh-CN" altLang="en-US" sz="2100" dirty="0">
              <a:solidFill>
                <a:srgbClr val="C00000"/>
              </a:solidFill>
              <a:latin typeface="Palatino Linotype" panose="02040502050505030304" pitchFamily="18" charset="0"/>
              <a:ea typeface="楷体" panose="02010609060101010101" pitchFamily="49" charset="-122"/>
            </a:endParaRPr>
          </a:p>
        </p:txBody>
      </p:sp>
      <p:sp>
        <p:nvSpPr>
          <p:cNvPr id="14" name="TextBox 2">
            <a:extLst>
              <a:ext uri="{FF2B5EF4-FFF2-40B4-BE49-F238E27FC236}">
                <a16:creationId xmlns:a16="http://schemas.microsoft.com/office/drawing/2014/main" id="{21D760F9-2B16-431E-B9B7-761DBB86C707}"/>
              </a:ext>
            </a:extLst>
          </p:cNvPr>
          <p:cNvSpPr txBox="1">
            <a:spLocks noChangeArrowheads="1"/>
          </p:cNvSpPr>
          <p:nvPr/>
        </p:nvSpPr>
        <p:spPr bwMode="auto">
          <a:xfrm>
            <a:off x="819271" y="2769636"/>
            <a:ext cx="1952529" cy="52219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C00000"/>
              </a:buClr>
              <a:buFont typeface="Wingdings" panose="05000000000000000000" pitchFamily="2" charset="2"/>
              <a:buChar char="n"/>
            </a:pPr>
            <a:r>
              <a:rPr lang="zh-CN" altLang="zh-CN" sz="2100" dirty="0">
                <a:solidFill>
                  <a:srgbClr val="C00000"/>
                </a:solidFill>
                <a:latin typeface="Palatino Linotype" panose="02040502050505030304" pitchFamily="18" charset="0"/>
                <a:ea typeface="楷体" panose="02010609060101010101" pitchFamily="49" charset="-122"/>
              </a:rPr>
              <a:t>输出数据</a:t>
            </a:r>
            <a:endParaRPr lang="zh-CN" altLang="en-US" sz="2100" dirty="0">
              <a:solidFill>
                <a:srgbClr val="C00000"/>
              </a:solidFill>
              <a:latin typeface="Palatino Linotype" panose="02040502050505030304" pitchFamily="18" charset="0"/>
              <a:ea typeface="楷体" panose="02010609060101010101" pitchFamily="49" charset="-122"/>
            </a:endParaRPr>
          </a:p>
        </p:txBody>
      </p:sp>
    </p:spTree>
    <p:extLst>
      <p:ext uri="{BB962C8B-B14F-4D97-AF65-F5344CB8AC3E}">
        <p14:creationId xmlns:p14="http://schemas.microsoft.com/office/powerpoint/2010/main" val="1577536114"/>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par>
                          <p:cTn id="8" fill="hold">
                            <p:stCondLst>
                              <p:cond delay="500"/>
                            </p:stCondLst>
                            <p:childTnLst>
                              <p:par>
                                <p:cTn id="9" presetID="42" presetClass="entr" presetSubtype="0" fill="hold" grpId="0" nodeType="afterEffect">
                                  <p:stCondLst>
                                    <p:cond delay="100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1000"/>
                                        <p:tgtEl>
                                          <p:spTgt spid="9"/>
                                        </p:tgtEl>
                                      </p:cBhvr>
                                    </p:animEffect>
                                    <p:anim calcmode="lin" valueType="num">
                                      <p:cBhvr>
                                        <p:cTn id="12" dur="1000" fill="hold"/>
                                        <p:tgtEl>
                                          <p:spTgt spid="9"/>
                                        </p:tgtEl>
                                        <p:attrNameLst>
                                          <p:attrName>ppt_x</p:attrName>
                                        </p:attrNameLst>
                                      </p:cBhvr>
                                      <p:tavLst>
                                        <p:tav tm="0">
                                          <p:val>
                                            <p:strVal val="#ppt_x"/>
                                          </p:val>
                                        </p:tav>
                                        <p:tav tm="100000">
                                          <p:val>
                                            <p:strVal val="#ppt_x"/>
                                          </p:val>
                                        </p:tav>
                                      </p:tavLst>
                                    </p:anim>
                                    <p:anim calcmode="lin" valueType="num">
                                      <p:cBhvr>
                                        <p:cTn id="13" dur="1000" fill="hold"/>
                                        <p:tgtEl>
                                          <p:spTgt spid="9"/>
                                        </p:tgtEl>
                                        <p:attrNameLst>
                                          <p:attrName>ppt_y</p:attrName>
                                        </p:attrNameLst>
                                      </p:cBhvr>
                                      <p:tavLst>
                                        <p:tav tm="0">
                                          <p:val>
                                            <p:strVal val="#ppt_y+.1"/>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 presetClass="exit" presetSubtype="0" fill="hold" grpId="1" nodeType="clickEffect">
                                  <p:stCondLst>
                                    <p:cond delay="0"/>
                                  </p:stCondLst>
                                  <p:childTnLst>
                                    <p:set>
                                      <p:cBhvr>
                                        <p:cTn id="17" dur="1" fill="hold">
                                          <p:stCondLst>
                                            <p:cond delay="0"/>
                                          </p:stCondLst>
                                        </p:cTn>
                                        <p:tgtEl>
                                          <p:spTgt spid="12"/>
                                        </p:tgtEl>
                                        <p:attrNameLst>
                                          <p:attrName>style.visibility</p:attrName>
                                        </p:attrNameLst>
                                      </p:cBhvr>
                                      <p:to>
                                        <p:strVal val="hidden"/>
                                      </p:to>
                                    </p:set>
                                  </p:childTnLst>
                                </p:cTn>
                              </p:par>
                              <p:par>
                                <p:cTn id="18" presetID="1" presetClass="exit" presetSubtype="0" fill="hold" grpId="1" nodeType="withEffect">
                                  <p:stCondLst>
                                    <p:cond delay="0"/>
                                  </p:stCondLst>
                                  <p:childTnLst>
                                    <p:set>
                                      <p:cBhvr>
                                        <p:cTn id="19" dur="1" fill="hold">
                                          <p:stCondLst>
                                            <p:cond delay="0"/>
                                          </p:stCondLst>
                                        </p:cTn>
                                        <p:tgtEl>
                                          <p:spTgt spid="9"/>
                                        </p:tgtEl>
                                        <p:attrNameLst>
                                          <p:attrName>style.visibility</p:attrName>
                                        </p:attrNameLst>
                                      </p:cBhvr>
                                      <p:to>
                                        <p:strVal val="hidden"/>
                                      </p:to>
                                    </p:set>
                                  </p:childTnLst>
                                </p:cTn>
                              </p:par>
                            </p:childTnLst>
                          </p:cTn>
                        </p:par>
                        <p:par>
                          <p:cTn id="20" fill="hold">
                            <p:stCondLst>
                              <p:cond delay="0"/>
                            </p:stCondLst>
                            <p:childTnLst>
                              <p:par>
                                <p:cTn id="21" presetID="10" presetClass="entr" presetSubtype="0" fill="hold" grpId="0" nodeType="afterEffect">
                                  <p:stCondLst>
                                    <p:cond delay="0"/>
                                  </p:stCondLst>
                                  <p:childTnLst>
                                    <p:set>
                                      <p:cBhvr>
                                        <p:cTn id="22" dur="1" fill="hold">
                                          <p:stCondLst>
                                            <p:cond delay="0"/>
                                          </p:stCondLst>
                                        </p:cTn>
                                        <p:tgtEl>
                                          <p:spTgt spid="13"/>
                                        </p:tgtEl>
                                        <p:attrNameLst>
                                          <p:attrName>style.visibility</p:attrName>
                                        </p:attrNameLst>
                                      </p:cBhvr>
                                      <p:to>
                                        <p:strVal val="visible"/>
                                      </p:to>
                                    </p:set>
                                    <p:animEffect transition="in" filter="fade">
                                      <p:cBhvr>
                                        <p:cTn id="23" dur="500"/>
                                        <p:tgtEl>
                                          <p:spTgt spid="13"/>
                                        </p:tgtEl>
                                      </p:cBhvr>
                                    </p:animEffect>
                                  </p:childTnLst>
                                </p:cTn>
                              </p:par>
                            </p:childTnLst>
                          </p:cTn>
                        </p:par>
                        <p:par>
                          <p:cTn id="24" fill="hold">
                            <p:stCondLst>
                              <p:cond delay="500"/>
                            </p:stCondLst>
                            <p:childTnLst>
                              <p:par>
                                <p:cTn id="25" presetID="42" presetClass="entr" presetSubtype="0" fill="hold" grpId="0" nodeType="afterEffect">
                                  <p:stCondLst>
                                    <p:cond delay="1000"/>
                                  </p:stCondLst>
                                  <p:childTnLst>
                                    <p:set>
                                      <p:cBhvr>
                                        <p:cTn id="26" dur="1" fill="hold">
                                          <p:stCondLst>
                                            <p:cond delay="0"/>
                                          </p:stCondLst>
                                        </p:cTn>
                                        <p:tgtEl>
                                          <p:spTgt spid="10"/>
                                        </p:tgtEl>
                                        <p:attrNameLst>
                                          <p:attrName>style.visibility</p:attrName>
                                        </p:attrNameLst>
                                      </p:cBhvr>
                                      <p:to>
                                        <p:strVal val="visible"/>
                                      </p:to>
                                    </p:set>
                                    <p:animEffect transition="in" filter="fade">
                                      <p:cBhvr>
                                        <p:cTn id="27" dur="1000"/>
                                        <p:tgtEl>
                                          <p:spTgt spid="10"/>
                                        </p:tgtEl>
                                      </p:cBhvr>
                                    </p:animEffect>
                                    <p:anim calcmode="lin" valueType="num">
                                      <p:cBhvr>
                                        <p:cTn id="28" dur="1000" fill="hold"/>
                                        <p:tgtEl>
                                          <p:spTgt spid="10"/>
                                        </p:tgtEl>
                                        <p:attrNameLst>
                                          <p:attrName>ppt_x</p:attrName>
                                        </p:attrNameLst>
                                      </p:cBhvr>
                                      <p:tavLst>
                                        <p:tav tm="0">
                                          <p:val>
                                            <p:strVal val="#ppt_x"/>
                                          </p:val>
                                        </p:tav>
                                        <p:tav tm="100000">
                                          <p:val>
                                            <p:strVal val="#ppt_x"/>
                                          </p:val>
                                        </p:tav>
                                      </p:tavLst>
                                    </p:anim>
                                    <p:anim calcmode="lin" valueType="num">
                                      <p:cBhvr>
                                        <p:cTn id="29"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0" fill="hold">
                      <p:stCondLst>
                        <p:cond delay="indefinite"/>
                      </p:stCondLst>
                      <p:childTnLst>
                        <p:par>
                          <p:cTn id="31" fill="hold">
                            <p:stCondLst>
                              <p:cond delay="0"/>
                            </p:stCondLst>
                            <p:childTnLst>
                              <p:par>
                                <p:cTn id="32" presetID="1" presetClass="exit" presetSubtype="0" fill="hold" grpId="1" nodeType="clickEffect">
                                  <p:stCondLst>
                                    <p:cond delay="0"/>
                                  </p:stCondLst>
                                  <p:childTnLst>
                                    <p:set>
                                      <p:cBhvr>
                                        <p:cTn id="33" dur="1" fill="hold">
                                          <p:stCondLst>
                                            <p:cond delay="0"/>
                                          </p:stCondLst>
                                        </p:cTn>
                                        <p:tgtEl>
                                          <p:spTgt spid="13"/>
                                        </p:tgtEl>
                                        <p:attrNameLst>
                                          <p:attrName>style.visibility</p:attrName>
                                        </p:attrNameLst>
                                      </p:cBhvr>
                                      <p:to>
                                        <p:strVal val="hidden"/>
                                      </p:to>
                                    </p:set>
                                  </p:childTnLst>
                                </p:cTn>
                              </p:par>
                              <p:par>
                                <p:cTn id="34" presetID="1" presetClass="exit" presetSubtype="0" fill="hold" grpId="1" nodeType="withEffect">
                                  <p:stCondLst>
                                    <p:cond delay="0"/>
                                  </p:stCondLst>
                                  <p:childTnLst>
                                    <p:set>
                                      <p:cBhvr>
                                        <p:cTn id="35" dur="1" fill="hold">
                                          <p:stCondLst>
                                            <p:cond delay="0"/>
                                          </p:stCondLst>
                                        </p:cTn>
                                        <p:tgtEl>
                                          <p:spTgt spid="10"/>
                                        </p:tgtEl>
                                        <p:attrNameLst>
                                          <p:attrName>style.visibility</p:attrName>
                                        </p:attrNameLst>
                                      </p:cBhvr>
                                      <p:to>
                                        <p:strVal val="hidden"/>
                                      </p:to>
                                    </p:set>
                                  </p:childTnLst>
                                </p:cTn>
                              </p:par>
                            </p:childTnLst>
                          </p:cTn>
                        </p:par>
                        <p:par>
                          <p:cTn id="36" fill="hold">
                            <p:stCondLst>
                              <p:cond delay="0"/>
                            </p:stCondLst>
                            <p:childTnLst>
                              <p:par>
                                <p:cTn id="37" presetID="10" presetClass="entr" presetSubtype="0" fill="hold" grpId="0" nodeType="afterEffect">
                                  <p:stCondLst>
                                    <p:cond delay="0"/>
                                  </p:stCondLst>
                                  <p:childTnLst>
                                    <p:set>
                                      <p:cBhvr>
                                        <p:cTn id="38" dur="1" fill="hold">
                                          <p:stCondLst>
                                            <p:cond delay="0"/>
                                          </p:stCondLst>
                                        </p:cTn>
                                        <p:tgtEl>
                                          <p:spTgt spid="14"/>
                                        </p:tgtEl>
                                        <p:attrNameLst>
                                          <p:attrName>style.visibility</p:attrName>
                                        </p:attrNameLst>
                                      </p:cBhvr>
                                      <p:to>
                                        <p:strVal val="visible"/>
                                      </p:to>
                                    </p:set>
                                    <p:animEffect transition="in" filter="fade">
                                      <p:cBhvr>
                                        <p:cTn id="39" dur="500"/>
                                        <p:tgtEl>
                                          <p:spTgt spid="14"/>
                                        </p:tgtEl>
                                      </p:cBhvr>
                                    </p:animEffect>
                                  </p:childTnLst>
                                </p:cTn>
                              </p:par>
                            </p:childTnLst>
                          </p:cTn>
                        </p:par>
                        <p:par>
                          <p:cTn id="40" fill="hold">
                            <p:stCondLst>
                              <p:cond delay="500"/>
                            </p:stCondLst>
                            <p:childTnLst>
                              <p:par>
                                <p:cTn id="41" presetID="42" presetClass="entr" presetSubtype="0" fill="hold" grpId="0" nodeType="afterEffect">
                                  <p:stCondLst>
                                    <p:cond delay="1000"/>
                                  </p:stCondLst>
                                  <p:childTnLst>
                                    <p:set>
                                      <p:cBhvr>
                                        <p:cTn id="42" dur="1" fill="hold">
                                          <p:stCondLst>
                                            <p:cond delay="0"/>
                                          </p:stCondLst>
                                        </p:cTn>
                                        <p:tgtEl>
                                          <p:spTgt spid="11"/>
                                        </p:tgtEl>
                                        <p:attrNameLst>
                                          <p:attrName>style.visibility</p:attrName>
                                        </p:attrNameLst>
                                      </p:cBhvr>
                                      <p:to>
                                        <p:strVal val="visible"/>
                                      </p:to>
                                    </p:set>
                                    <p:animEffect transition="in" filter="fade">
                                      <p:cBhvr>
                                        <p:cTn id="43" dur="1000"/>
                                        <p:tgtEl>
                                          <p:spTgt spid="11"/>
                                        </p:tgtEl>
                                      </p:cBhvr>
                                    </p:animEffect>
                                    <p:anim calcmode="lin" valueType="num">
                                      <p:cBhvr>
                                        <p:cTn id="44" dur="1000" fill="hold"/>
                                        <p:tgtEl>
                                          <p:spTgt spid="11"/>
                                        </p:tgtEl>
                                        <p:attrNameLst>
                                          <p:attrName>ppt_x</p:attrName>
                                        </p:attrNameLst>
                                      </p:cBhvr>
                                      <p:tavLst>
                                        <p:tav tm="0">
                                          <p:val>
                                            <p:strVal val="#ppt_x"/>
                                          </p:val>
                                        </p:tav>
                                        <p:tav tm="100000">
                                          <p:val>
                                            <p:strVal val="#ppt_x"/>
                                          </p:val>
                                        </p:tav>
                                      </p:tavLst>
                                    </p:anim>
                                    <p:anim calcmode="lin" valueType="num">
                                      <p:cBhvr>
                                        <p:cTn id="45"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9" grpId="1"/>
      <p:bldP spid="10" grpId="0"/>
      <p:bldP spid="10" grpId="1"/>
      <p:bldP spid="11" grpId="0"/>
      <p:bldP spid="12" grpId="0"/>
      <p:bldP spid="12" grpId="1"/>
      <p:bldP spid="13" grpId="0"/>
      <p:bldP spid="13" grpId="1"/>
      <p:bldP spid="14"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FAAB8-17E6-45C6-B45D-BB21FBE4BD4B}"/>
              </a:ext>
            </a:extLst>
          </p:cNvPr>
          <p:cNvSpPr>
            <a:spLocks noGrp="1"/>
          </p:cNvSpPr>
          <p:nvPr>
            <p:ph type="title"/>
          </p:nvPr>
        </p:nvSpPr>
        <p:spPr/>
        <p:txBody>
          <a:bodyPr/>
          <a:lstStyle/>
          <a:p>
            <a:r>
              <a:rPr lang="zh-CN" altLang="en-US" dirty="0"/>
              <a:t>程序的基本编写方法</a:t>
            </a:r>
          </a:p>
        </p:txBody>
      </p:sp>
      <p:sp>
        <p:nvSpPr>
          <p:cNvPr id="95" name="TextBox 2">
            <a:extLst>
              <a:ext uri="{FF2B5EF4-FFF2-40B4-BE49-F238E27FC236}">
                <a16:creationId xmlns:a16="http://schemas.microsoft.com/office/drawing/2014/main" id="{75A94311-8382-4B43-B9E9-4D0D69B2140C}"/>
              </a:ext>
            </a:extLst>
          </p:cNvPr>
          <p:cNvSpPr txBox="1">
            <a:spLocks noChangeArrowheads="1"/>
          </p:cNvSpPr>
          <p:nvPr/>
        </p:nvSpPr>
        <p:spPr bwMode="auto">
          <a:xfrm>
            <a:off x="755576" y="843558"/>
            <a:ext cx="3291991" cy="461665"/>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en-US" altLang="zh-CN"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IPO</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程序编写方法</a:t>
            </a:r>
          </a:p>
        </p:txBody>
      </p:sp>
      <p:sp>
        <p:nvSpPr>
          <p:cNvPr id="16" name="TextBox 2">
            <a:extLst>
              <a:ext uri="{FF2B5EF4-FFF2-40B4-BE49-F238E27FC236}">
                <a16:creationId xmlns:a16="http://schemas.microsoft.com/office/drawing/2014/main" id="{3A18914C-05FD-4FB2-A5D9-9EC8C1C9BDAC}"/>
              </a:ext>
            </a:extLst>
          </p:cNvPr>
          <p:cNvSpPr txBox="1">
            <a:spLocks noChangeArrowheads="1"/>
          </p:cNvSpPr>
          <p:nvPr/>
        </p:nvSpPr>
        <p:spPr bwMode="auto">
          <a:xfrm>
            <a:off x="683568" y="1707654"/>
            <a:ext cx="8280920" cy="2225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微实例</a:t>
            </a:r>
            <a:r>
              <a:rPr lang="en-US" altLang="zh-CN" sz="2100" dirty="0">
                <a:latin typeface="Palatino Linotype" panose="02040502050505030304" pitchFamily="18" charset="0"/>
                <a:ea typeface="楷体" panose="02010609060101010101" pitchFamily="49" charset="-122"/>
              </a:rPr>
              <a:t>1.1</a:t>
            </a:r>
            <a:r>
              <a:rPr lang="zh-CN" altLang="zh-CN" sz="2100" dirty="0">
                <a:latin typeface="Palatino Linotype" panose="02040502050505030304" pitchFamily="18" charset="0"/>
                <a:ea typeface="楷体" panose="02010609060101010101" pitchFamily="49" charset="-122"/>
              </a:rPr>
              <a:t>圆面积的计算</a:t>
            </a:r>
            <a:endParaRPr lang="zh-CN" altLang="en-US" sz="2100" dirty="0">
              <a:latin typeface="Palatino Linotype" panose="02040502050505030304" pitchFamily="18" charset="0"/>
              <a:ea typeface="楷体" panose="02010609060101010101" pitchFamily="49" charset="-122"/>
            </a:endParaRPr>
          </a:p>
          <a:p>
            <a:pPr indent="449263">
              <a:lnSpc>
                <a:spcPct val="150000"/>
              </a:lnSpc>
              <a:buFontTx/>
              <a:buNone/>
            </a:pPr>
            <a:r>
              <a:rPr lang="zh-CN" altLang="zh-CN" sz="2100" dirty="0">
                <a:latin typeface="Palatino Linotype" panose="02040502050505030304" pitchFamily="18" charset="0"/>
                <a:ea typeface="楷体" panose="02010609060101010101" pitchFamily="49" charset="-122"/>
              </a:rPr>
              <a:t>输入：圆半径</a:t>
            </a:r>
            <a:r>
              <a:rPr lang="en-US" altLang="zh-CN" sz="2100" dirty="0" err="1">
                <a:latin typeface="Palatino Linotype" panose="02040502050505030304" pitchFamily="18" charset="0"/>
                <a:ea typeface="楷体" panose="02010609060101010101" pitchFamily="49" charset="-122"/>
              </a:rPr>
              <a:t>raduis</a:t>
            </a:r>
            <a:endParaRPr lang="zh-CN" altLang="zh-CN" sz="2100" dirty="0">
              <a:latin typeface="Palatino Linotype" panose="02040502050505030304" pitchFamily="18" charset="0"/>
              <a:ea typeface="楷体" panose="02010609060101010101" pitchFamily="49" charset="-122"/>
            </a:endParaRPr>
          </a:p>
          <a:p>
            <a:pPr indent="449263">
              <a:lnSpc>
                <a:spcPct val="150000"/>
              </a:lnSpc>
              <a:buFontTx/>
              <a:buNone/>
            </a:pPr>
            <a:r>
              <a:rPr lang="zh-CN" altLang="zh-CN" sz="2100" dirty="0">
                <a:latin typeface="Palatino Linotype" panose="02040502050505030304" pitchFamily="18" charset="0"/>
                <a:ea typeface="楷体" panose="02010609060101010101" pitchFamily="49" charset="-122"/>
              </a:rPr>
              <a:t>处理：计算圆面积</a:t>
            </a:r>
            <a:r>
              <a:rPr lang="en-US" altLang="zh-CN" sz="2100" dirty="0">
                <a:latin typeface="Palatino Linotype" panose="02040502050505030304" pitchFamily="18" charset="0"/>
                <a:ea typeface="楷体" panose="02010609060101010101" pitchFamily="49" charset="-122"/>
              </a:rPr>
              <a:t>area = π * radius * radius </a:t>
            </a:r>
            <a:r>
              <a:rPr lang="zh-CN" altLang="en-US" sz="2100" dirty="0">
                <a:latin typeface="Palatino Linotype" panose="02040502050505030304" pitchFamily="18" charset="0"/>
                <a:ea typeface="楷体" panose="02010609060101010101" pitchFamily="49" charset="-122"/>
              </a:rPr>
              <a:t>（</a:t>
            </a:r>
            <a:r>
              <a:rPr lang="zh-CN" altLang="zh-CN" sz="2100" dirty="0">
                <a:latin typeface="Palatino Linotype" panose="02040502050505030304" pitchFamily="18" charset="0"/>
                <a:ea typeface="楷体" panose="02010609060101010101" pitchFamily="49" charset="-122"/>
              </a:rPr>
              <a:t>此处，</a:t>
            </a:r>
            <a:r>
              <a:rPr lang="en-US" altLang="zh-CN" sz="2100" dirty="0">
                <a:latin typeface="Palatino Linotype" panose="02040502050505030304" pitchFamily="18" charset="0"/>
                <a:ea typeface="楷体" panose="02010609060101010101" pitchFamily="49" charset="-122"/>
              </a:rPr>
              <a:t>π</a:t>
            </a:r>
            <a:r>
              <a:rPr lang="zh-CN" altLang="zh-CN" sz="2100" dirty="0">
                <a:latin typeface="Palatino Linotype" panose="02040502050505030304" pitchFamily="18" charset="0"/>
                <a:ea typeface="楷体" panose="02010609060101010101" pitchFamily="49" charset="-122"/>
              </a:rPr>
              <a:t>取</a:t>
            </a:r>
            <a:r>
              <a:rPr lang="en-US" altLang="zh-CN" sz="2100" dirty="0">
                <a:latin typeface="Palatino Linotype" panose="02040502050505030304" pitchFamily="18" charset="0"/>
                <a:ea typeface="楷体" panose="02010609060101010101" pitchFamily="49" charset="-122"/>
              </a:rPr>
              <a:t>3.1415</a:t>
            </a:r>
            <a:r>
              <a:rPr lang="zh-CN" altLang="en-US" sz="2100" dirty="0">
                <a:latin typeface="Palatino Linotype" panose="02040502050505030304" pitchFamily="18" charset="0"/>
                <a:ea typeface="楷体" panose="02010609060101010101" pitchFamily="49" charset="-122"/>
              </a:rPr>
              <a:t>）</a:t>
            </a:r>
            <a:endParaRPr lang="zh-CN" altLang="zh-CN" sz="2100" dirty="0">
              <a:latin typeface="Palatino Linotype" panose="02040502050505030304" pitchFamily="18" charset="0"/>
              <a:ea typeface="楷体" panose="02010609060101010101" pitchFamily="49" charset="-122"/>
            </a:endParaRPr>
          </a:p>
          <a:p>
            <a:pPr indent="449263">
              <a:lnSpc>
                <a:spcPct val="150000"/>
              </a:lnSpc>
              <a:buFontTx/>
              <a:buNone/>
            </a:pPr>
            <a:r>
              <a:rPr lang="zh-CN" altLang="zh-CN" sz="2100" dirty="0">
                <a:latin typeface="Palatino Linotype" panose="02040502050505030304" pitchFamily="18" charset="0"/>
                <a:ea typeface="楷体" panose="02010609060101010101" pitchFamily="49" charset="-122"/>
              </a:rPr>
              <a:t>输出：圆面积</a:t>
            </a:r>
            <a:r>
              <a:rPr lang="en-US" altLang="zh-CN" sz="2100" dirty="0">
                <a:latin typeface="Palatino Linotype" panose="02040502050505030304" pitchFamily="18" charset="0"/>
                <a:ea typeface="楷体" panose="02010609060101010101" pitchFamily="49" charset="-122"/>
              </a:rPr>
              <a:t>area</a:t>
            </a:r>
            <a:r>
              <a:rPr lang="zh-CN" altLang="zh-CN" sz="2100" dirty="0">
                <a:latin typeface="Palatino Linotype" panose="02040502050505030304" pitchFamily="18" charset="0"/>
                <a:ea typeface="楷体" panose="02010609060101010101" pitchFamily="49" charset="-122"/>
              </a:rPr>
              <a:t> </a:t>
            </a:r>
            <a:endParaRPr lang="zh-CN" altLang="en-US" sz="2100" dirty="0">
              <a:latin typeface="Palatino Linotype" panose="02040502050505030304" pitchFamily="18" charset="0"/>
              <a:ea typeface="楷体" panose="02010609060101010101" pitchFamily="49" charset="-122"/>
            </a:endParaRPr>
          </a:p>
        </p:txBody>
      </p:sp>
      <p:sp>
        <p:nvSpPr>
          <p:cNvPr id="18" name="Rectangle 2">
            <a:extLst>
              <a:ext uri="{FF2B5EF4-FFF2-40B4-BE49-F238E27FC236}">
                <a16:creationId xmlns:a16="http://schemas.microsoft.com/office/drawing/2014/main" id="{2C59EFB5-7237-4111-B033-CD05C13DDBAC}"/>
              </a:ext>
            </a:extLst>
          </p:cNvPr>
          <p:cNvSpPr>
            <a:spLocks noChangeArrowheads="1"/>
          </p:cNvSpPr>
          <p:nvPr/>
        </p:nvSpPr>
        <p:spPr bwMode="auto">
          <a:xfrm>
            <a:off x="2096691" y="2923740"/>
            <a:ext cx="8742759" cy="3116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mpd="sng">
                <a:solidFill>
                  <a:schemeClr val="tx1"/>
                </a:solidFill>
                <a:miter lim="800000"/>
                <a:headEnd/>
                <a:tailEnd/>
              </a14:hiddenLine>
            </a:ex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anchor="ctr">
            <a:spAutoFit/>
          </a:bodyPr>
          <a:lstStyle/>
          <a:p>
            <a:pPr>
              <a:defRPr/>
            </a:pPr>
            <a:endParaRPr lang="zh-CN" altLang="en-US" sz="1425">
              <a:latin typeface="Arial" charset="0"/>
              <a:ea typeface="宋体" charset="0"/>
            </a:endParaRPr>
          </a:p>
        </p:txBody>
      </p:sp>
    </p:spTree>
    <p:extLst>
      <p:ext uri="{BB962C8B-B14F-4D97-AF65-F5344CB8AC3E}">
        <p14:creationId xmlns:p14="http://schemas.microsoft.com/office/powerpoint/2010/main" val="660131652"/>
      </p:ext>
    </p:extLst>
  </p:cSld>
  <p:clrMapOvr>
    <a:masterClrMapping/>
  </p:clrMapOvr>
  <p:transition spd="slow">
    <p:wipe dir="d"/>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F22FAAB8-17E6-45C6-B45D-BB21FBE4BD4B}"/>
              </a:ext>
            </a:extLst>
          </p:cNvPr>
          <p:cNvSpPr>
            <a:spLocks noGrp="1"/>
          </p:cNvSpPr>
          <p:nvPr>
            <p:ph type="title"/>
          </p:nvPr>
        </p:nvSpPr>
        <p:spPr/>
        <p:txBody>
          <a:bodyPr/>
          <a:lstStyle/>
          <a:p>
            <a:r>
              <a:rPr lang="zh-CN" altLang="en-US" dirty="0"/>
              <a:t>程序的基本编写方法</a:t>
            </a:r>
          </a:p>
        </p:txBody>
      </p:sp>
      <p:sp>
        <p:nvSpPr>
          <p:cNvPr id="95" name="TextBox 2">
            <a:extLst>
              <a:ext uri="{FF2B5EF4-FFF2-40B4-BE49-F238E27FC236}">
                <a16:creationId xmlns:a16="http://schemas.microsoft.com/office/drawing/2014/main" id="{75A94311-8382-4B43-B9E9-4D0D69B2140C}"/>
              </a:ext>
            </a:extLst>
          </p:cNvPr>
          <p:cNvSpPr txBox="1">
            <a:spLocks noChangeArrowheads="1"/>
          </p:cNvSpPr>
          <p:nvPr/>
        </p:nvSpPr>
        <p:spPr bwMode="auto">
          <a:xfrm>
            <a:off x="755576" y="843558"/>
            <a:ext cx="3291991" cy="461665"/>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使用计算机解决问题 </a:t>
            </a:r>
          </a:p>
        </p:txBody>
      </p:sp>
      <p:sp>
        <p:nvSpPr>
          <p:cNvPr id="4" name="TextBox 2">
            <a:extLst>
              <a:ext uri="{FF2B5EF4-FFF2-40B4-BE49-F238E27FC236}">
                <a16:creationId xmlns:a16="http://schemas.microsoft.com/office/drawing/2014/main" id="{C9D78598-D697-435E-9934-4512D2CD5AA0}"/>
              </a:ext>
            </a:extLst>
          </p:cNvPr>
          <p:cNvSpPr txBox="1">
            <a:spLocks noChangeArrowheads="1"/>
          </p:cNvSpPr>
          <p:nvPr/>
        </p:nvSpPr>
        <p:spPr bwMode="auto">
          <a:xfrm>
            <a:off x="1438870" y="1486793"/>
            <a:ext cx="6266259"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分析问题分析问题的计算部分</a:t>
            </a:r>
            <a:endParaRPr lang="zh-CN" altLang="en-US" sz="2100" dirty="0">
              <a:latin typeface="Palatino Linotype" panose="02040502050505030304" pitchFamily="18" charset="0"/>
              <a:ea typeface="楷体" panose="02010609060101010101" pitchFamily="49" charset="-122"/>
            </a:endParaRPr>
          </a:p>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划分边界划分问题的功能边界</a:t>
            </a:r>
            <a:endParaRPr lang="zh-CN" altLang="en-US" sz="2100" dirty="0">
              <a:latin typeface="Palatino Linotype" panose="02040502050505030304" pitchFamily="18" charset="0"/>
              <a:ea typeface="楷体" panose="02010609060101010101" pitchFamily="49" charset="-122"/>
            </a:endParaRPr>
          </a:p>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设计算法设计问题的求解算法</a:t>
            </a:r>
            <a:endParaRPr lang="zh-CN" altLang="en-US" sz="2100" dirty="0">
              <a:latin typeface="Palatino Linotype" panose="02040502050505030304" pitchFamily="18" charset="0"/>
              <a:ea typeface="楷体" panose="02010609060101010101" pitchFamily="49" charset="-122"/>
            </a:endParaRPr>
          </a:p>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编写程序，编写问题的计算程序</a:t>
            </a:r>
            <a:endParaRPr lang="zh-CN" altLang="en-US" sz="2100" dirty="0">
              <a:latin typeface="Palatino Linotype" panose="02040502050505030304" pitchFamily="18" charset="0"/>
              <a:ea typeface="楷体" panose="02010609060101010101" pitchFamily="49" charset="-122"/>
            </a:endParaRPr>
          </a:p>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调试测试，调试和测试程序</a:t>
            </a:r>
            <a:endParaRPr lang="zh-CN" altLang="en-US" sz="2100" dirty="0">
              <a:latin typeface="Palatino Linotype" panose="02040502050505030304" pitchFamily="18" charset="0"/>
              <a:ea typeface="楷体" panose="02010609060101010101" pitchFamily="49" charset="-122"/>
            </a:endParaRPr>
          </a:p>
          <a:p>
            <a:pPr lvl="1"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升级维护，适应问题的升级维护</a:t>
            </a:r>
            <a:endParaRPr lang="zh-CN" altLang="en-US" sz="2100" dirty="0">
              <a:latin typeface="Palatino Linotype" panose="02040502050505030304" pitchFamily="18" charset="0"/>
              <a:ea typeface="楷体" panose="02010609060101010101" pitchFamily="49" charset="-122"/>
            </a:endParaRPr>
          </a:p>
        </p:txBody>
      </p:sp>
    </p:spTree>
    <p:extLst>
      <p:ext uri="{BB962C8B-B14F-4D97-AF65-F5344CB8AC3E}">
        <p14:creationId xmlns:p14="http://schemas.microsoft.com/office/powerpoint/2010/main" val="175382244"/>
      </p:ext>
    </p:extLst>
  </p:cSld>
  <p:clrMapOvr>
    <a:masterClrMapping/>
  </p:clrMapOvr>
  <p:transition spd="slow">
    <p:wipe dir="d"/>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71C66CB6-6EA2-46B6-9B7E-9DEC58340F8D}"/>
              </a:ext>
            </a:extLst>
          </p:cNvPr>
          <p:cNvSpPr>
            <a:spLocks noGrp="1"/>
          </p:cNvSpPr>
          <p:nvPr>
            <p:ph type="title"/>
          </p:nvPr>
        </p:nvSpPr>
        <p:spPr/>
        <p:txBody>
          <a:bodyPr/>
          <a:lstStyle/>
          <a:p>
            <a:r>
              <a:rPr lang="en-US" altLang="zh-CN" dirty="0"/>
              <a:t>Python</a:t>
            </a:r>
            <a:r>
              <a:rPr lang="zh-CN" altLang="en-US" dirty="0"/>
              <a:t>语言教学实施方案</a:t>
            </a:r>
          </a:p>
        </p:txBody>
      </p:sp>
      <p:grpSp>
        <p:nvGrpSpPr>
          <p:cNvPr id="3" name="Group 57">
            <a:extLst>
              <a:ext uri="{FF2B5EF4-FFF2-40B4-BE49-F238E27FC236}">
                <a16:creationId xmlns:a16="http://schemas.microsoft.com/office/drawing/2014/main" id="{1E4FC12C-C033-4A5D-A5C4-A037277A98DC}"/>
              </a:ext>
            </a:extLst>
          </p:cNvPr>
          <p:cNvGrpSpPr/>
          <p:nvPr/>
        </p:nvGrpSpPr>
        <p:grpSpPr>
          <a:xfrm>
            <a:off x="4788024" y="3072040"/>
            <a:ext cx="852711" cy="865159"/>
            <a:chOff x="2285781" y="4847654"/>
            <a:chExt cx="952480" cy="966132"/>
          </a:xfrm>
        </p:grpSpPr>
        <p:sp>
          <p:nvSpPr>
            <p:cNvPr id="4" name="Oval 58">
              <a:extLst>
                <a:ext uri="{FF2B5EF4-FFF2-40B4-BE49-F238E27FC236}">
                  <a16:creationId xmlns:a16="http://schemas.microsoft.com/office/drawing/2014/main" id="{8A4458AE-A45F-49ED-8C72-BED5C6731185}"/>
                </a:ext>
              </a:extLst>
            </p:cNvPr>
            <p:cNvSpPr/>
            <p:nvPr/>
          </p:nvSpPr>
          <p:spPr bwMode="auto">
            <a:xfrm>
              <a:off x="2346028" y="4908765"/>
              <a:ext cx="840592" cy="852640"/>
            </a:xfrm>
            <a:prstGeom prst="ellipse">
              <a:avLst/>
            </a:prstGeom>
            <a:solidFill>
              <a:srgbClr val="ED7D31"/>
            </a:soli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FFFFFF"/>
                </a:solidFill>
                <a:effectLst/>
                <a:uLnTx/>
                <a:uFillTx/>
                <a:latin typeface="Calibri"/>
                <a:ea typeface="宋体"/>
                <a:cs typeface="+mn-cs"/>
                <a:sym typeface="Gill Sans" charset="0"/>
              </a:endParaRPr>
            </a:p>
          </p:txBody>
        </p:sp>
        <p:sp>
          <p:nvSpPr>
            <p:cNvPr id="5" name="Oval 59">
              <a:extLst>
                <a:ext uri="{FF2B5EF4-FFF2-40B4-BE49-F238E27FC236}">
                  <a16:creationId xmlns:a16="http://schemas.microsoft.com/office/drawing/2014/main" id="{B2E75107-200B-4B3B-AE29-B7EF34736E32}"/>
                </a:ext>
              </a:extLst>
            </p:cNvPr>
            <p:cNvSpPr/>
            <p:nvPr/>
          </p:nvSpPr>
          <p:spPr bwMode="auto">
            <a:xfrm>
              <a:off x="2285781" y="4847654"/>
              <a:ext cx="952480" cy="966132"/>
            </a:xfrm>
            <a:prstGeom prst="ellipse">
              <a:avLst/>
            </a:prstGeom>
            <a:noFill/>
            <a:ln w="3175" cap="flat" cmpd="sng" algn="ctr">
              <a:solidFill>
                <a:srgbClr val="000000">
                  <a:lumMod val="60000"/>
                  <a:lumOff val="40000"/>
                </a:srgbClr>
              </a:solidFill>
              <a:prstDash val="sys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FFFFFF"/>
                </a:solidFill>
                <a:effectLst/>
                <a:uLnTx/>
                <a:uFillTx/>
                <a:latin typeface="Calibri"/>
                <a:ea typeface="宋体"/>
                <a:cs typeface="+mn-cs"/>
                <a:sym typeface="Gill Sans" charset="0"/>
              </a:endParaRPr>
            </a:p>
          </p:txBody>
        </p:sp>
      </p:grpSp>
      <p:grpSp>
        <p:nvGrpSpPr>
          <p:cNvPr id="6" name="Group 49">
            <a:extLst>
              <a:ext uri="{FF2B5EF4-FFF2-40B4-BE49-F238E27FC236}">
                <a16:creationId xmlns:a16="http://schemas.microsoft.com/office/drawing/2014/main" id="{EEDDBFCB-7297-45AA-A324-B21550866014}"/>
              </a:ext>
            </a:extLst>
          </p:cNvPr>
          <p:cNvGrpSpPr/>
          <p:nvPr/>
        </p:nvGrpSpPr>
        <p:grpSpPr>
          <a:xfrm>
            <a:off x="2970410" y="1462353"/>
            <a:ext cx="852711" cy="865159"/>
            <a:chOff x="2285781" y="4847654"/>
            <a:chExt cx="952480" cy="966132"/>
          </a:xfrm>
        </p:grpSpPr>
        <p:sp>
          <p:nvSpPr>
            <p:cNvPr id="7" name="Oval 50">
              <a:extLst>
                <a:ext uri="{FF2B5EF4-FFF2-40B4-BE49-F238E27FC236}">
                  <a16:creationId xmlns:a16="http://schemas.microsoft.com/office/drawing/2014/main" id="{CBFAC649-2FC6-40BD-A42F-F4382B27A20D}"/>
                </a:ext>
              </a:extLst>
            </p:cNvPr>
            <p:cNvSpPr/>
            <p:nvPr/>
          </p:nvSpPr>
          <p:spPr bwMode="auto">
            <a:xfrm>
              <a:off x="2346028" y="4908765"/>
              <a:ext cx="840592" cy="852640"/>
            </a:xfrm>
            <a:prstGeom prst="ellipse">
              <a:avLst/>
            </a:prstGeom>
            <a:solidFill>
              <a:srgbClr val="5B9BD5"/>
            </a:soli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FFFFFF"/>
                </a:solidFill>
                <a:effectLst/>
                <a:uLnTx/>
                <a:uFillTx/>
                <a:latin typeface="Calibri"/>
                <a:ea typeface="宋体"/>
                <a:cs typeface="+mn-cs"/>
                <a:sym typeface="Gill Sans" charset="0"/>
              </a:endParaRPr>
            </a:p>
          </p:txBody>
        </p:sp>
        <p:sp>
          <p:nvSpPr>
            <p:cNvPr id="8" name="Oval 51">
              <a:extLst>
                <a:ext uri="{FF2B5EF4-FFF2-40B4-BE49-F238E27FC236}">
                  <a16:creationId xmlns:a16="http://schemas.microsoft.com/office/drawing/2014/main" id="{D272B76F-EFD9-4E7D-AEFA-644192CAA052}"/>
                </a:ext>
              </a:extLst>
            </p:cNvPr>
            <p:cNvSpPr/>
            <p:nvPr/>
          </p:nvSpPr>
          <p:spPr bwMode="auto">
            <a:xfrm>
              <a:off x="2285781" y="4847654"/>
              <a:ext cx="952480" cy="966132"/>
            </a:xfrm>
            <a:prstGeom prst="ellipse">
              <a:avLst/>
            </a:prstGeom>
            <a:noFill/>
            <a:ln w="3175" cap="flat" cmpd="sng" algn="ctr">
              <a:solidFill>
                <a:srgbClr val="000000">
                  <a:lumMod val="60000"/>
                  <a:lumOff val="40000"/>
                </a:srgbClr>
              </a:solidFill>
              <a:prstDash val="sys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FFFFFF"/>
                </a:solidFill>
                <a:effectLst/>
                <a:uLnTx/>
                <a:uFillTx/>
                <a:latin typeface="Calibri"/>
                <a:ea typeface="宋体"/>
                <a:cs typeface="+mn-cs"/>
                <a:sym typeface="Gill Sans" charset="0"/>
              </a:endParaRPr>
            </a:p>
          </p:txBody>
        </p:sp>
      </p:grpSp>
      <p:cxnSp>
        <p:nvCxnSpPr>
          <p:cNvPr id="9" name="Straight Connector 18">
            <a:extLst>
              <a:ext uri="{FF2B5EF4-FFF2-40B4-BE49-F238E27FC236}">
                <a16:creationId xmlns:a16="http://schemas.microsoft.com/office/drawing/2014/main" id="{474F968E-D0E8-49DD-96E2-8363CDB4D3AF}"/>
              </a:ext>
            </a:extLst>
          </p:cNvPr>
          <p:cNvCxnSpPr/>
          <p:nvPr/>
        </p:nvCxnSpPr>
        <p:spPr>
          <a:xfrm>
            <a:off x="4301705" y="1336426"/>
            <a:ext cx="0" cy="936881"/>
          </a:xfrm>
          <a:prstGeom prst="line">
            <a:avLst/>
          </a:prstGeom>
          <a:noFill/>
          <a:ln w="25400" cap="flat" cmpd="sng" algn="ctr">
            <a:solidFill>
              <a:srgbClr val="FFFFFF">
                <a:lumMod val="85000"/>
              </a:srgbClr>
            </a:solidFill>
            <a:prstDash val="dot"/>
            <a:headEnd type="none"/>
          </a:ln>
          <a:effectLst/>
        </p:spPr>
      </p:cxnSp>
      <p:sp>
        <p:nvSpPr>
          <p:cNvPr id="10" name="TextBox 19">
            <a:extLst>
              <a:ext uri="{FF2B5EF4-FFF2-40B4-BE49-F238E27FC236}">
                <a16:creationId xmlns:a16="http://schemas.microsoft.com/office/drawing/2014/main" id="{5CE5354F-214B-45B3-89F2-E169A7BA96B2}"/>
              </a:ext>
            </a:extLst>
          </p:cNvPr>
          <p:cNvSpPr txBox="1"/>
          <p:nvPr/>
        </p:nvSpPr>
        <p:spPr>
          <a:xfrm>
            <a:off x="-170603" y="1220438"/>
            <a:ext cx="2816427" cy="1177231"/>
          </a:xfrm>
          <a:prstGeom prst="rect">
            <a:avLst/>
          </a:prstGeom>
          <a:noFill/>
        </p:spPr>
        <p:txBody>
          <a:bodyPr wrap="square" lIns="68566" tIns="34283" rIns="68566" bIns="34283" rtlCol="0">
            <a:spAutoFit/>
          </a:bodyPr>
          <a:lstStyle/>
          <a:p>
            <a:pPr algn="r" eaLnBrk="1" hangingPunct="1">
              <a:defRPr/>
            </a:pPr>
            <a:r>
              <a:rPr lang="en-US" altLang="zh-CN" sz="2250" b="1" dirty="0">
                <a:solidFill>
                  <a:srgbClr val="44546A"/>
                </a:solidFill>
                <a:latin typeface="Lato Regular"/>
                <a:cs typeface="Lato Regular"/>
                <a:sym typeface="Gill Sans" charset="0"/>
              </a:rPr>
              <a:t>Python</a:t>
            </a:r>
          </a:p>
          <a:p>
            <a:pPr algn="r" eaLnBrk="1" hangingPunct="1">
              <a:defRPr/>
            </a:pPr>
            <a:r>
              <a:rPr lang="zh-CN" altLang="en-US" sz="2250" b="1" dirty="0">
                <a:solidFill>
                  <a:srgbClr val="44546A"/>
                </a:solidFill>
                <a:latin typeface="Lato Regular"/>
                <a:cs typeface="Lato Regular"/>
                <a:sym typeface="Gill Sans" charset="0"/>
              </a:rPr>
              <a:t>基本语法实践</a:t>
            </a:r>
            <a:endParaRPr lang="en-US" altLang="zh-CN" sz="2250" b="1" dirty="0">
              <a:solidFill>
                <a:srgbClr val="44546A"/>
              </a:solidFill>
              <a:latin typeface="Lato Regular"/>
              <a:cs typeface="Lato Regular"/>
              <a:sym typeface="Gill Sans" charset="0"/>
            </a:endParaRPr>
          </a:p>
          <a:p>
            <a:pPr algn="r" eaLnBrk="1" hangingPunct="1">
              <a:lnSpc>
                <a:spcPct val="150000"/>
              </a:lnSpc>
              <a:defRPr/>
            </a:pPr>
            <a:r>
              <a:rPr lang="en-US" altLang="zh-CN" sz="1800" b="1" dirty="0">
                <a:solidFill>
                  <a:srgbClr val="C00000"/>
                </a:solidFill>
                <a:latin typeface="Lato Regular"/>
                <a:sym typeface="Gill Sans" charset="0"/>
              </a:rPr>
              <a:t>-&gt;</a:t>
            </a:r>
            <a:r>
              <a:rPr lang="zh-CN" altLang="en-US" sz="1800" b="1" dirty="0">
                <a:solidFill>
                  <a:srgbClr val="C00000"/>
                </a:solidFill>
                <a:latin typeface="Lato Regular"/>
                <a:sym typeface="Gill Sans" charset="0"/>
              </a:rPr>
              <a:t>基础语法及编程思维</a:t>
            </a:r>
            <a:endParaRPr lang="id-ID" altLang="zh-CN" sz="1800" b="1" dirty="0">
              <a:solidFill>
                <a:srgbClr val="C00000"/>
              </a:solidFill>
              <a:latin typeface="Lato Regular"/>
              <a:sym typeface="Gill Sans" charset="0"/>
            </a:endParaRPr>
          </a:p>
        </p:txBody>
      </p:sp>
      <p:sp>
        <p:nvSpPr>
          <p:cNvPr id="11" name="TextBox 20">
            <a:extLst>
              <a:ext uri="{FF2B5EF4-FFF2-40B4-BE49-F238E27FC236}">
                <a16:creationId xmlns:a16="http://schemas.microsoft.com/office/drawing/2014/main" id="{83BB2F83-A5F1-45A6-BAD1-D2225EFBEDD6}"/>
              </a:ext>
            </a:extLst>
          </p:cNvPr>
          <p:cNvSpPr txBox="1"/>
          <p:nvPr/>
        </p:nvSpPr>
        <p:spPr>
          <a:xfrm>
            <a:off x="971600" y="2512157"/>
            <a:ext cx="1638402" cy="2115950"/>
          </a:xfrm>
          <a:prstGeom prst="rect">
            <a:avLst/>
          </a:prstGeom>
          <a:noFill/>
        </p:spPr>
        <p:txBody>
          <a:bodyPr wrap="square" lIns="68566" tIns="34283" rIns="68566" bIns="34283" rtlCol="0">
            <a:spAutoFit/>
          </a:bodyPr>
          <a:lstStyle/>
          <a:p>
            <a:pPr algn="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数字类型</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a:p>
            <a:pPr algn="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字符串类型</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a:p>
            <a:pPr algn="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分支与循环</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a:p>
            <a:pPr algn="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函数</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a:p>
            <a:pPr algn="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列表类型</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a:p>
            <a:pPr algn="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字典类型</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p:txBody>
      </p:sp>
      <p:sp>
        <p:nvSpPr>
          <p:cNvPr id="12" name="Oval 22">
            <a:extLst>
              <a:ext uri="{FF2B5EF4-FFF2-40B4-BE49-F238E27FC236}">
                <a16:creationId xmlns:a16="http://schemas.microsoft.com/office/drawing/2014/main" id="{B294C094-C018-4242-B9B6-6BE5AC8FA8D3}"/>
              </a:ext>
            </a:extLst>
          </p:cNvPr>
          <p:cNvSpPr/>
          <p:nvPr/>
        </p:nvSpPr>
        <p:spPr>
          <a:xfrm>
            <a:off x="4259296" y="1856366"/>
            <a:ext cx="84819" cy="84842"/>
          </a:xfrm>
          <a:prstGeom prst="ellipse">
            <a:avLst/>
          </a:prstGeom>
          <a:solidFill>
            <a:srgbClr val="5B9BD5"/>
          </a:solidFill>
          <a:ln w="50800" cap="flat" cmpd="sng" algn="ctr">
            <a:solidFill>
              <a:srgbClr val="FFFFFF">
                <a:lumMod val="85000"/>
              </a:srgbClr>
            </a:solidFill>
            <a:prstDash val="solid"/>
          </a:ln>
          <a:effectLst/>
        </p:spPr>
        <p:txBody>
          <a:bodyPr lIns="68566" tIns="34283" rIns="68566" bIns="3428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788" b="0" i="0" u="none" strike="noStrike" kern="0" cap="none" spc="0" normalizeH="0" baseline="0" noProof="0">
              <a:ln>
                <a:noFill/>
              </a:ln>
              <a:solidFill>
                <a:srgbClr val="FFFFFF"/>
              </a:solidFill>
              <a:effectLst/>
              <a:uLnTx/>
              <a:uFillTx/>
              <a:latin typeface="Calibri"/>
              <a:ea typeface="宋体"/>
              <a:cs typeface="+mn-cs"/>
              <a:sym typeface="Gill Sans" charset="0"/>
            </a:endParaRPr>
          </a:p>
        </p:txBody>
      </p:sp>
      <p:cxnSp>
        <p:nvCxnSpPr>
          <p:cNvPr id="13" name="Straight Connector 23">
            <a:extLst>
              <a:ext uri="{FF2B5EF4-FFF2-40B4-BE49-F238E27FC236}">
                <a16:creationId xmlns:a16="http://schemas.microsoft.com/office/drawing/2014/main" id="{F1792635-A45B-4514-89D9-1C7C549AF051}"/>
              </a:ext>
            </a:extLst>
          </p:cNvPr>
          <p:cNvCxnSpPr/>
          <p:nvPr/>
        </p:nvCxnSpPr>
        <p:spPr>
          <a:xfrm>
            <a:off x="3865829" y="1912928"/>
            <a:ext cx="393467" cy="0"/>
          </a:xfrm>
          <a:prstGeom prst="line">
            <a:avLst/>
          </a:prstGeom>
          <a:noFill/>
          <a:ln w="25400" cap="flat" cmpd="sng" algn="ctr">
            <a:solidFill>
              <a:srgbClr val="FFFFFF">
                <a:lumMod val="85000"/>
              </a:srgbClr>
            </a:solidFill>
            <a:prstDash val="dot"/>
          </a:ln>
          <a:effectLst/>
        </p:spPr>
      </p:cxnSp>
      <p:cxnSp>
        <p:nvCxnSpPr>
          <p:cNvPr id="14" name="Straight Connector 30">
            <a:extLst>
              <a:ext uri="{FF2B5EF4-FFF2-40B4-BE49-F238E27FC236}">
                <a16:creationId xmlns:a16="http://schemas.microsoft.com/office/drawing/2014/main" id="{C322C8C8-EBA9-4C02-8B33-7ACB4FA2E9E9}"/>
              </a:ext>
            </a:extLst>
          </p:cNvPr>
          <p:cNvCxnSpPr/>
          <p:nvPr/>
        </p:nvCxnSpPr>
        <p:spPr>
          <a:xfrm>
            <a:off x="4301705" y="2376395"/>
            <a:ext cx="0" cy="936881"/>
          </a:xfrm>
          <a:prstGeom prst="line">
            <a:avLst/>
          </a:prstGeom>
          <a:noFill/>
          <a:ln w="25400" cap="flat" cmpd="sng" algn="ctr">
            <a:solidFill>
              <a:srgbClr val="FFFFFF">
                <a:lumMod val="85000"/>
              </a:srgbClr>
            </a:solidFill>
            <a:prstDash val="dot"/>
            <a:headEnd type="none"/>
          </a:ln>
          <a:effectLst/>
        </p:spPr>
      </p:cxnSp>
      <p:sp>
        <p:nvSpPr>
          <p:cNvPr id="15" name="Oval 31">
            <a:extLst>
              <a:ext uri="{FF2B5EF4-FFF2-40B4-BE49-F238E27FC236}">
                <a16:creationId xmlns:a16="http://schemas.microsoft.com/office/drawing/2014/main" id="{A440CC76-CEA7-44AC-8A79-A62CF55BA971}"/>
              </a:ext>
            </a:extLst>
          </p:cNvPr>
          <p:cNvSpPr/>
          <p:nvPr/>
        </p:nvSpPr>
        <p:spPr>
          <a:xfrm>
            <a:off x="4259296" y="3453548"/>
            <a:ext cx="84819" cy="84842"/>
          </a:xfrm>
          <a:prstGeom prst="ellipse">
            <a:avLst/>
          </a:prstGeom>
          <a:solidFill>
            <a:srgbClr val="ED7D31"/>
          </a:solidFill>
          <a:ln w="50800" cap="flat" cmpd="sng" algn="ctr">
            <a:solidFill>
              <a:srgbClr val="FFFFFF">
                <a:lumMod val="85000"/>
              </a:srgbClr>
            </a:solidFill>
            <a:prstDash val="solid"/>
          </a:ln>
          <a:effectLst/>
        </p:spPr>
        <p:txBody>
          <a:bodyPr lIns="68566" tIns="34283" rIns="68566" bIns="3428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788" b="0" i="0" u="none" strike="noStrike" kern="0" cap="none" spc="0" normalizeH="0" baseline="0" noProof="0">
              <a:ln>
                <a:noFill/>
              </a:ln>
              <a:solidFill>
                <a:srgbClr val="FFFFFF"/>
              </a:solidFill>
              <a:effectLst/>
              <a:uLnTx/>
              <a:uFillTx/>
              <a:latin typeface="Calibri"/>
              <a:ea typeface="宋体"/>
              <a:cs typeface="+mn-cs"/>
              <a:sym typeface="Gill Sans" charset="0"/>
            </a:endParaRPr>
          </a:p>
        </p:txBody>
      </p:sp>
      <p:cxnSp>
        <p:nvCxnSpPr>
          <p:cNvPr id="16" name="Straight Connector 32">
            <a:extLst>
              <a:ext uri="{FF2B5EF4-FFF2-40B4-BE49-F238E27FC236}">
                <a16:creationId xmlns:a16="http://schemas.microsoft.com/office/drawing/2014/main" id="{C042959F-ADEF-4B42-A5F4-14D760384B2D}"/>
              </a:ext>
            </a:extLst>
          </p:cNvPr>
          <p:cNvCxnSpPr/>
          <p:nvPr/>
        </p:nvCxnSpPr>
        <p:spPr>
          <a:xfrm>
            <a:off x="4344115" y="3510109"/>
            <a:ext cx="393467" cy="0"/>
          </a:xfrm>
          <a:prstGeom prst="line">
            <a:avLst/>
          </a:prstGeom>
          <a:noFill/>
          <a:ln w="25400" cap="flat" cmpd="sng" algn="ctr">
            <a:solidFill>
              <a:srgbClr val="FFFFFF">
                <a:lumMod val="85000"/>
              </a:srgbClr>
            </a:solidFill>
            <a:prstDash val="dot"/>
          </a:ln>
          <a:effectLst/>
        </p:spPr>
      </p:cxnSp>
      <p:cxnSp>
        <p:nvCxnSpPr>
          <p:cNvPr id="17" name="Straight Connector 34">
            <a:extLst>
              <a:ext uri="{FF2B5EF4-FFF2-40B4-BE49-F238E27FC236}">
                <a16:creationId xmlns:a16="http://schemas.microsoft.com/office/drawing/2014/main" id="{C7C4121A-2156-426D-9D43-38F5AD1FA065}"/>
              </a:ext>
            </a:extLst>
          </p:cNvPr>
          <p:cNvCxnSpPr/>
          <p:nvPr/>
        </p:nvCxnSpPr>
        <p:spPr>
          <a:xfrm>
            <a:off x="4301705" y="3682103"/>
            <a:ext cx="0" cy="1493492"/>
          </a:xfrm>
          <a:prstGeom prst="line">
            <a:avLst/>
          </a:prstGeom>
          <a:noFill/>
          <a:ln w="25400" cap="flat" cmpd="sng" algn="ctr">
            <a:solidFill>
              <a:srgbClr val="FFFFFF">
                <a:lumMod val="85000"/>
              </a:srgbClr>
            </a:solidFill>
            <a:prstDash val="dot"/>
            <a:headEnd type="none"/>
          </a:ln>
          <a:effectLst/>
        </p:spPr>
      </p:cxnSp>
      <p:sp>
        <p:nvSpPr>
          <p:cNvPr id="18" name="TextBox 35">
            <a:extLst>
              <a:ext uri="{FF2B5EF4-FFF2-40B4-BE49-F238E27FC236}">
                <a16:creationId xmlns:a16="http://schemas.microsoft.com/office/drawing/2014/main" id="{C479C4ED-A520-4574-843E-7224DAA8B2F7}"/>
              </a:ext>
            </a:extLst>
          </p:cNvPr>
          <p:cNvSpPr txBox="1"/>
          <p:nvPr/>
        </p:nvSpPr>
        <p:spPr>
          <a:xfrm>
            <a:off x="5658469" y="1047090"/>
            <a:ext cx="2805868" cy="830983"/>
          </a:xfrm>
          <a:prstGeom prst="rect">
            <a:avLst/>
          </a:prstGeom>
          <a:noFill/>
        </p:spPr>
        <p:txBody>
          <a:bodyPr wrap="none" lIns="68566" tIns="34283" rIns="68566" bIns="34283" rtlCol="0">
            <a:spAutoFit/>
          </a:bodyPr>
          <a:lstStyle/>
          <a:p>
            <a:pPr algn="ctr" eaLnBrk="1" hangingPunct="1">
              <a:defRPr/>
            </a:pPr>
            <a:r>
              <a:rPr lang="zh-CN" altLang="en-US" sz="2250" b="1" dirty="0">
                <a:solidFill>
                  <a:srgbClr val="44546A"/>
                </a:solidFill>
                <a:latin typeface="Lato Regular"/>
                <a:sym typeface="Gill Sans" charset="0"/>
              </a:rPr>
              <a:t>理解计算生态</a:t>
            </a:r>
            <a:endParaRPr lang="en-US" sz="2250" b="1" dirty="0">
              <a:solidFill>
                <a:srgbClr val="44546A"/>
              </a:solidFill>
              <a:latin typeface="Lato Regular"/>
              <a:sym typeface="Gill Sans" charset="0"/>
            </a:endParaRPr>
          </a:p>
          <a:p>
            <a:pPr algn="ctr" eaLnBrk="1" hangingPunct="1">
              <a:lnSpc>
                <a:spcPct val="150000"/>
              </a:lnSpc>
              <a:defRPr/>
            </a:pPr>
            <a:r>
              <a:rPr lang="en-US" altLang="zh-CN" sz="1800" b="1" dirty="0">
                <a:solidFill>
                  <a:srgbClr val="C00000"/>
                </a:solidFill>
                <a:latin typeface="Lato Regular"/>
                <a:sym typeface="Gill Sans" charset="0"/>
              </a:rPr>
              <a:t>-&gt;</a:t>
            </a:r>
            <a:r>
              <a:rPr lang="zh-CN" altLang="en-US" sz="1800" b="1" dirty="0">
                <a:solidFill>
                  <a:srgbClr val="C00000"/>
                </a:solidFill>
                <a:latin typeface="Lato Regular"/>
                <a:sym typeface="Gill Sans" charset="0"/>
              </a:rPr>
              <a:t>零散标准</a:t>
            </a:r>
            <a:r>
              <a:rPr lang="en-US" altLang="zh-CN" sz="1800" b="1" dirty="0">
                <a:solidFill>
                  <a:srgbClr val="C00000"/>
                </a:solidFill>
                <a:latin typeface="Lato Regular"/>
                <a:sym typeface="Gill Sans" charset="0"/>
              </a:rPr>
              <a:t>/</a:t>
            </a:r>
            <a:r>
              <a:rPr lang="zh-CN" altLang="en-US" sz="1800" b="1" dirty="0">
                <a:solidFill>
                  <a:srgbClr val="C00000"/>
                </a:solidFill>
                <a:latin typeface="Lato Regular"/>
                <a:sym typeface="Gill Sans" charset="0"/>
              </a:rPr>
              <a:t>第三方库运用</a:t>
            </a:r>
            <a:endParaRPr lang="id-ID" sz="1800" b="1" dirty="0">
              <a:solidFill>
                <a:srgbClr val="C00000"/>
              </a:solidFill>
              <a:latin typeface="Lato Regular"/>
              <a:sym typeface="Gill Sans" charset="0"/>
            </a:endParaRPr>
          </a:p>
        </p:txBody>
      </p:sp>
      <p:cxnSp>
        <p:nvCxnSpPr>
          <p:cNvPr id="19" name="Straight Connector 53">
            <a:extLst>
              <a:ext uri="{FF2B5EF4-FFF2-40B4-BE49-F238E27FC236}">
                <a16:creationId xmlns:a16="http://schemas.microsoft.com/office/drawing/2014/main" id="{4AF2042E-7449-4D34-B271-18563137AF7E}"/>
              </a:ext>
            </a:extLst>
          </p:cNvPr>
          <p:cNvCxnSpPr/>
          <p:nvPr/>
        </p:nvCxnSpPr>
        <p:spPr>
          <a:xfrm>
            <a:off x="4022154" y="1322793"/>
            <a:ext cx="552810" cy="0"/>
          </a:xfrm>
          <a:prstGeom prst="line">
            <a:avLst/>
          </a:prstGeom>
          <a:noFill/>
          <a:ln w="25400" cap="flat" cmpd="sng" algn="ctr">
            <a:solidFill>
              <a:srgbClr val="FFFFFF">
                <a:lumMod val="85000"/>
              </a:srgbClr>
            </a:solidFill>
            <a:prstDash val="dot"/>
            <a:headEnd type="diamond"/>
            <a:tailEnd type="diamond"/>
          </a:ln>
          <a:effectLst/>
        </p:spPr>
      </p:cxnSp>
      <p:sp>
        <p:nvSpPr>
          <p:cNvPr id="20" name="TextBox 62">
            <a:extLst>
              <a:ext uri="{FF2B5EF4-FFF2-40B4-BE49-F238E27FC236}">
                <a16:creationId xmlns:a16="http://schemas.microsoft.com/office/drawing/2014/main" id="{06C24562-2DFA-4E07-A795-502E3A2B9F12}"/>
              </a:ext>
            </a:extLst>
          </p:cNvPr>
          <p:cNvSpPr txBox="1"/>
          <p:nvPr/>
        </p:nvSpPr>
        <p:spPr>
          <a:xfrm>
            <a:off x="5738270" y="3413588"/>
            <a:ext cx="3442237" cy="1762007"/>
          </a:xfrm>
          <a:prstGeom prst="rect">
            <a:avLst/>
          </a:prstGeom>
          <a:noFill/>
        </p:spPr>
        <p:txBody>
          <a:bodyPr wrap="square" lIns="68566" tIns="34283" rIns="68566" bIns="34283" rtlCol="0">
            <a:spAutoFit/>
          </a:bodyPr>
          <a:lstStyle/>
          <a:p>
            <a:pP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文本分析：</a:t>
            </a:r>
            <a:r>
              <a:rPr lang="en-US" altLang="zh-CN" sz="1500" dirty="0" err="1">
                <a:solidFill>
                  <a:srgbClr val="000000"/>
                </a:solidFill>
                <a:latin typeface="微软雅黑" panose="020B0503020204020204" pitchFamily="34" charset="-122"/>
                <a:ea typeface="微软雅黑" panose="020B0503020204020204" pitchFamily="34" charset="-122"/>
                <a:cs typeface="Lato Light"/>
                <a:sym typeface="Gill Sans" charset="0"/>
              </a:rPr>
              <a:t>jieba</a:t>
            </a:r>
            <a:r>
              <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rPr>
              <a:t> - </a:t>
            </a:r>
            <a:r>
              <a:rPr lang="en-US" altLang="zh-CN" sz="1500" dirty="0" err="1">
                <a:solidFill>
                  <a:srgbClr val="000000"/>
                </a:solidFill>
                <a:latin typeface="微软雅黑" panose="020B0503020204020204" pitchFamily="34" charset="-122"/>
                <a:ea typeface="微软雅黑" panose="020B0503020204020204" pitchFamily="34" charset="-122"/>
                <a:cs typeface="Lato Light"/>
                <a:sym typeface="Gill Sans" charset="0"/>
              </a:rPr>
              <a:t>nltk</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a:p>
            <a:pP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数据处理：</a:t>
            </a:r>
            <a:r>
              <a:rPr lang="en-US" altLang="zh-CN" sz="1500" dirty="0" err="1">
                <a:solidFill>
                  <a:srgbClr val="000000"/>
                </a:solidFill>
                <a:latin typeface="微软雅黑" panose="020B0503020204020204" pitchFamily="34" charset="-122"/>
                <a:ea typeface="微软雅黑" panose="020B0503020204020204" pitchFamily="34" charset="-122"/>
                <a:cs typeface="Lato Light"/>
                <a:sym typeface="Gill Sans" charset="0"/>
              </a:rPr>
              <a:t>numpy-matplotlib-pands</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a:p>
            <a:pP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网络爬虫：</a:t>
            </a:r>
            <a:r>
              <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rPr>
              <a:t>requests-bs4-re</a:t>
            </a:r>
          </a:p>
          <a:p>
            <a:pP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机器学习：</a:t>
            </a:r>
            <a:r>
              <a:rPr lang="en-US" altLang="zh-CN" sz="1500" dirty="0" err="1">
                <a:solidFill>
                  <a:srgbClr val="000000"/>
                </a:solidFill>
                <a:latin typeface="微软雅黑" panose="020B0503020204020204" pitchFamily="34" charset="-122"/>
                <a:ea typeface="微软雅黑" panose="020B0503020204020204" pitchFamily="34" charset="-122"/>
                <a:cs typeface="Lato Light"/>
                <a:sym typeface="Gill Sans" charset="0"/>
              </a:rPr>
              <a:t>scikit</a:t>
            </a:r>
            <a:r>
              <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rPr>
              <a:t>-learn-</a:t>
            </a:r>
            <a:r>
              <a:rPr lang="en-US" altLang="zh-CN" sz="1500" dirty="0" err="1">
                <a:solidFill>
                  <a:srgbClr val="000000"/>
                </a:solidFill>
                <a:latin typeface="微软雅黑" panose="020B0503020204020204" pitchFamily="34" charset="-122"/>
                <a:ea typeface="微软雅黑" panose="020B0503020204020204" pitchFamily="34" charset="-122"/>
                <a:cs typeface="Lato Light"/>
                <a:sym typeface="Gill Sans" charset="0"/>
              </a:rPr>
              <a:t>tensorflow</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a:p>
            <a:pPr defTabSz="242839" eaLnBrk="1" hangingPunct="1">
              <a:lnSpc>
                <a:spcPct val="120000"/>
              </a:lnSpc>
              <a:spcBef>
                <a:spcPts val="638"/>
              </a:spcBef>
              <a:defRPr/>
            </a:pPr>
            <a:r>
              <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rPr>
              <a:t>……</a:t>
            </a:r>
            <a:endParaRPr lang="es-E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p:txBody>
      </p:sp>
      <p:sp>
        <p:nvSpPr>
          <p:cNvPr id="21" name="AutoShape 12">
            <a:extLst>
              <a:ext uri="{FF2B5EF4-FFF2-40B4-BE49-F238E27FC236}">
                <a16:creationId xmlns:a16="http://schemas.microsoft.com/office/drawing/2014/main" id="{D7819058-DFC4-4B3C-B6A8-14F0DAE83B6F}"/>
              </a:ext>
            </a:extLst>
          </p:cNvPr>
          <p:cNvSpPr>
            <a:spLocks/>
          </p:cNvSpPr>
          <p:nvPr/>
        </p:nvSpPr>
        <p:spPr bwMode="auto">
          <a:xfrm>
            <a:off x="5061760" y="3322509"/>
            <a:ext cx="315602" cy="325507"/>
          </a:xfrm>
          <a:custGeom>
            <a:avLst/>
            <a:gdLst>
              <a:gd name="T0" fmla="+- 0 10802 114"/>
              <a:gd name="T1" fmla="*/ T0 w 21376"/>
              <a:gd name="T2" fmla="*/ 10800 h 21600"/>
              <a:gd name="T3" fmla="+- 0 10802 114"/>
              <a:gd name="T4" fmla="*/ T3 w 21376"/>
              <a:gd name="T5" fmla="*/ 10800 h 21600"/>
              <a:gd name="T6" fmla="+- 0 10802 114"/>
              <a:gd name="T7" fmla="*/ T6 w 21376"/>
              <a:gd name="T8" fmla="*/ 10800 h 21600"/>
              <a:gd name="T9" fmla="+- 0 10802 114"/>
              <a:gd name="T10" fmla="*/ T9 w 21376"/>
              <a:gd name="T11" fmla="*/ 10800 h 21600"/>
            </a:gdLst>
            <a:ahLst/>
            <a:cxnLst>
              <a:cxn ang="0">
                <a:pos x="T1" y="T2"/>
              </a:cxn>
              <a:cxn ang="0">
                <a:pos x="T4" y="T5"/>
              </a:cxn>
              <a:cxn ang="0">
                <a:pos x="T7" y="T8"/>
              </a:cxn>
              <a:cxn ang="0">
                <a:pos x="T10" y="T11"/>
              </a:cxn>
            </a:cxnLst>
            <a:rect l="0" t="0" r="r" b="b"/>
            <a:pathLst>
              <a:path w="21376" h="21600">
                <a:moveTo>
                  <a:pt x="21036" y="18604"/>
                </a:moveTo>
                <a:cubicBezTo>
                  <a:pt x="21454" y="19261"/>
                  <a:pt x="21486" y="19922"/>
                  <a:pt x="21134" y="20586"/>
                </a:cubicBezTo>
                <a:cubicBezTo>
                  <a:pt x="20969" y="20915"/>
                  <a:pt x="20731" y="21168"/>
                  <a:pt x="20427" y="21338"/>
                </a:cubicBezTo>
                <a:cubicBezTo>
                  <a:pt x="20122" y="21514"/>
                  <a:pt x="19797" y="21599"/>
                  <a:pt x="19455" y="21599"/>
                </a:cubicBezTo>
                <a:lnTo>
                  <a:pt x="1928" y="21599"/>
                </a:lnTo>
                <a:cubicBezTo>
                  <a:pt x="1585" y="21599"/>
                  <a:pt x="1263" y="21514"/>
                  <a:pt x="965" y="21338"/>
                </a:cubicBezTo>
                <a:cubicBezTo>
                  <a:pt x="663" y="21168"/>
                  <a:pt x="425" y="20915"/>
                  <a:pt x="248" y="20586"/>
                </a:cubicBezTo>
                <a:cubicBezTo>
                  <a:pt x="-114" y="19914"/>
                  <a:pt x="-80" y="19250"/>
                  <a:pt x="344" y="18604"/>
                </a:cubicBezTo>
                <a:lnTo>
                  <a:pt x="7509" y="7313"/>
                </a:lnTo>
                <a:lnTo>
                  <a:pt x="7509" y="2167"/>
                </a:lnTo>
                <a:lnTo>
                  <a:pt x="6427" y="2167"/>
                </a:lnTo>
                <a:cubicBezTo>
                  <a:pt x="6122" y="2167"/>
                  <a:pt x="5870" y="2061"/>
                  <a:pt x="5670" y="1850"/>
                </a:cubicBezTo>
                <a:cubicBezTo>
                  <a:pt x="5473" y="1638"/>
                  <a:pt x="5371" y="1380"/>
                  <a:pt x="5371" y="1072"/>
                </a:cubicBezTo>
                <a:cubicBezTo>
                  <a:pt x="5371" y="778"/>
                  <a:pt x="5473" y="528"/>
                  <a:pt x="5670" y="320"/>
                </a:cubicBezTo>
                <a:cubicBezTo>
                  <a:pt x="5870" y="108"/>
                  <a:pt x="6122" y="0"/>
                  <a:pt x="6427" y="0"/>
                </a:cubicBezTo>
                <a:lnTo>
                  <a:pt x="14953" y="0"/>
                </a:lnTo>
                <a:cubicBezTo>
                  <a:pt x="15260" y="0"/>
                  <a:pt x="15515" y="108"/>
                  <a:pt x="15724" y="320"/>
                </a:cubicBezTo>
                <a:cubicBezTo>
                  <a:pt x="15933" y="528"/>
                  <a:pt x="16038" y="778"/>
                  <a:pt x="16038" y="1072"/>
                </a:cubicBezTo>
                <a:cubicBezTo>
                  <a:pt x="16038" y="1380"/>
                  <a:pt x="15933" y="1638"/>
                  <a:pt x="15724" y="1850"/>
                </a:cubicBezTo>
                <a:cubicBezTo>
                  <a:pt x="15515" y="2061"/>
                  <a:pt x="15260" y="2167"/>
                  <a:pt x="14953" y="2167"/>
                </a:cubicBezTo>
                <a:lnTo>
                  <a:pt x="13900" y="2167"/>
                </a:lnTo>
                <a:lnTo>
                  <a:pt x="13900" y="7339"/>
                </a:lnTo>
                <a:lnTo>
                  <a:pt x="21036" y="18604"/>
                </a:lnTo>
                <a:close/>
                <a:moveTo>
                  <a:pt x="5261" y="14865"/>
                </a:moveTo>
                <a:lnTo>
                  <a:pt x="16122" y="14865"/>
                </a:lnTo>
                <a:lnTo>
                  <a:pt x="11773" y="7974"/>
                </a:lnTo>
                <a:lnTo>
                  <a:pt x="11773" y="2167"/>
                </a:lnTo>
                <a:lnTo>
                  <a:pt x="9635" y="2167"/>
                </a:lnTo>
                <a:lnTo>
                  <a:pt x="9635" y="7947"/>
                </a:lnTo>
                <a:lnTo>
                  <a:pt x="5261" y="14865"/>
                </a:lnTo>
                <a:close/>
              </a:path>
            </a:pathLst>
          </a:custGeom>
          <a:solidFill>
            <a:srgbClr val="FFFFFF"/>
          </a:solidFill>
          <a:ln>
            <a:noFill/>
          </a:ln>
          <a:effectLst/>
          <a:extLst/>
        </p:spPr>
        <p:txBody>
          <a:bodyPr lIns="38092" tIns="38092" rIns="38092" bIns="38092" anchor="ctr"/>
          <a:lstStyle/>
          <a:p>
            <a:pPr marL="0" marR="0" lvl="0" indent="0" algn="ctr" defTabSz="342823" eaLnBrk="1" fontAlgn="auto" latinLnBrk="0" hangingPunct="1">
              <a:lnSpc>
                <a:spcPct val="100000"/>
              </a:lnSpc>
              <a:spcBef>
                <a:spcPts val="0"/>
              </a:spcBef>
              <a:spcAft>
                <a:spcPts val="0"/>
              </a:spcAft>
              <a:buClrTx/>
              <a:buSzTx/>
              <a:buFontTx/>
              <a:buNone/>
              <a:tabLst/>
              <a:defRPr/>
            </a:pPr>
            <a:endParaRPr kumimoji="0" lang="es-ES" sz="2175" b="0" i="0" u="none" strike="noStrike" kern="0" cap="none" spc="0" normalizeH="0" baseline="0" noProof="0" dirty="0">
              <a:ln>
                <a:noFill/>
              </a:ln>
              <a:solidFill>
                <a:srgbClr val="44CEB9"/>
              </a:solidFill>
              <a:effectLst>
                <a:outerShdw blurRad="38100" dist="38100" dir="2700000" algn="tl">
                  <a:srgbClr val="000000"/>
                </a:outerShdw>
              </a:effectLst>
              <a:uLnTx/>
              <a:uFillTx/>
              <a:latin typeface="Gill Sans" charset="0"/>
              <a:cs typeface="Gill Sans" charset="0"/>
              <a:sym typeface="Gill Sans" charset="0"/>
            </a:endParaRPr>
          </a:p>
        </p:txBody>
      </p:sp>
      <p:sp>
        <p:nvSpPr>
          <p:cNvPr id="22" name="AutoShape 38">
            <a:extLst>
              <a:ext uri="{FF2B5EF4-FFF2-40B4-BE49-F238E27FC236}">
                <a16:creationId xmlns:a16="http://schemas.microsoft.com/office/drawing/2014/main" id="{770603E7-C4EA-4775-B98E-A6EC73DE7D57}"/>
              </a:ext>
            </a:extLst>
          </p:cNvPr>
          <p:cNvSpPr>
            <a:spLocks/>
          </p:cNvSpPr>
          <p:nvPr/>
        </p:nvSpPr>
        <p:spPr bwMode="auto">
          <a:xfrm>
            <a:off x="3253090" y="1756896"/>
            <a:ext cx="315602" cy="297102"/>
          </a:xfrm>
          <a:custGeom>
            <a:avLst/>
            <a:gdLst>
              <a:gd name="T0" fmla="*/ 10800 w 21600"/>
              <a:gd name="T1" fmla="*/ 10800 h 21600"/>
              <a:gd name="T2" fmla="*/ 10800 w 21600"/>
              <a:gd name="T3" fmla="*/ 10800 h 21600"/>
              <a:gd name="T4" fmla="*/ 10800 w 21600"/>
              <a:gd name="T5" fmla="*/ 10800 h 21600"/>
              <a:gd name="T6" fmla="*/ 10800 w 21600"/>
              <a:gd name="T7" fmla="*/ 10800 h 21600"/>
            </a:gdLst>
            <a:ahLst/>
            <a:cxnLst>
              <a:cxn ang="0">
                <a:pos x="T0" y="T1"/>
              </a:cxn>
              <a:cxn ang="0">
                <a:pos x="T2" y="T3"/>
              </a:cxn>
              <a:cxn ang="0">
                <a:pos x="T4" y="T5"/>
              </a:cxn>
              <a:cxn ang="0">
                <a:pos x="T6" y="T7"/>
              </a:cxn>
            </a:cxnLst>
            <a:rect l="0" t="0" r="r" b="b"/>
            <a:pathLst>
              <a:path w="21600" h="21600">
                <a:moveTo>
                  <a:pt x="16872" y="2850"/>
                </a:moveTo>
                <a:cubicBezTo>
                  <a:pt x="18363" y="3806"/>
                  <a:pt x="19524" y="5033"/>
                  <a:pt x="20354" y="6530"/>
                </a:cubicBezTo>
                <a:cubicBezTo>
                  <a:pt x="21184" y="8031"/>
                  <a:pt x="21599" y="9635"/>
                  <a:pt x="21599" y="11342"/>
                </a:cubicBezTo>
                <a:cubicBezTo>
                  <a:pt x="21599" y="12759"/>
                  <a:pt x="21318" y="14087"/>
                  <a:pt x="20754" y="15328"/>
                </a:cubicBezTo>
                <a:cubicBezTo>
                  <a:pt x="20184" y="16569"/>
                  <a:pt x="19415" y="17654"/>
                  <a:pt x="18433" y="18587"/>
                </a:cubicBezTo>
                <a:cubicBezTo>
                  <a:pt x="17451" y="19520"/>
                  <a:pt x="16300" y="20255"/>
                  <a:pt x="14984" y="20793"/>
                </a:cubicBezTo>
                <a:cubicBezTo>
                  <a:pt x="13669" y="21332"/>
                  <a:pt x="12269" y="21599"/>
                  <a:pt x="10775" y="21599"/>
                </a:cubicBezTo>
                <a:cubicBezTo>
                  <a:pt x="9287" y="21599"/>
                  <a:pt x="7890" y="21332"/>
                  <a:pt x="6584" y="20793"/>
                </a:cubicBezTo>
                <a:cubicBezTo>
                  <a:pt x="5278" y="20255"/>
                  <a:pt x="4136" y="19520"/>
                  <a:pt x="3160" y="18587"/>
                </a:cubicBezTo>
                <a:cubicBezTo>
                  <a:pt x="2184" y="17654"/>
                  <a:pt x="1412" y="16569"/>
                  <a:pt x="845" y="15328"/>
                </a:cubicBezTo>
                <a:cubicBezTo>
                  <a:pt x="278" y="14087"/>
                  <a:pt x="0" y="12759"/>
                  <a:pt x="0" y="11342"/>
                </a:cubicBezTo>
                <a:cubicBezTo>
                  <a:pt x="0" y="9635"/>
                  <a:pt x="415" y="8031"/>
                  <a:pt x="1245" y="6530"/>
                </a:cubicBezTo>
                <a:cubicBezTo>
                  <a:pt x="2075" y="5033"/>
                  <a:pt x="3236" y="3806"/>
                  <a:pt x="4724" y="2850"/>
                </a:cubicBezTo>
                <a:cubicBezTo>
                  <a:pt x="4839" y="2761"/>
                  <a:pt x="4975" y="2732"/>
                  <a:pt x="5130" y="2770"/>
                </a:cubicBezTo>
                <a:cubicBezTo>
                  <a:pt x="5306" y="2804"/>
                  <a:pt x="5430" y="2879"/>
                  <a:pt x="5493" y="2989"/>
                </a:cubicBezTo>
                <a:lnTo>
                  <a:pt x="6800" y="4797"/>
                </a:lnTo>
                <a:cubicBezTo>
                  <a:pt x="6896" y="4906"/>
                  <a:pt x="6927" y="5033"/>
                  <a:pt x="6887" y="5174"/>
                </a:cubicBezTo>
                <a:cubicBezTo>
                  <a:pt x="6848" y="5318"/>
                  <a:pt x="6769" y="5436"/>
                  <a:pt x="6654" y="5525"/>
                </a:cubicBezTo>
                <a:cubicBezTo>
                  <a:pt x="5630" y="6185"/>
                  <a:pt x="4833" y="7026"/>
                  <a:pt x="4269" y="8042"/>
                </a:cubicBezTo>
                <a:cubicBezTo>
                  <a:pt x="3703" y="9056"/>
                  <a:pt x="3421" y="10156"/>
                  <a:pt x="3421" y="11342"/>
                </a:cubicBezTo>
                <a:cubicBezTo>
                  <a:pt x="3421" y="12298"/>
                  <a:pt x="3612" y="13208"/>
                  <a:pt x="3993" y="14066"/>
                </a:cubicBezTo>
                <a:cubicBezTo>
                  <a:pt x="4375" y="14925"/>
                  <a:pt x="4900" y="15667"/>
                  <a:pt x="5569" y="16298"/>
                </a:cubicBezTo>
                <a:cubicBezTo>
                  <a:pt x="6236" y="16929"/>
                  <a:pt x="7021" y="17430"/>
                  <a:pt x="7918" y="17796"/>
                </a:cubicBezTo>
                <a:cubicBezTo>
                  <a:pt x="8815" y="18161"/>
                  <a:pt x="9769" y="18346"/>
                  <a:pt x="10772" y="18346"/>
                </a:cubicBezTo>
                <a:cubicBezTo>
                  <a:pt x="11778" y="18346"/>
                  <a:pt x="12733" y="18161"/>
                  <a:pt x="13639" y="17796"/>
                </a:cubicBezTo>
                <a:cubicBezTo>
                  <a:pt x="14542" y="17430"/>
                  <a:pt x="15333" y="16929"/>
                  <a:pt x="16009" y="16298"/>
                </a:cubicBezTo>
                <a:cubicBezTo>
                  <a:pt x="16684" y="15668"/>
                  <a:pt x="17215" y="14927"/>
                  <a:pt x="17596" y="14075"/>
                </a:cubicBezTo>
                <a:cubicBezTo>
                  <a:pt x="17978" y="13220"/>
                  <a:pt x="18169" y="12307"/>
                  <a:pt x="18169" y="11342"/>
                </a:cubicBezTo>
                <a:cubicBezTo>
                  <a:pt x="18169" y="10156"/>
                  <a:pt x="17881" y="9056"/>
                  <a:pt x="17312" y="8042"/>
                </a:cubicBezTo>
                <a:cubicBezTo>
                  <a:pt x="16742" y="7023"/>
                  <a:pt x="15951" y="6185"/>
                  <a:pt x="14933" y="5525"/>
                </a:cubicBezTo>
                <a:cubicBezTo>
                  <a:pt x="14800" y="5436"/>
                  <a:pt x="14721" y="5324"/>
                  <a:pt x="14703" y="5197"/>
                </a:cubicBezTo>
                <a:cubicBezTo>
                  <a:pt x="14663" y="5050"/>
                  <a:pt x="14693" y="4915"/>
                  <a:pt x="14787" y="4797"/>
                </a:cubicBezTo>
                <a:lnTo>
                  <a:pt x="16066" y="2989"/>
                </a:lnTo>
                <a:cubicBezTo>
                  <a:pt x="16160" y="2879"/>
                  <a:pt x="16284" y="2810"/>
                  <a:pt x="16436" y="2784"/>
                </a:cubicBezTo>
                <a:cubicBezTo>
                  <a:pt x="16593" y="2755"/>
                  <a:pt x="16739" y="2778"/>
                  <a:pt x="16872" y="2850"/>
                </a:cubicBezTo>
                <a:moveTo>
                  <a:pt x="9663" y="10778"/>
                </a:moveTo>
                <a:cubicBezTo>
                  <a:pt x="9509" y="10778"/>
                  <a:pt x="9375" y="10726"/>
                  <a:pt x="9263" y="10625"/>
                </a:cubicBezTo>
                <a:cubicBezTo>
                  <a:pt x="9154" y="10524"/>
                  <a:pt x="9096" y="10398"/>
                  <a:pt x="9096" y="10239"/>
                </a:cubicBezTo>
                <a:lnTo>
                  <a:pt x="9096" y="535"/>
                </a:lnTo>
                <a:cubicBezTo>
                  <a:pt x="9096" y="388"/>
                  <a:pt x="9151" y="264"/>
                  <a:pt x="9257" y="158"/>
                </a:cubicBezTo>
                <a:cubicBezTo>
                  <a:pt x="9363" y="48"/>
                  <a:pt x="9496" y="0"/>
                  <a:pt x="9663" y="0"/>
                </a:cubicBezTo>
                <a:lnTo>
                  <a:pt x="11942" y="0"/>
                </a:lnTo>
                <a:cubicBezTo>
                  <a:pt x="12096" y="0"/>
                  <a:pt x="12230" y="48"/>
                  <a:pt x="12339" y="158"/>
                </a:cubicBezTo>
                <a:cubicBezTo>
                  <a:pt x="12451" y="264"/>
                  <a:pt x="12509" y="388"/>
                  <a:pt x="12509" y="535"/>
                </a:cubicBezTo>
                <a:lnTo>
                  <a:pt x="12509" y="10239"/>
                </a:lnTo>
                <a:cubicBezTo>
                  <a:pt x="12509" y="10386"/>
                  <a:pt x="12454" y="10513"/>
                  <a:pt x="12348" y="10620"/>
                </a:cubicBezTo>
                <a:cubicBezTo>
                  <a:pt x="12242" y="10723"/>
                  <a:pt x="12106" y="10778"/>
                  <a:pt x="11942" y="10778"/>
                </a:cubicBezTo>
                <a:lnTo>
                  <a:pt x="9663" y="10778"/>
                </a:lnTo>
                <a:close/>
              </a:path>
            </a:pathLst>
          </a:custGeom>
          <a:solidFill>
            <a:srgbClr val="FFFFFF"/>
          </a:solidFill>
          <a:ln>
            <a:noFill/>
          </a:ln>
          <a:effectLst/>
          <a:extLst/>
        </p:spPr>
        <p:txBody>
          <a:bodyPr lIns="38092" tIns="38092" rIns="38092" bIns="38092" anchor="ctr"/>
          <a:lstStyle/>
          <a:p>
            <a:pPr marL="0" marR="0" lvl="0" indent="0" algn="ctr" defTabSz="342823" eaLnBrk="1" fontAlgn="auto" latinLnBrk="0" hangingPunct="1">
              <a:lnSpc>
                <a:spcPct val="100000"/>
              </a:lnSpc>
              <a:spcBef>
                <a:spcPts val="0"/>
              </a:spcBef>
              <a:spcAft>
                <a:spcPts val="0"/>
              </a:spcAft>
              <a:buClrTx/>
              <a:buSzTx/>
              <a:buFontTx/>
              <a:buNone/>
              <a:tabLst/>
              <a:defRPr/>
            </a:pPr>
            <a:endParaRPr kumimoji="0" lang="es-ES" sz="2175" b="0" i="0" u="none" strike="noStrike" kern="0" cap="none" spc="0" normalizeH="0" baseline="0" noProof="0" dirty="0">
              <a:ln>
                <a:noFill/>
              </a:ln>
              <a:solidFill>
                <a:srgbClr val="44CEB9"/>
              </a:solidFill>
              <a:effectLst>
                <a:outerShdw blurRad="38100" dist="38100" dir="2700000" algn="tl">
                  <a:srgbClr val="000000"/>
                </a:outerShdw>
              </a:effectLst>
              <a:uLnTx/>
              <a:uFillTx/>
              <a:latin typeface="Gill Sans" charset="0"/>
              <a:cs typeface="Gill Sans" charset="0"/>
              <a:sym typeface="Gill Sans" charset="0"/>
            </a:endParaRPr>
          </a:p>
        </p:txBody>
      </p:sp>
      <p:grpSp>
        <p:nvGrpSpPr>
          <p:cNvPr id="24" name="Group 57">
            <a:extLst>
              <a:ext uri="{FF2B5EF4-FFF2-40B4-BE49-F238E27FC236}">
                <a16:creationId xmlns:a16="http://schemas.microsoft.com/office/drawing/2014/main" id="{4D622775-B452-4848-93A1-7D998C48A740}"/>
              </a:ext>
            </a:extLst>
          </p:cNvPr>
          <p:cNvGrpSpPr/>
          <p:nvPr/>
        </p:nvGrpSpPr>
        <p:grpSpPr>
          <a:xfrm>
            <a:off x="4760590" y="1972480"/>
            <a:ext cx="852711" cy="865159"/>
            <a:chOff x="2285781" y="4847654"/>
            <a:chExt cx="952480" cy="966132"/>
          </a:xfrm>
        </p:grpSpPr>
        <p:sp>
          <p:nvSpPr>
            <p:cNvPr id="25" name="Oval 58">
              <a:extLst>
                <a:ext uri="{FF2B5EF4-FFF2-40B4-BE49-F238E27FC236}">
                  <a16:creationId xmlns:a16="http://schemas.microsoft.com/office/drawing/2014/main" id="{AE595617-026D-4C9A-B385-0AD3E2271C01}"/>
                </a:ext>
              </a:extLst>
            </p:cNvPr>
            <p:cNvSpPr/>
            <p:nvPr/>
          </p:nvSpPr>
          <p:spPr bwMode="auto">
            <a:xfrm>
              <a:off x="2346028" y="4926219"/>
              <a:ext cx="840592" cy="852640"/>
            </a:xfrm>
            <a:prstGeom prst="ellipse">
              <a:avLst/>
            </a:prstGeom>
            <a:solidFill>
              <a:srgbClr val="ED7D31"/>
            </a:solidFill>
            <a:ln w="3175" cap="flat" cmpd="sng" algn="ctr">
              <a:noFill/>
              <a:prstDash val="solid"/>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FFFFFF"/>
                </a:solidFill>
                <a:effectLst/>
                <a:uLnTx/>
                <a:uFillTx/>
                <a:latin typeface="Calibri"/>
                <a:ea typeface="宋体"/>
                <a:cs typeface="+mn-cs"/>
                <a:sym typeface="Gill Sans" charset="0"/>
              </a:endParaRPr>
            </a:p>
          </p:txBody>
        </p:sp>
        <p:sp>
          <p:nvSpPr>
            <p:cNvPr id="26" name="Oval 59">
              <a:extLst>
                <a:ext uri="{FF2B5EF4-FFF2-40B4-BE49-F238E27FC236}">
                  <a16:creationId xmlns:a16="http://schemas.microsoft.com/office/drawing/2014/main" id="{2E54D9B0-21F2-4EE3-A615-E59342B6E771}"/>
                </a:ext>
              </a:extLst>
            </p:cNvPr>
            <p:cNvSpPr/>
            <p:nvPr/>
          </p:nvSpPr>
          <p:spPr bwMode="auto">
            <a:xfrm>
              <a:off x="2285781" y="4847654"/>
              <a:ext cx="952480" cy="966132"/>
            </a:xfrm>
            <a:prstGeom prst="ellipse">
              <a:avLst/>
            </a:prstGeom>
            <a:noFill/>
            <a:ln w="3175" cap="flat" cmpd="sng" algn="ctr">
              <a:solidFill>
                <a:srgbClr val="000000">
                  <a:lumMod val="60000"/>
                  <a:lumOff val="40000"/>
                </a:srgbClr>
              </a:solidFill>
              <a:prstDash val="sysDash"/>
            </a:ln>
            <a:effectLst/>
          </p:spPr>
          <p:txBody>
            <a:bodyPr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FFFFFF"/>
                </a:solidFill>
                <a:effectLst/>
                <a:uLnTx/>
                <a:uFillTx/>
                <a:latin typeface="Calibri"/>
                <a:ea typeface="宋体"/>
                <a:cs typeface="+mn-cs"/>
                <a:sym typeface="Gill Sans" charset="0"/>
              </a:endParaRPr>
            </a:p>
          </p:txBody>
        </p:sp>
      </p:grpSp>
      <p:cxnSp>
        <p:nvCxnSpPr>
          <p:cNvPr id="27" name="Straight Connector 32">
            <a:extLst>
              <a:ext uri="{FF2B5EF4-FFF2-40B4-BE49-F238E27FC236}">
                <a16:creationId xmlns:a16="http://schemas.microsoft.com/office/drawing/2014/main" id="{ACA3E5EB-FFCD-4DF3-B29A-2AF1AD017514}"/>
              </a:ext>
            </a:extLst>
          </p:cNvPr>
          <p:cNvCxnSpPr/>
          <p:nvPr/>
        </p:nvCxnSpPr>
        <p:spPr>
          <a:xfrm>
            <a:off x="4298559" y="2256074"/>
            <a:ext cx="393467" cy="0"/>
          </a:xfrm>
          <a:prstGeom prst="line">
            <a:avLst/>
          </a:prstGeom>
          <a:noFill/>
          <a:ln w="25400" cap="flat" cmpd="sng" algn="ctr">
            <a:solidFill>
              <a:srgbClr val="FFFFFF">
                <a:lumMod val="85000"/>
              </a:srgbClr>
            </a:solidFill>
            <a:prstDash val="dot"/>
          </a:ln>
          <a:effectLst/>
        </p:spPr>
      </p:cxnSp>
      <p:sp>
        <p:nvSpPr>
          <p:cNvPr id="28" name="Freeform 237">
            <a:extLst>
              <a:ext uri="{FF2B5EF4-FFF2-40B4-BE49-F238E27FC236}">
                <a16:creationId xmlns:a16="http://schemas.microsoft.com/office/drawing/2014/main" id="{AECE9FE9-7277-4AD8-9808-A282959D5269}"/>
              </a:ext>
            </a:extLst>
          </p:cNvPr>
          <p:cNvSpPr>
            <a:spLocks noChangeArrowheads="1"/>
          </p:cNvSpPr>
          <p:nvPr/>
        </p:nvSpPr>
        <p:spPr bwMode="auto">
          <a:xfrm>
            <a:off x="5001513" y="2304957"/>
            <a:ext cx="375848" cy="226155"/>
          </a:xfrm>
          <a:custGeom>
            <a:avLst/>
            <a:gdLst>
              <a:gd name="T0" fmla="*/ 586 w 1347"/>
              <a:gd name="T1" fmla="*/ 602 h 987"/>
              <a:gd name="T2" fmla="*/ 502 w 1347"/>
              <a:gd name="T3" fmla="*/ 535 h 987"/>
              <a:gd name="T4" fmla="*/ 42 w 1347"/>
              <a:gd name="T5" fmla="*/ 117 h 987"/>
              <a:gd name="T6" fmla="*/ 17 w 1347"/>
              <a:gd name="T7" fmla="*/ 33 h 987"/>
              <a:gd name="T8" fmla="*/ 92 w 1347"/>
              <a:gd name="T9" fmla="*/ 0 h 987"/>
              <a:gd name="T10" fmla="*/ 1255 w 1347"/>
              <a:gd name="T11" fmla="*/ 0 h 987"/>
              <a:gd name="T12" fmla="*/ 1330 w 1347"/>
              <a:gd name="T13" fmla="*/ 41 h 987"/>
              <a:gd name="T14" fmla="*/ 1305 w 1347"/>
              <a:gd name="T15" fmla="*/ 125 h 987"/>
              <a:gd name="T16" fmla="*/ 803 w 1347"/>
              <a:gd name="T17" fmla="*/ 576 h 987"/>
              <a:gd name="T18" fmla="*/ 586 w 1347"/>
              <a:gd name="T19" fmla="*/ 602 h 987"/>
              <a:gd name="T20" fmla="*/ 92 w 1347"/>
              <a:gd name="T21" fmla="*/ 986 h 987"/>
              <a:gd name="T22" fmla="*/ 0 w 1347"/>
              <a:gd name="T23" fmla="*/ 894 h 987"/>
              <a:gd name="T24" fmla="*/ 0 w 1347"/>
              <a:gd name="T25" fmla="*/ 225 h 987"/>
              <a:gd name="T26" fmla="*/ 42 w 1347"/>
              <a:gd name="T27" fmla="*/ 217 h 987"/>
              <a:gd name="T28" fmla="*/ 234 w 1347"/>
              <a:gd name="T29" fmla="*/ 409 h 987"/>
              <a:gd name="T30" fmla="*/ 251 w 1347"/>
              <a:gd name="T31" fmla="*/ 493 h 987"/>
              <a:gd name="T32" fmla="*/ 109 w 1347"/>
              <a:gd name="T33" fmla="*/ 827 h 987"/>
              <a:gd name="T34" fmla="*/ 126 w 1347"/>
              <a:gd name="T35" fmla="*/ 827 h 987"/>
              <a:gd name="T36" fmla="*/ 318 w 1347"/>
              <a:gd name="T37" fmla="*/ 576 h 987"/>
              <a:gd name="T38" fmla="*/ 393 w 1347"/>
              <a:gd name="T39" fmla="*/ 568 h 987"/>
              <a:gd name="T40" fmla="*/ 477 w 1347"/>
              <a:gd name="T41" fmla="*/ 643 h 987"/>
              <a:gd name="T42" fmla="*/ 569 w 1347"/>
              <a:gd name="T43" fmla="*/ 694 h 987"/>
              <a:gd name="T44" fmla="*/ 820 w 1347"/>
              <a:gd name="T45" fmla="*/ 677 h 987"/>
              <a:gd name="T46" fmla="*/ 945 w 1347"/>
              <a:gd name="T47" fmla="*/ 568 h 987"/>
              <a:gd name="T48" fmla="*/ 1020 w 1347"/>
              <a:gd name="T49" fmla="*/ 576 h 987"/>
              <a:gd name="T50" fmla="*/ 1229 w 1347"/>
              <a:gd name="T51" fmla="*/ 853 h 987"/>
              <a:gd name="T52" fmla="*/ 1238 w 1347"/>
              <a:gd name="T53" fmla="*/ 844 h 987"/>
              <a:gd name="T54" fmla="*/ 1096 w 1347"/>
              <a:gd name="T55" fmla="*/ 493 h 987"/>
              <a:gd name="T56" fmla="*/ 1112 w 1347"/>
              <a:gd name="T57" fmla="*/ 409 h 987"/>
              <a:gd name="T58" fmla="*/ 1313 w 1347"/>
              <a:gd name="T59" fmla="*/ 217 h 987"/>
              <a:gd name="T60" fmla="*/ 1346 w 1347"/>
              <a:gd name="T61" fmla="*/ 225 h 987"/>
              <a:gd name="T62" fmla="*/ 1346 w 1347"/>
              <a:gd name="T63" fmla="*/ 903 h 987"/>
              <a:gd name="T64" fmla="*/ 1246 w 1347"/>
              <a:gd name="T65" fmla="*/ 986 h 987"/>
              <a:gd name="T66" fmla="*/ 92 w 1347"/>
              <a:gd name="T67" fmla="*/ 986 h 987"/>
              <a:gd name="T68" fmla="*/ 92 w 1347"/>
              <a:gd name="T69" fmla="*/ 986 h 987"/>
              <a:gd name="T70" fmla="*/ 92 w 1347"/>
              <a:gd name="T71" fmla="*/ 986 h 98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1347" h="987">
                <a:moveTo>
                  <a:pt x="586" y="602"/>
                </a:moveTo>
                <a:cubicBezTo>
                  <a:pt x="561" y="585"/>
                  <a:pt x="519" y="560"/>
                  <a:pt x="502" y="535"/>
                </a:cubicBezTo>
                <a:cubicBezTo>
                  <a:pt x="42" y="117"/>
                  <a:pt x="42" y="117"/>
                  <a:pt x="42" y="117"/>
                </a:cubicBezTo>
                <a:cubicBezTo>
                  <a:pt x="26" y="100"/>
                  <a:pt x="9" y="58"/>
                  <a:pt x="17" y="33"/>
                </a:cubicBezTo>
                <a:cubicBezTo>
                  <a:pt x="34" y="17"/>
                  <a:pt x="51" y="0"/>
                  <a:pt x="92" y="0"/>
                </a:cubicBezTo>
                <a:cubicBezTo>
                  <a:pt x="1255" y="0"/>
                  <a:pt x="1255" y="0"/>
                  <a:pt x="1255" y="0"/>
                </a:cubicBezTo>
                <a:cubicBezTo>
                  <a:pt x="1255" y="0"/>
                  <a:pt x="1305" y="0"/>
                  <a:pt x="1330" y="41"/>
                </a:cubicBezTo>
                <a:cubicBezTo>
                  <a:pt x="1346" y="67"/>
                  <a:pt x="1330" y="108"/>
                  <a:pt x="1305" y="125"/>
                </a:cubicBezTo>
                <a:cubicBezTo>
                  <a:pt x="803" y="576"/>
                  <a:pt x="803" y="576"/>
                  <a:pt x="803" y="576"/>
                </a:cubicBezTo>
                <a:cubicBezTo>
                  <a:pt x="803" y="576"/>
                  <a:pt x="711" y="652"/>
                  <a:pt x="586" y="602"/>
                </a:cubicBezTo>
                <a:close/>
                <a:moveTo>
                  <a:pt x="92" y="986"/>
                </a:moveTo>
                <a:cubicBezTo>
                  <a:pt x="92" y="986"/>
                  <a:pt x="0" y="978"/>
                  <a:pt x="0" y="894"/>
                </a:cubicBezTo>
                <a:cubicBezTo>
                  <a:pt x="0" y="225"/>
                  <a:pt x="0" y="225"/>
                  <a:pt x="0" y="225"/>
                </a:cubicBezTo>
                <a:cubicBezTo>
                  <a:pt x="0" y="200"/>
                  <a:pt x="17" y="192"/>
                  <a:pt x="42" y="217"/>
                </a:cubicBezTo>
                <a:cubicBezTo>
                  <a:pt x="234" y="409"/>
                  <a:pt x="234" y="409"/>
                  <a:pt x="234" y="409"/>
                </a:cubicBezTo>
                <a:cubicBezTo>
                  <a:pt x="260" y="426"/>
                  <a:pt x="268" y="468"/>
                  <a:pt x="251" y="493"/>
                </a:cubicBezTo>
                <a:cubicBezTo>
                  <a:pt x="109" y="827"/>
                  <a:pt x="109" y="827"/>
                  <a:pt x="109" y="827"/>
                </a:cubicBezTo>
                <a:cubicBezTo>
                  <a:pt x="101" y="853"/>
                  <a:pt x="109" y="853"/>
                  <a:pt x="126" y="827"/>
                </a:cubicBezTo>
                <a:cubicBezTo>
                  <a:pt x="318" y="576"/>
                  <a:pt x="318" y="576"/>
                  <a:pt x="318" y="576"/>
                </a:cubicBezTo>
                <a:cubicBezTo>
                  <a:pt x="343" y="552"/>
                  <a:pt x="368" y="552"/>
                  <a:pt x="393" y="568"/>
                </a:cubicBezTo>
                <a:cubicBezTo>
                  <a:pt x="477" y="643"/>
                  <a:pt x="477" y="643"/>
                  <a:pt x="477" y="643"/>
                </a:cubicBezTo>
                <a:cubicBezTo>
                  <a:pt x="502" y="660"/>
                  <a:pt x="544" y="685"/>
                  <a:pt x="569" y="694"/>
                </a:cubicBezTo>
                <a:cubicBezTo>
                  <a:pt x="636" y="710"/>
                  <a:pt x="744" y="735"/>
                  <a:pt x="820" y="677"/>
                </a:cubicBezTo>
                <a:cubicBezTo>
                  <a:pt x="945" y="568"/>
                  <a:pt x="945" y="568"/>
                  <a:pt x="945" y="568"/>
                </a:cubicBezTo>
                <a:cubicBezTo>
                  <a:pt x="970" y="552"/>
                  <a:pt x="1004" y="552"/>
                  <a:pt x="1020" y="576"/>
                </a:cubicBezTo>
                <a:cubicBezTo>
                  <a:pt x="1229" y="853"/>
                  <a:pt x="1229" y="853"/>
                  <a:pt x="1229" y="853"/>
                </a:cubicBezTo>
                <a:cubicBezTo>
                  <a:pt x="1246" y="877"/>
                  <a:pt x="1246" y="869"/>
                  <a:pt x="1238" y="844"/>
                </a:cubicBezTo>
                <a:cubicBezTo>
                  <a:pt x="1096" y="493"/>
                  <a:pt x="1096" y="493"/>
                  <a:pt x="1096" y="493"/>
                </a:cubicBezTo>
                <a:cubicBezTo>
                  <a:pt x="1079" y="468"/>
                  <a:pt x="1087" y="434"/>
                  <a:pt x="1112" y="409"/>
                </a:cubicBezTo>
                <a:cubicBezTo>
                  <a:pt x="1313" y="217"/>
                  <a:pt x="1313" y="217"/>
                  <a:pt x="1313" y="217"/>
                </a:cubicBezTo>
                <a:cubicBezTo>
                  <a:pt x="1330" y="192"/>
                  <a:pt x="1346" y="200"/>
                  <a:pt x="1346" y="225"/>
                </a:cubicBezTo>
                <a:cubicBezTo>
                  <a:pt x="1346" y="903"/>
                  <a:pt x="1346" y="903"/>
                  <a:pt x="1346" y="903"/>
                </a:cubicBezTo>
                <a:cubicBezTo>
                  <a:pt x="1346" y="903"/>
                  <a:pt x="1338" y="986"/>
                  <a:pt x="1246" y="986"/>
                </a:cubicBezTo>
                <a:cubicBezTo>
                  <a:pt x="92" y="986"/>
                  <a:pt x="92" y="986"/>
                  <a:pt x="92" y="986"/>
                </a:cubicBezTo>
                <a:close/>
                <a:moveTo>
                  <a:pt x="92" y="986"/>
                </a:moveTo>
                <a:lnTo>
                  <a:pt x="92" y="986"/>
                </a:lnTo>
                <a:close/>
              </a:path>
            </a:pathLst>
          </a:custGeom>
          <a:solidFill>
            <a:srgbClr val="FFFFFF"/>
          </a:solidFill>
          <a:ln>
            <a:noFill/>
          </a:ln>
          <a:effectLst/>
          <a:extLst/>
        </p:spPr>
        <p:txBody>
          <a:bodyPr wrap="none" lIns="91419" tIns="45710" rIns="91419" bIns="4571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788" b="0" i="0" u="none" strike="noStrike" kern="0" cap="none" spc="0" normalizeH="0" baseline="0" noProof="0" dirty="0">
              <a:ln>
                <a:noFill/>
              </a:ln>
              <a:solidFill>
                <a:srgbClr val="000000"/>
              </a:solidFill>
              <a:effectLst/>
              <a:uLnTx/>
              <a:uFillTx/>
              <a:latin typeface="Gill Sans" charset="0"/>
              <a:ea typeface="SimSun" charset="0"/>
              <a:sym typeface="Gill Sans" charset="0"/>
            </a:endParaRPr>
          </a:p>
        </p:txBody>
      </p:sp>
      <p:sp>
        <p:nvSpPr>
          <p:cNvPr id="29" name="Oval 22">
            <a:extLst>
              <a:ext uri="{FF2B5EF4-FFF2-40B4-BE49-F238E27FC236}">
                <a16:creationId xmlns:a16="http://schemas.microsoft.com/office/drawing/2014/main" id="{BCAE7DFE-BCC2-4115-BD4F-8174F398588A}"/>
              </a:ext>
            </a:extLst>
          </p:cNvPr>
          <p:cNvSpPr/>
          <p:nvPr/>
        </p:nvSpPr>
        <p:spPr>
          <a:xfrm>
            <a:off x="4266440" y="2213554"/>
            <a:ext cx="84819" cy="84842"/>
          </a:xfrm>
          <a:prstGeom prst="ellipse">
            <a:avLst/>
          </a:prstGeom>
          <a:solidFill>
            <a:srgbClr val="5B9BD5"/>
          </a:solidFill>
          <a:ln w="50800" cap="flat" cmpd="sng" algn="ctr">
            <a:solidFill>
              <a:srgbClr val="FFFFFF">
                <a:lumMod val="85000"/>
              </a:srgbClr>
            </a:solidFill>
            <a:prstDash val="solid"/>
          </a:ln>
          <a:effectLst/>
        </p:spPr>
        <p:txBody>
          <a:bodyPr lIns="68566" tIns="34283" rIns="68566" bIns="34283"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id-ID" sz="788" b="0" i="0" u="none" strike="noStrike" kern="0" cap="none" spc="0" normalizeH="0" baseline="0" noProof="0">
              <a:ln>
                <a:noFill/>
              </a:ln>
              <a:solidFill>
                <a:srgbClr val="FFFFFF"/>
              </a:solidFill>
              <a:effectLst/>
              <a:uLnTx/>
              <a:uFillTx/>
              <a:latin typeface="Calibri"/>
              <a:ea typeface="宋体"/>
              <a:cs typeface="+mn-cs"/>
              <a:sym typeface="Gill Sans" charset="0"/>
            </a:endParaRPr>
          </a:p>
        </p:txBody>
      </p:sp>
      <p:sp>
        <p:nvSpPr>
          <p:cNvPr id="30" name="TextBox 35">
            <a:extLst>
              <a:ext uri="{FF2B5EF4-FFF2-40B4-BE49-F238E27FC236}">
                <a16:creationId xmlns:a16="http://schemas.microsoft.com/office/drawing/2014/main" id="{D0B525B8-5966-439E-8DA2-1E60BDDBFC18}"/>
              </a:ext>
            </a:extLst>
          </p:cNvPr>
          <p:cNvSpPr txBox="1"/>
          <p:nvPr/>
        </p:nvSpPr>
        <p:spPr>
          <a:xfrm>
            <a:off x="5691177" y="2602803"/>
            <a:ext cx="2703276" cy="830983"/>
          </a:xfrm>
          <a:prstGeom prst="rect">
            <a:avLst/>
          </a:prstGeom>
          <a:noFill/>
        </p:spPr>
        <p:txBody>
          <a:bodyPr wrap="none" lIns="68566" tIns="34283" rIns="68566" bIns="34283" rtlCol="0">
            <a:spAutoFit/>
          </a:bodyPr>
          <a:lstStyle/>
          <a:p>
            <a:pPr algn="ctr" eaLnBrk="1" hangingPunct="1">
              <a:defRPr/>
            </a:pPr>
            <a:r>
              <a:rPr lang="zh-CN" altLang="en-US" sz="2250" b="1" dirty="0">
                <a:solidFill>
                  <a:srgbClr val="44546A"/>
                </a:solidFill>
                <a:latin typeface="Lato Regular"/>
                <a:sym typeface="Gill Sans" charset="0"/>
              </a:rPr>
              <a:t>运用计算生态</a:t>
            </a:r>
            <a:endParaRPr lang="en-US" sz="2250" b="1" dirty="0">
              <a:solidFill>
                <a:srgbClr val="44546A"/>
              </a:solidFill>
              <a:latin typeface="Lato Regular"/>
              <a:sym typeface="Gill Sans" charset="0"/>
            </a:endParaRPr>
          </a:p>
          <a:p>
            <a:pPr algn="ctr" eaLnBrk="1" hangingPunct="1">
              <a:lnSpc>
                <a:spcPct val="150000"/>
              </a:lnSpc>
              <a:defRPr/>
            </a:pPr>
            <a:r>
              <a:rPr lang="en-US" altLang="zh-CN" sz="1800" b="1" dirty="0">
                <a:solidFill>
                  <a:srgbClr val="C00000"/>
                </a:solidFill>
                <a:latin typeface="Lato Regular"/>
                <a:sym typeface="Gill Sans" charset="0"/>
              </a:rPr>
              <a:t>-&gt;</a:t>
            </a:r>
            <a:r>
              <a:rPr lang="zh-CN" altLang="en-US" sz="1800" b="1" dirty="0">
                <a:solidFill>
                  <a:srgbClr val="C00000"/>
                </a:solidFill>
                <a:latin typeface="Lato Regular"/>
                <a:sym typeface="Gill Sans" charset="0"/>
              </a:rPr>
              <a:t>面向能力的系列库运用</a:t>
            </a:r>
            <a:endParaRPr lang="id-ID" sz="1800" b="1" dirty="0">
              <a:solidFill>
                <a:srgbClr val="C00000"/>
              </a:solidFill>
              <a:latin typeface="Lato Regular"/>
              <a:sym typeface="Gill Sans" charset="0"/>
            </a:endParaRPr>
          </a:p>
        </p:txBody>
      </p:sp>
      <p:sp>
        <p:nvSpPr>
          <p:cNvPr id="31" name="TextBox 62">
            <a:extLst>
              <a:ext uri="{FF2B5EF4-FFF2-40B4-BE49-F238E27FC236}">
                <a16:creationId xmlns:a16="http://schemas.microsoft.com/office/drawing/2014/main" id="{1ACD128E-924B-4108-B1F5-05D25160D37D}"/>
              </a:ext>
            </a:extLst>
          </p:cNvPr>
          <p:cNvSpPr txBox="1"/>
          <p:nvPr/>
        </p:nvSpPr>
        <p:spPr>
          <a:xfrm>
            <a:off x="5735373" y="1826125"/>
            <a:ext cx="2644896" cy="700178"/>
          </a:xfrm>
          <a:prstGeom prst="rect">
            <a:avLst/>
          </a:prstGeom>
          <a:noFill/>
        </p:spPr>
        <p:txBody>
          <a:bodyPr wrap="square" lIns="68566" tIns="34283" rIns="68566" bIns="34283" rtlCol="0">
            <a:spAutoFit/>
          </a:bodyPr>
          <a:lstStyle/>
          <a:p>
            <a:pP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数学库、随机库、基本绘图库</a:t>
            </a:r>
            <a:endPar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a:p>
            <a:pPr defTabSz="242839" eaLnBrk="1" hangingPunct="1">
              <a:lnSpc>
                <a:spcPct val="120000"/>
              </a:lnSpc>
              <a:spcBef>
                <a:spcPts val="638"/>
              </a:spcBef>
              <a:defRPr/>
            </a:pP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正则表达式库、</a:t>
            </a:r>
            <a:r>
              <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rPr>
              <a:t>GUI</a:t>
            </a:r>
            <a:r>
              <a:rPr lang="zh-CN" altLang="en-US" sz="1500" dirty="0">
                <a:solidFill>
                  <a:srgbClr val="000000"/>
                </a:solidFill>
                <a:latin typeface="微软雅黑" panose="020B0503020204020204" pitchFamily="34" charset="-122"/>
                <a:ea typeface="微软雅黑" panose="020B0503020204020204" pitchFamily="34" charset="-122"/>
                <a:cs typeface="Lato Light"/>
                <a:sym typeface="Gill Sans" charset="0"/>
              </a:rPr>
              <a:t>库</a:t>
            </a:r>
            <a:r>
              <a:rPr lang="en-U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rPr>
              <a:t>……</a:t>
            </a:r>
            <a:endParaRPr lang="es-ES" altLang="zh-CN" sz="1500" dirty="0">
              <a:solidFill>
                <a:srgbClr val="000000"/>
              </a:solidFill>
              <a:latin typeface="微软雅黑" panose="020B0503020204020204" pitchFamily="34" charset="-122"/>
              <a:ea typeface="微软雅黑" panose="020B0503020204020204" pitchFamily="34" charset="-122"/>
              <a:cs typeface="Lato Light"/>
              <a:sym typeface="Gill Sans" charset="0"/>
            </a:endParaRPr>
          </a:p>
        </p:txBody>
      </p:sp>
    </p:spTree>
    <p:extLst>
      <p:ext uri="{BB962C8B-B14F-4D97-AF65-F5344CB8AC3E}">
        <p14:creationId xmlns:p14="http://schemas.microsoft.com/office/powerpoint/2010/main" val="1188209196"/>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9"/>
                                        </p:tgtEl>
                                        <p:attrNameLst>
                                          <p:attrName>style.visibility</p:attrName>
                                        </p:attrNameLst>
                                      </p:cBhvr>
                                      <p:to>
                                        <p:strVal val="visible"/>
                                      </p:to>
                                    </p:set>
                                    <p:animEffect transition="in" filter="fade">
                                      <p:cBhvr>
                                        <p:cTn id="7" dur="500"/>
                                        <p:tgtEl>
                                          <p:spTgt spid="19"/>
                                        </p:tgtEl>
                                      </p:cBhvr>
                                    </p:animEffect>
                                  </p:childTnLst>
                                </p:cTn>
                              </p:par>
                            </p:childTnLst>
                          </p:cTn>
                        </p:par>
                        <p:par>
                          <p:cTn id="8" fill="hold">
                            <p:stCondLst>
                              <p:cond delay="500"/>
                            </p:stCondLst>
                            <p:childTnLst>
                              <p:par>
                                <p:cTn id="9" presetID="22" presetClass="entr" presetSubtype="1" fill="hold" nodeType="after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wipe(up)">
                                      <p:cBhvr>
                                        <p:cTn id="11" dur="500"/>
                                        <p:tgtEl>
                                          <p:spTgt spid="9"/>
                                        </p:tgtEl>
                                      </p:cBhvr>
                                    </p:animEffect>
                                  </p:childTnLst>
                                </p:cTn>
                              </p:par>
                            </p:childTnLst>
                          </p:cTn>
                        </p:par>
                        <p:par>
                          <p:cTn id="12" fill="hold">
                            <p:stCondLst>
                              <p:cond delay="1000"/>
                            </p:stCondLst>
                            <p:childTnLst>
                              <p:par>
                                <p:cTn id="13" presetID="53" presetClass="entr" presetSubtype="16" fill="hold" grpId="0" nodeType="afterEffect">
                                  <p:stCondLst>
                                    <p:cond delay="0"/>
                                  </p:stCondLst>
                                  <p:childTnLst>
                                    <p:set>
                                      <p:cBhvr>
                                        <p:cTn id="14" dur="1" fill="hold">
                                          <p:stCondLst>
                                            <p:cond delay="0"/>
                                          </p:stCondLst>
                                        </p:cTn>
                                        <p:tgtEl>
                                          <p:spTgt spid="12"/>
                                        </p:tgtEl>
                                        <p:attrNameLst>
                                          <p:attrName>style.visibility</p:attrName>
                                        </p:attrNameLst>
                                      </p:cBhvr>
                                      <p:to>
                                        <p:strVal val="visible"/>
                                      </p:to>
                                    </p:set>
                                    <p:anim calcmode="lin" valueType="num">
                                      <p:cBhvr>
                                        <p:cTn id="15" dur="500" fill="hold"/>
                                        <p:tgtEl>
                                          <p:spTgt spid="12"/>
                                        </p:tgtEl>
                                        <p:attrNameLst>
                                          <p:attrName>ppt_w</p:attrName>
                                        </p:attrNameLst>
                                      </p:cBhvr>
                                      <p:tavLst>
                                        <p:tav tm="0">
                                          <p:val>
                                            <p:fltVal val="0"/>
                                          </p:val>
                                        </p:tav>
                                        <p:tav tm="100000">
                                          <p:val>
                                            <p:strVal val="#ppt_w"/>
                                          </p:val>
                                        </p:tav>
                                      </p:tavLst>
                                    </p:anim>
                                    <p:anim calcmode="lin" valueType="num">
                                      <p:cBhvr>
                                        <p:cTn id="16" dur="500" fill="hold"/>
                                        <p:tgtEl>
                                          <p:spTgt spid="12"/>
                                        </p:tgtEl>
                                        <p:attrNameLst>
                                          <p:attrName>ppt_h</p:attrName>
                                        </p:attrNameLst>
                                      </p:cBhvr>
                                      <p:tavLst>
                                        <p:tav tm="0">
                                          <p:val>
                                            <p:fltVal val="0"/>
                                          </p:val>
                                        </p:tav>
                                        <p:tav tm="100000">
                                          <p:val>
                                            <p:strVal val="#ppt_h"/>
                                          </p:val>
                                        </p:tav>
                                      </p:tavLst>
                                    </p:anim>
                                    <p:animEffect transition="in" filter="fade">
                                      <p:cBhvr>
                                        <p:cTn id="17" dur="500"/>
                                        <p:tgtEl>
                                          <p:spTgt spid="12"/>
                                        </p:tgtEl>
                                      </p:cBhvr>
                                    </p:animEffect>
                                  </p:childTnLst>
                                </p:cTn>
                              </p:par>
                            </p:childTnLst>
                          </p:cTn>
                        </p:par>
                        <p:par>
                          <p:cTn id="18" fill="hold">
                            <p:stCondLst>
                              <p:cond delay="1500"/>
                            </p:stCondLst>
                            <p:childTnLst>
                              <p:par>
                                <p:cTn id="19" presetID="22" presetClass="entr" presetSubtype="2" fill="hold" nodeType="afterEffect">
                                  <p:stCondLst>
                                    <p:cond delay="0"/>
                                  </p:stCondLst>
                                  <p:childTnLst>
                                    <p:set>
                                      <p:cBhvr>
                                        <p:cTn id="20" dur="1" fill="hold">
                                          <p:stCondLst>
                                            <p:cond delay="0"/>
                                          </p:stCondLst>
                                        </p:cTn>
                                        <p:tgtEl>
                                          <p:spTgt spid="13"/>
                                        </p:tgtEl>
                                        <p:attrNameLst>
                                          <p:attrName>style.visibility</p:attrName>
                                        </p:attrNameLst>
                                      </p:cBhvr>
                                      <p:to>
                                        <p:strVal val="visible"/>
                                      </p:to>
                                    </p:set>
                                    <p:animEffect transition="in" filter="wipe(right)">
                                      <p:cBhvr>
                                        <p:cTn id="21" dur="500"/>
                                        <p:tgtEl>
                                          <p:spTgt spid="13"/>
                                        </p:tgtEl>
                                      </p:cBhvr>
                                    </p:animEffect>
                                  </p:childTnLst>
                                </p:cTn>
                              </p:par>
                            </p:childTnLst>
                          </p:cTn>
                        </p:par>
                        <p:par>
                          <p:cTn id="22" fill="hold">
                            <p:stCondLst>
                              <p:cond delay="2000"/>
                            </p:stCondLst>
                            <p:childTnLst>
                              <p:par>
                                <p:cTn id="23" presetID="10" presetClass="entr" presetSubtype="0"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Effect transition="in" filter="fade">
                                      <p:cBhvr>
                                        <p:cTn id="25" dur="500"/>
                                        <p:tgtEl>
                                          <p:spTgt spid="6"/>
                                        </p:tgtEl>
                                      </p:cBhvr>
                                    </p:animEffect>
                                  </p:childTnLst>
                                </p:cTn>
                              </p:par>
                            </p:childTnLst>
                          </p:cTn>
                        </p:par>
                        <p:par>
                          <p:cTn id="26" fill="hold">
                            <p:stCondLst>
                              <p:cond delay="2500"/>
                            </p:stCondLst>
                            <p:childTnLst>
                              <p:par>
                                <p:cTn id="27" presetID="53" presetClass="entr" presetSubtype="16" fill="hold" grpId="0" nodeType="afterEffect">
                                  <p:stCondLst>
                                    <p:cond delay="0"/>
                                  </p:stCondLst>
                                  <p:childTnLst>
                                    <p:set>
                                      <p:cBhvr>
                                        <p:cTn id="28" dur="1" fill="hold">
                                          <p:stCondLst>
                                            <p:cond delay="0"/>
                                          </p:stCondLst>
                                        </p:cTn>
                                        <p:tgtEl>
                                          <p:spTgt spid="22"/>
                                        </p:tgtEl>
                                        <p:attrNameLst>
                                          <p:attrName>style.visibility</p:attrName>
                                        </p:attrNameLst>
                                      </p:cBhvr>
                                      <p:to>
                                        <p:strVal val="visible"/>
                                      </p:to>
                                    </p:set>
                                    <p:anim calcmode="lin" valueType="num">
                                      <p:cBhvr>
                                        <p:cTn id="29" dur="500" fill="hold"/>
                                        <p:tgtEl>
                                          <p:spTgt spid="22"/>
                                        </p:tgtEl>
                                        <p:attrNameLst>
                                          <p:attrName>ppt_w</p:attrName>
                                        </p:attrNameLst>
                                      </p:cBhvr>
                                      <p:tavLst>
                                        <p:tav tm="0">
                                          <p:val>
                                            <p:fltVal val="0"/>
                                          </p:val>
                                        </p:tav>
                                        <p:tav tm="100000">
                                          <p:val>
                                            <p:strVal val="#ppt_w"/>
                                          </p:val>
                                        </p:tav>
                                      </p:tavLst>
                                    </p:anim>
                                    <p:anim calcmode="lin" valueType="num">
                                      <p:cBhvr>
                                        <p:cTn id="30" dur="500" fill="hold"/>
                                        <p:tgtEl>
                                          <p:spTgt spid="22"/>
                                        </p:tgtEl>
                                        <p:attrNameLst>
                                          <p:attrName>ppt_h</p:attrName>
                                        </p:attrNameLst>
                                      </p:cBhvr>
                                      <p:tavLst>
                                        <p:tav tm="0">
                                          <p:val>
                                            <p:fltVal val="0"/>
                                          </p:val>
                                        </p:tav>
                                        <p:tav tm="100000">
                                          <p:val>
                                            <p:strVal val="#ppt_h"/>
                                          </p:val>
                                        </p:tav>
                                      </p:tavLst>
                                    </p:anim>
                                    <p:animEffect transition="in" filter="fade">
                                      <p:cBhvr>
                                        <p:cTn id="31" dur="500"/>
                                        <p:tgtEl>
                                          <p:spTgt spid="22"/>
                                        </p:tgtEl>
                                      </p:cBhvr>
                                    </p:animEffect>
                                  </p:childTnLst>
                                </p:cTn>
                              </p:par>
                            </p:childTnLst>
                          </p:cTn>
                        </p:par>
                        <p:par>
                          <p:cTn id="32" fill="hold">
                            <p:stCondLst>
                              <p:cond delay="3000"/>
                            </p:stCondLst>
                            <p:childTnLst>
                              <p:par>
                                <p:cTn id="33" presetID="10" presetClass="entr" presetSubtype="0" fill="hold" grpId="0" nodeType="afterEffect">
                                  <p:stCondLst>
                                    <p:cond delay="0"/>
                                  </p:stCondLst>
                                  <p:childTnLst>
                                    <p:set>
                                      <p:cBhvr>
                                        <p:cTn id="34" dur="1" fill="hold">
                                          <p:stCondLst>
                                            <p:cond delay="0"/>
                                          </p:stCondLst>
                                        </p:cTn>
                                        <p:tgtEl>
                                          <p:spTgt spid="10"/>
                                        </p:tgtEl>
                                        <p:attrNameLst>
                                          <p:attrName>style.visibility</p:attrName>
                                        </p:attrNameLst>
                                      </p:cBhvr>
                                      <p:to>
                                        <p:strVal val="visible"/>
                                      </p:to>
                                    </p:set>
                                    <p:animEffect transition="in" filter="fade">
                                      <p:cBhvr>
                                        <p:cTn id="35" dur="500"/>
                                        <p:tgtEl>
                                          <p:spTgt spid="10"/>
                                        </p:tgtEl>
                                      </p:cBhvr>
                                    </p:animEffect>
                                  </p:childTnLst>
                                </p:cTn>
                              </p:par>
                              <p:par>
                                <p:cTn id="36" presetID="10" presetClass="entr" presetSubtype="0" fill="hold" grpId="0" nodeType="withEffect">
                                  <p:stCondLst>
                                    <p:cond delay="0"/>
                                  </p:stCondLst>
                                  <p:childTnLst>
                                    <p:set>
                                      <p:cBhvr>
                                        <p:cTn id="37" dur="1" fill="hold">
                                          <p:stCondLst>
                                            <p:cond delay="0"/>
                                          </p:stCondLst>
                                        </p:cTn>
                                        <p:tgtEl>
                                          <p:spTgt spid="11"/>
                                        </p:tgtEl>
                                        <p:attrNameLst>
                                          <p:attrName>style.visibility</p:attrName>
                                        </p:attrNameLst>
                                      </p:cBhvr>
                                      <p:to>
                                        <p:strVal val="visible"/>
                                      </p:to>
                                    </p:set>
                                    <p:animEffect transition="in" filter="fade">
                                      <p:cBhvr>
                                        <p:cTn id="38" dur="500"/>
                                        <p:tgtEl>
                                          <p:spTgt spid="11"/>
                                        </p:tgtEl>
                                      </p:cBhvr>
                                    </p:animEffect>
                                  </p:childTnLst>
                                </p:cTn>
                              </p:par>
                            </p:childTnLst>
                          </p:cTn>
                        </p:par>
                        <p:par>
                          <p:cTn id="39" fill="hold">
                            <p:stCondLst>
                              <p:cond delay="3500"/>
                            </p:stCondLst>
                            <p:childTnLst>
                              <p:par>
                                <p:cTn id="40" presetID="22" presetClass="entr" presetSubtype="1" fill="hold" nodeType="afterEffect">
                                  <p:stCondLst>
                                    <p:cond delay="0"/>
                                  </p:stCondLst>
                                  <p:childTnLst>
                                    <p:set>
                                      <p:cBhvr>
                                        <p:cTn id="41" dur="1" fill="hold">
                                          <p:stCondLst>
                                            <p:cond delay="0"/>
                                          </p:stCondLst>
                                        </p:cTn>
                                        <p:tgtEl>
                                          <p:spTgt spid="14"/>
                                        </p:tgtEl>
                                        <p:attrNameLst>
                                          <p:attrName>style.visibility</p:attrName>
                                        </p:attrNameLst>
                                      </p:cBhvr>
                                      <p:to>
                                        <p:strVal val="visible"/>
                                      </p:to>
                                    </p:set>
                                    <p:animEffect transition="in" filter="wipe(up)">
                                      <p:cBhvr>
                                        <p:cTn id="42" dur="500"/>
                                        <p:tgtEl>
                                          <p:spTgt spid="14"/>
                                        </p:tgtEl>
                                      </p:cBhvr>
                                    </p:animEffect>
                                  </p:childTnLst>
                                </p:cTn>
                              </p:par>
                            </p:childTnLst>
                          </p:cTn>
                        </p:par>
                        <p:par>
                          <p:cTn id="43" fill="hold">
                            <p:stCondLst>
                              <p:cond delay="4000"/>
                            </p:stCondLst>
                            <p:childTnLst>
                              <p:par>
                                <p:cTn id="44" presetID="53" presetClass="entr" presetSubtype="16" fill="hold" grpId="0" nodeType="afterEffect">
                                  <p:stCondLst>
                                    <p:cond delay="0"/>
                                  </p:stCondLst>
                                  <p:childTnLst>
                                    <p:set>
                                      <p:cBhvr>
                                        <p:cTn id="45" dur="1" fill="hold">
                                          <p:stCondLst>
                                            <p:cond delay="0"/>
                                          </p:stCondLst>
                                        </p:cTn>
                                        <p:tgtEl>
                                          <p:spTgt spid="29"/>
                                        </p:tgtEl>
                                        <p:attrNameLst>
                                          <p:attrName>style.visibility</p:attrName>
                                        </p:attrNameLst>
                                      </p:cBhvr>
                                      <p:to>
                                        <p:strVal val="visible"/>
                                      </p:to>
                                    </p:set>
                                    <p:anim calcmode="lin" valueType="num">
                                      <p:cBhvr>
                                        <p:cTn id="46" dur="500" fill="hold"/>
                                        <p:tgtEl>
                                          <p:spTgt spid="29"/>
                                        </p:tgtEl>
                                        <p:attrNameLst>
                                          <p:attrName>ppt_w</p:attrName>
                                        </p:attrNameLst>
                                      </p:cBhvr>
                                      <p:tavLst>
                                        <p:tav tm="0">
                                          <p:val>
                                            <p:fltVal val="0"/>
                                          </p:val>
                                        </p:tav>
                                        <p:tav tm="100000">
                                          <p:val>
                                            <p:strVal val="#ppt_w"/>
                                          </p:val>
                                        </p:tav>
                                      </p:tavLst>
                                    </p:anim>
                                    <p:anim calcmode="lin" valueType="num">
                                      <p:cBhvr>
                                        <p:cTn id="47" dur="500" fill="hold"/>
                                        <p:tgtEl>
                                          <p:spTgt spid="29"/>
                                        </p:tgtEl>
                                        <p:attrNameLst>
                                          <p:attrName>ppt_h</p:attrName>
                                        </p:attrNameLst>
                                      </p:cBhvr>
                                      <p:tavLst>
                                        <p:tav tm="0">
                                          <p:val>
                                            <p:fltVal val="0"/>
                                          </p:val>
                                        </p:tav>
                                        <p:tav tm="100000">
                                          <p:val>
                                            <p:strVal val="#ppt_h"/>
                                          </p:val>
                                        </p:tav>
                                      </p:tavLst>
                                    </p:anim>
                                    <p:animEffect transition="in" filter="fade">
                                      <p:cBhvr>
                                        <p:cTn id="48" dur="500"/>
                                        <p:tgtEl>
                                          <p:spTgt spid="29"/>
                                        </p:tgtEl>
                                      </p:cBhvr>
                                    </p:animEffect>
                                  </p:childTnLst>
                                </p:cTn>
                              </p:par>
                            </p:childTnLst>
                          </p:cTn>
                        </p:par>
                        <p:par>
                          <p:cTn id="49" fill="hold">
                            <p:stCondLst>
                              <p:cond delay="4500"/>
                            </p:stCondLst>
                            <p:childTnLst>
                              <p:par>
                                <p:cTn id="50" presetID="22" presetClass="entr" presetSubtype="8" fill="hold" nodeType="afterEffect">
                                  <p:stCondLst>
                                    <p:cond delay="0"/>
                                  </p:stCondLst>
                                  <p:childTnLst>
                                    <p:set>
                                      <p:cBhvr>
                                        <p:cTn id="51" dur="1" fill="hold">
                                          <p:stCondLst>
                                            <p:cond delay="0"/>
                                          </p:stCondLst>
                                        </p:cTn>
                                        <p:tgtEl>
                                          <p:spTgt spid="27"/>
                                        </p:tgtEl>
                                        <p:attrNameLst>
                                          <p:attrName>style.visibility</p:attrName>
                                        </p:attrNameLst>
                                      </p:cBhvr>
                                      <p:to>
                                        <p:strVal val="visible"/>
                                      </p:to>
                                    </p:set>
                                    <p:animEffect transition="in" filter="wipe(left)">
                                      <p:cBhvr>
                                        <p:cTn id="52" dur="500"/>
                                        <p:tgtEl>
                                          <p:spTgt spid="27"/>
                                        </p:tgtEl>
                                      </p:cBhvr>
                                    </p:animEffect>
                                  </p:childTnLst>
                                </p:cTn>
                              </p:par>
                            </p:childTnLst>
                          </p:cTn>
                        </p:par>
                        <p:par>
                          <p:cTn id="53" fill="hold">
                            <p:stCondLst>
                              <p:cond delay="5000"/>
                            </p:stCondLst>
                            <p:childTnLst>
                              <p:par>
                                <p:cTn id="54" presetID="10" presetClass="entr" presetSubtype="0" fill="hold" nodeType="afterEffect">
                                  <p:stCondLst>
                                    <p:cond delay="0"/>
                                  </p:stCondLst>
                                  <p:childTnLst>
                                    <p:set>
                                      <p:cBhvr>
                                        <p:cTn id="55" dur="1" fill="hold">
                                          <p:stCondLst>
                                            <p:cond delay="0"/>
                                          </p:stCondLst>
                                        </p:cTn>
                                        <p:tgtEl>
                                          <p:spTgt spid="24"/>
                                        </p:tgtEl>
                                        <p:attrNameLst>
                                          <p:attrName>style.visibility</p:attrName>
                                        </p:attrNameLst>
                                      </p:cBhvr>
                                      <p:to>
                                        <p:strVal val="visible"/>
                                      </p:to>
                                    </p:set>
                                    <p:animEffect transition="in" filter="fade">
                                      <p:cBhvr>
                                        <p:cTn id="56" dur="500"/>
                                        <p:tgtEl>
                                          <p:spTgt spid="24"/>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28"/>
                                        </p:tgtEl>
                                        <p:attrNameLst>
                                          <p:attrName>style.visibility</p:attrName>
                                        </p:attrNameLst>
                                      </p:cBhvr>
                                      <p:to>
                                        <p:strVal val="visible"/>
                                      </p:to>
                                    </p:set>
                                    <p:animEffect transition="in" filter="fade">
                                      <p:cBhvr>
                                        <p:cTn id="59" dur="500"/>
                                        <p:tgtEl>
                                          <p:spTgt spid="28"/>
                                        </p:tgtEl>
                                      </p:cBhvr>
                                    </p:animEffect>
                                  </p:childTnLst>
                                </p:cTn>
                              </p:par>
                            </p:childTnLst>
                          </p:cTn>
                        </p:par>
                        <p:par>
                          <p:cTn id="60" fill="hold">
                            <p:stCondLst>
                              <p:cond delay="5500"/>
                            </p:stCondLst>
                            <p:childTnLst>
                              <p:par>
                                <p:cTn id="61" presetID="10" presetClass="entr" presetSubtype="0" fill="hold" grpId="0" nodeType="afterEffect">
                                  <p:stCondLst>
                                    <p:cond delay="0"/>
                                  </p:stCondLst>
                                  <p:childTnLst>
                                    <p:set>
                                      <p:cBhvr>
                                        <p:cTn id="62" dur="1" fill="hold">
                                          <p:stCondLst>
                                            <p:cond delay="0"/>
                                          </p:stCondLst>
                                        </p:cTn>
                                        <p:tgtEl>
                                          <p:spTgt spid="18"/>
                                        </p:tgtEl>
                                        <p:attrNameLst>
                                          <p:attrName>style.visibility</p:attrName>
                                        </p:attrNameLst>
                                      </p:cBhvr>
                                      <p:to>
                                        <p:strVal val="visible"/>
                                      </p:to>
                                    </p:set>
                                    <p:animEffect transition="in" filter="fade">
                                      <p:cBhvr>
                                        <p:cTn id="63" dur="500"/>
                                        <p:tgtEl>
                                          <p:spTgt spid="18"/>
                                        </p:tgtEl>
                                      </p:cBhvr>
                                    </p:animEffect>
                                  </p:childTnLst>
                                </p:cTn>
                              </p:par>
                              <p:par>
                                <p:cTn id="64" presetID="10" presetClass="entr" presetSubtype="0" fill="hold" grpId="0" nodeType="withEffect">
                                  <p:stCondLst>
                                    <p:cond delay="0"/>
                                  </p:stCondLst>
                                  <p:childTnLst>
                                    <p:set>
                                      <p:cBhvr>
                                        <p:cTn id="65" dur="1" fill="hold">
                                          <p:stCondLst>
                                            <p:cond delay="0"/>
                                          </p:stCondLst>
                                        </p:cTn>
                                        <p:tgtEl>
                                          <p:spTgt spid="31"/>
                                        </p:tgtEl>
                                        <p:attrNameLst>
                                          <p:attrName>style.visibility</p:attrName>
                                        </p:attrNameLst>
                                      </p:cBhvr>
                                      <p:to>
                                        <p:strVal val="visible"/>
                                      </p:to>
                                    </p:set>
                                    <p:animEffect transition="in" filter="fade">
                                      <p:cBhvr>
                                        <p:cTn id="66" dur="500"/>
                                        <p:tgtEl>
                                          <p:spTgt spid="31"/>
                                        </p:tgtEl>
                                      </p:cBhvr>
                                    </p:animEffect>
                                  </p:childTnLst>
                                </p:cTn>
                              </p:par>
                            </p:childTnLst>
                          </p:cTn>
                        </p:par>
                        <p:par>
                          <p:cTn id="67" fill="hold">
                            <p:stCondLst>
                              <p:cond delay="6000"/>
                            </p:stCondLst>
                            <p:childTnLst>
                              <p:par>
                                <p:cTn id="68" presetID="53" presetClass="entr" presetSubtype="16" fill="hold" grpId="0" nodeType="afterEffect">
                                  <p:stCondLst>
                                    <p:cond delay="0"/>
                                  </p:stCondLst>
                                  <p:childTnLst>
                                    <p:set>
                                      <p:cBhvr>
                                        <p:cTn id="69" dur="1" fill="hold">
                                          <p:stCondLst>
                                            <p:cond delay="0"/>
                                          </p:stCondLst>
                                        </p:cTn>
                                        <p:tgtEl>
                                          <p:spTgt spid="15"/>
                                        </p:tgtEl>
                                        <p:attrNameLst>
                                          <p:attrName>style.visibility</p:attrName>
                                        </p:attrNameLst>
                                      </p:cBhvr>
                                      <p:to>
                                        <p:strVal val="visible"/>
                                      </p:to>
                                    </p:set>
                                    <p:anim calcmode="lin" valueType="num">
                                      <p:cBhvr>
                                        <p:cTn id="70" dur="500" fill="hold"/>
                                        <p:tgtEl>
                                          <p:spTgt spid="15"/>
                                        </p:tgtEl>
                                        <p:attrNameLst>
                                          <p:attrName>ppt_w</p:attrName>
                                        </p:attrNameLst>
                                      </p:cBhvr>
                                      <p:tavLst>
                                        <p:tav tm="0">
                                          <p:val>
                                            <p:fltVal val="0"/>
                                          </p:val>
                                        </p:tav>
                                        <p:tav tm="100000">
                                          <p:val>
                                            <p:strVal val="#ppt_w"/>
                                          </p:val>
                                        </p:tav>
                                      </p:tavLst>
                                    </p:anim>
                                    <p:anim calcmode="lin" valueType="num">
                                      <p:cBhvr>
                                        <p:cTn id="71" dur="500" fill="hold"/>
                                        <p:tgtEl>
                                          <p:spTgt spid="15"/>
                                        </p:tgtEl>
                                        <p:attrNameLst>
                                          <p:attrName>ppt_h</p:attrName>
                                        </p:attrNameLst>
                                      </p:cBhvr>
                                      <p:tavLst>
                                        <p:tav tm="0">
                                          <p:val>
                                            <p:fltVal val="0"/>
                                          </p:val>
                                        </p:tav>
                                        <p:tav tm="100000">
                                          <p:val>
                                            <p:strVal val="#ppt_h"/>
                                          </p:val>
                                        </p:tav>
                                      </p:tavLst>
                                    </p:anim>
                                    <p:animEffect transition="in" filter="fade">
                                      <p:cBhvr>
                                        <p:cTn id="72" dur="500"/>
                                        <p:tgtEl>
                                          <p:spTgt spid="15"/>
                                        </p:tgtEl>
                                      </p:cBhvr>
                                    </p:animEffect>
                                  </p:childTnLst>
                                </p:cTn>
                              </p:par>
                            </p:childTnLst>
                          </p:cTn>
                        </p:par>
                        <p:par>
                          <p:cTn id="73" fill="hold">
                            <p:stCondLst>
                              <p:cond delay="6500"/>
                            </p:stCondLst>
                            <p:childTnLst>
                              <p:par>
                                <p:cTn id="74" presetID="22" presetClass="entr" presetSubtype="8" fill="hold" nodeType="afterEffect">
                                  <p:stCondLst>
                                    <p:cond delay="0"/>
                                  </p:stCondLst>
                                  <p:childTnLst>
                                    <p:set>
                                      <p:cBhvr>
                                        <p:cTn id="75" dur="1" fill="hold">
                                          <p:stCondLst>
                                            <p:cond delay="0"/>
                                          </p:stCondLst>
                                        </p:cTn>
                                        <p:tgtEl>
                                          <p:spTgt spid="16"/>
                                        </p:tgtEl>
                                        <p:attrNameLst>
                                          <p:attrName>style.visibility</p:attrName>
                                        </p:attrNameLst>
                                      </p:cBhvr>
                                      <p:to>
                                        <p:strVal val="visible"/>
                                      </p:to>
                                    </p:set>
                                    <p:animEffect transition="in" filter="wipe(left)">
                                      <p:cBhvr>
                                        <p:cTn id="76" dur="500"/>
                                        <p:tgtEl>
                                          <p:spTgt spid="16"/>
                                        </p:tgtEl>
                                      </p:cBhvr>
                                    </p:animEffect>
                                  </p:childTnLst>
                                </p:cTn>
                              </p:par>
                            </p:childTnLst>
                          </p:cTn>
                        </p:par>
                        <p:par>
                          <p:cTn id="77" fill="hold">
                            <p:stCondLst>
                              <p:cond delay="7000"/>
                            </p:stCondLst>
                            <p:childTnLst>
                              <p:par>
                                <p:cTn id="78" presetID="10" presetClass="entr" presetSubtype="0" fill="hold" nodeType="afterEffect">
                                  <p:stCondLst>
                                    <p:cond delay="0"/>
                                  </p:stCondLst>
                                  <p:childTnLst>
                                    <p:set>
                                      <p:cBhvr>
                                        <p:cTn id="79" dur="1" fill="hold">
                                          <p:stCondLst>
                                            <p:cond delay="0"/>
                                          </p:stCondLst>
                                        </p:cTn>
                                        <p:tgtEl>
                                          <p:spTgt spid="3"/>
                                        </p:tgtEl>
                                        <p:attrNameLst>
                                          <p:attrName>style.visibility</p:attrName>
                                        </p:attrNameLst>
                                      </p:cBhvr>
                                      <p:to>
                                        <p:strVal val="visible"/>
                                      </p:to>
                                    </p:set>
                                    <p:animEffect transition="in" filter="fade">
                                      <p:cBhvr>
                                        <p:cTn id="80" dur="500"/>
                                        <p:tgtEl>
                                          <p:spTgt spid="3"/>
                                        </p:tgtEl>
                                      </p:cBhvr>
                                    </p:animEffect>
                                  </p:childTnLst>
                                </p:cTn>
                              </p:par>
                            </p:childTnLst>
                          </p:cTn>
                        </p:par>
                        <p:par>
                          <p:cTn id="81" fill="hold">
                            <p:stCondLst>
                              <p:cond delay="7500"/>
                            </p:stCondLst>
                            <p:childTnLst>
                              <p:par>
                                <p:cTn id="82" presetID="53" presetClass="entr" presetSubtype="16" fill="hold" grpId="0" nodeType="afterEffect">
                                  <p:stCondLst>
                                    <p:cond delay="0"/>
                                  </p:stCondLst>
                                  <p:childTnLst>
                                    <p:set>
                                      <p:cBhvr>
                                        <p:cTn id="83" dur="1" fill="hold">
                                          <p:stCondLst>
                                            <p:cond delay="0"/>
                                          </p:stCondLst>
                                        </p:cTn>
                                        <p:tgtEl>
                                          <p:spTgt spid="21"/>
                                        </p:tgtEl>
                                        <p:attrNameLst>
                                          <p:attrName>style.visibility</p:attrName>
                                        </p:attrNameLst>
                                      </p:cBhvr>
                                      <p:to>
                                        <p:strVal val="visible"/>
                                      </p:to>
                                    </p:set>
                                    <p:anim calcmode="lin" valueType="num">
                                      <p:cBhvr>
                                        <p:cTn id="84" dur="500" fill="hold"/>
                                        <p:tgtEl>
                                          <p:spTgt spid="21"/>
                                        </p:tgtEl>
                                        <p:attrNameLst>
                                          <p:attrName>ppt_w</p:attrName>
                                        </p:attrNameLst>
                                      </p:cBhvr>
                                      <p:tavLst>
                                        <p:tav tm="0">
                                          <p:val>
                                            <p:fltVal val="0"/>
                                          </p:val>
                                        </p:tav>
                                        <p:tav tm="100000">
                                          <p:val>
                                            <p:strVal val="#ppt_w"/>
                                          </p:val>
                                        </p:tav>
                                      </p:tavLst>
                                    </p:anim>
                                    <p:anim calcmode="lin" valueType="num">
                                      <p:cBhvr>
                                        <p:cTn id="85" dur="500" fill="hold"/>
                                        <p:tgtEl>
                                          <p:spTgt spid="21"/>
                                        </p:tgtEl>
                                        <p:attrNameLst>
                                          <p:attrName>ppt_h</p:attrName>
                                        </p:attrNameLst>
                                      </p:cBhvr>
                                      <p:tavLst>
                                        <p:tav tm="0">
                                          <p:val>
                                            <p:fltVal val="0"/>
                                          </p:val>
                                        </p:tav>
                                        <p:tav tm="100000">
                                          <p:val>
                                            <p:strVal val="#ppt_h"/>
                                          </p:val>
                                        </p:tav>
                                      </p:tavLst>
                                    </p:anim>
                                    <p:animEffect transition="in" filter="fade">
                                      <p:cBhvr>
                                        <p:cTn id="86" dur="500"/>
                                        <p:tgtEl>
                                          <p:spTgt spid="21"/>
                                        </p:tgtEl>
                                      </p:cBhvr>
                                    </p:animEffect>
                                  </p:childTnLst>
                                </p:cTn>
                              </p:par>
                            </p:childTnLst>
                          </p:cTn>
                        </p:par>
                        <p:par>
                          <p:cTn id="87" fill="hold">
                            <p:stCondLst>
                              <p:cond delay="8000"/>
                            </p:stCondLst>
                            <p:childTnLst>
                              <p:par>
                                <p:cTn id="88" presetID="10" presetClass="entr" presetSubtype="0" fill="hold" grpId="0" nodeType="afterEffect">
                                  <p:stCondLst>
                                    <p:cond delay="0"/>
                                  </p:stCondLst>
                                  <p:childTnLst>
                                    <p:set>
                                      <p:cBhvr>
                                        <p:cTn id="89" dur="1" fill="hold">
                                          <p:stCondLst>
                                            <p:cond delay="0"/>
                                          </p:stCondLst>
                                        </p:cTn>
                                        <p:tgtEl>
                                          <p:spTgt spid="30"/>
                                        </p:tgtEl>
                                        <p:attrNameLst>
                                          <p:attrName>style.visibility</p:attrName>
                                        </p:attrNameLst>
                                      </p:cBhvr>
                                      <p:to>
                                        <p:strVal val="visible"/>
                                      </p:to>
                                    </p:set>
                                    <p:animEffect transition="in" filter="fade">
                                      <p:cBhvr>
                                        <p:cTn id="90" dur="500"/>
                                        <p:tgtEl>
                                          <p:spTgt spid="30"/>
                                        </p:tgtEl>
                                      </p:cBhvr>
                                    </p:animEffect>
                                  </p:childTnLst>
                                </p:cTn>
                              </p:par>
                              <p:par>
                                <p:cTn id="91" presetID="10" presetClass="entr" presetSubtype="0" fill="hold" grpId="0" nodeType="withEffect">
                                  <p:stCondLst>
                                    <p:cond delay="0"/>
                                  </p:stCondLst>
                                  <p:childTnLst>
                                    <p:set>
                                      <p:cBhvr>
                                        <p:cTn id="92" dur="1" fill="hold">
                                          <p:stCondLst>
                                            <p:cond delay="0"/>
                                          </p:stCondLst>
                                        </p:cTn>
                                        <p:tgtEl>
                                          <p:spTgt spid="20"/>
                                        </p:tgtEl>
                                        <p:attrNameLst>
                                          <p:attrName>style.visibility</p:attrName>
                                        </p:attrNameLst>
                                      </p:cBhvr>
                                      <p:to>
                                        <p:strVal val="visible"/>
                                      </p:to>
                                    </p:set>
                                    <p:animEffect transition="in" filter="fade">
                                      <p:cBhvr>
                                        <p:cTn id="93" dur="500"/>
                                        <p:tgtEl>
                                          <p:spTgt spid="20"/>
                                        </p:tgtEl>
                                      </p:cBhvr>
                                    </p:animEffect>
                                  </p:childTnLst>
                                </p:cTn>
                              </p:par>
                            </p:childTnLst>
                          </p:cTn>
                        </p:par>
                        <p:par>
                          <p:cTn id="94" fill="hold">
                            <p:stCondLst>
                              <p:cond delay="8500"/>
                            </p:stCondLst>
                            <p:childTnLst>
                              <p:par>
                                <p:cTn id="95" presetID="22" presetClass="entr" presetSubtype="1" fill="hold" nodeType="afterEffect">
                                  <p:stCondLst>
                                    <p:cond delay="0"/>
                                  </p:stCondLst>
                                  <p:childTnLst>
                                    <p:set>
                                      <p:cBhvr>
                                        <p:cTn id="96" dur="1" fill="hold">
                                          <p:stCondLst>
                                            <p:cond delay="0"/>
                                          </p:stCondLst>
                                        </p:cTn>
                                        <p:tgtEl>
                                          <p:spTgt spid="17"/>
                                        </p:tgtEl>
                                        <p:attrNameLst>
                                          <p:attrName>style.visibility</p:attrName>
                                        </p:attrNameLst>
                                      </p:cBhvr>
                                      <p:to>
                                        <p:strVal val="visible"/>
                                      </p:to>
                                    </p:set>
                                    <p:animEffect transition="in" filter="wipe(up)">
                                      <p:cBhvr>
                                        <p:cTn id="97" dur="500"/>
                                        <p:tgtEl>
                                          <p:spTgt spid="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1" grpId="0"/>
      <p:bldP spid="12" grpId="0" animBg="1"/>
      <p:bldP spid="15" grpId="0" animBg="1"/>
      <p:bldP spid="18" grpId="0"/>
      <p:bldP spid="20" grpId="0"/>
      <p:bldP spid="21" grpId="0" animBg="1"/>
      <p:bldP spid="22" grpId="0" animBg="1"/>
      <p:bldP spid="28" grpId="0" animBg="1"/>
      <p:bldP spid="29" grpId="0" animBg="1"/>
      <p:bldP spid="30" grpId="0"/>
      <p:bldP spid="31"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83A37D9-E441-4550-8EF3-E93E53EF0B31}"/>
              </a:ext>
            </a:extLst>
          </p:cNvPr>
          <p:cNvSpPr>
            <a:spLocks noGrp="1"/>
          </p:cNvSpPr>
          <p:nvPr>
            <p:ph type="title"/>
          </p:nvPr>
        </p:nvSpPr>
        <p:spPr/>
        <p:txBody>
          <a:bodyPr/>
          <a:lstStyle/>
          <a:p>
            <a:r>
              <a:rPr lang="en-US" altLang="zh-CN" dirty="0"/>
              <a:t>Python</a:t>
            </a:r>
            <a:r>
              <a:rPr lang="zh-CN" altLang="en-US" dirty="0"/>
              <a:t>语言的版本更迭</a:t>
            </a:r>
          </a:p>
        </p:txBody>
      </p:sp>
      <p:sp>
        <p:nvSpPr>
          <p:cNvPr id="3" name="TextBox 2">
            <a:extLst>
              <a:ext uri="{FF2B5EF4-FFF2-40B4-BE49-F238E27FC236}">
                <a16:creationId xmlns:a16="http://schemas.microsoft.com/office/drawing/2014/main" id="{4F1AEF8B-4B67-4DAA-90BC-EC78BC78FB21}"/>
              </a:ext>
            </a:extLst>
          </p:cNvPr>
          <p:cNvSpPr txBox="1">
            <a:spLocks noChangeArrowheads="1"/>
          </p:cNvSpPr>
          <p:nvPr/>
        </p:nvSpPr>
        <p:spPr bwMode="auto">
          <a:xfrm>
            <a:off x="943099" y="1347614"/>
            <a:ext cx="7257801" cy="26776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lvl="1" algn="just" eaLnBrk="1" hangingPunct="1">
              <a:lnSpc>
                <a:spcPct val="200000"/>
              </a:lnSpc>
              <a:spcBef>
                <a:spcPct val="0"/>
              </a:spcBef>
              <a:buClr>
                <a:srgbClr val="0066FF"/>
              </a:buClr>
              <a:buFont typeface="Wingdings" panose="05000000000000000000" pitchFamily="2" charset="2"/>
              <a:buChar char="n"/>
            </a:pPr>
            <a:r>
              <a:rPr lang="zh-CN" altLang="en-US" sz="2100" dirty="0">
                <a:latin typeface="微软雅黑" panose="020B0503020204020204" pitchFamily="34" charset="-122"/>
                <a:ea typeface="微软雅黑" panose="020B0503020204020204" pitchFamily="34" charset="-122"/>
              </a:rPr>
              <a:t> 更高级别的</a:t>
            </a:r>
            <a:r>
              <a:rPr lang="en-US" altLang="zh-CN" sz="2100" dirty="0">
                <a:latin typeface="微软雅黑" panose="020B0503020204020204" pitchFamily="34" charset="-122"/>
                <a:ea typeface="微软雅黑" panose="020B0503020204020204" pitchFamily="34" charset="-122"/>
              </a:rPr>
              <a:t>3.0</a:t>
            </a:r>
            <a:r>
              <a:rPr lang="zh-CN" altLang="en-US" sz="2100" dirty="0">
                <a:latin typeface="微软雅黑" panose="020B0503020204020204" pitchFamily="34" charset="-122"/>
                <a:ea typeface="微软雅黑" panose="020B0503020204020204" pitchFamily="34" charset="-122"/>
              </a:rPr>
              <a:t>系列不兼容早期</a:t>
            </a:r>
            <a:r>
              <a:rPr lang="en-US" altLang="zh-CN" sz="2100" dirty="0">
                <a:latin typeface="微软雅黑" panose="020B0503020204020204" pitchFamily="34" charset="-122"/>
                <a:ea typeface="微软雅黑" panose="020B0503020204020204" pitchFamily="34" charset="-122"/>
              </a:rPr>
              <a:t>2.0</a:t>
            </a:r>
            <a:r>
              <a:rPr lang="zh-CN" altLang="en-US" sz="2100" dirty="0">
                <a:latin typeface="微软雅黑" panose="020B0503020204020204" pitchFamily="34" charset="-122"/>
                <a:ea typeface="微软雅黑" panose="020B0503020204020204" pitchFamily="34" charset="-122"/>
              </a:rPr>
              <a:t>系列</a:t>
            </a:r>
            <a:endParaRPr lang="en-US" altLang="zh-CN" sz="2100" dirty="0">
              <a:latin typeface="微软雅黑" panose="020B0503020204020204" pitchFamily="34" charset="-122"/>
              <a:ea typeface="微软雅黑" panose="020B0503020204020204" pitchFamily="34" charset="-122"/>
            </a:endParaRPr>
          </a:p>
          <a:p>
            <a:pPr marL="539750" lvl="1" indent="-255588" algn="just" eaLnBrk="1" hangingPunct="1">
              <a:lnSpc>
                <a:spcPct val="200000"/>
              </a:lnSpc>
              <a:spcBef>
                <a:spcPct val="0"/>
              </a:spcBef>
              <a:buClr>
                <a:srgbClr val="0066FF"/>
              </a:buClr>
              <a:buFont typeface="Wingdings" panose="05000000000000000000" pitchFamily="2" charset="2"/>
              <a:buChar char="n"/>
            </a:pPr>
            <a:r>
              <a:rPr lang="en-US" altLang="zh-CN" sz="2100" dirty="0">
                <a:latin typeface="微软雅黑" panose="020B0503020204020204" pitchFamily="34" charset="-122"/>
                <a:ea typeface="微软雅黑" panose="020B0503020204020204" pitchFamily="34" charset="-122"/>
              </a:rPr>
              <a:t> 2008</a:t>
            </a:r>
            <a:r>
              <a:rPr lang="zh-CN" altLang="en-US" sz="2100" dirty="0">
                <a:latin typeface="微软雅黑" panose="020B0503020204020204" pitchFamily="34" charset="-122"/>
                <a:ea typeface="微软雅黑" panose="020B0503020204020204" pitchFamily="34" charset="-122"/>
              </a:rPr>
              <a:t>年至今，版本更迭带来大量库函数的升级替换，</a:t>
            </a:r>
            <a:r>
              <a:rPr lang="en-US" altLang="zh-CN" sz="2100" dirty="0">
                <a:latin typeface="微软雅黑" panose="020B0503020204020204" pitchFamily="34" charset="-122"/>
                <a:ea typeface="微软雅黑" panose="020B0503020204020204" pitchFamily="34" charset="-122"/>
              </a:rPr>
              <a:t>Python</a:t>
            </a:r>
            <a:r>
              <a:rPr lang="zh-CN" altLang="en-US" sz="2100" dirty="0">
                <a:latin typeface="微软雅黑" panose="020B0503020204020204" pitchFamily="34" charset="-122"/>
                <a:ea typeface="微软雅黑" panose="020B0503020204020204" pitchFamily="34" charset="-122"/>
              </a:rPr>
              <a:t>语言的版本更迭痛苦且漫长</a:t>
            </a:r>
            <a:endParaRPr lang="en-US" altLang="zh-CN" sz="2100" dirty="0">
              <a:latin typeface="微软雅黑" panose="020B0503020204020204" pitchFamily="34" charset="-122"/>
              <a:ea typeface="微软雅黑" panose="020B0503020204020204" pitchFamily="34" charset="-122"/>
            </a:endParaRPr>
          </a:p>
          <a:p>
            <a:pPr lvl="1" algn="just" eaLnBrk="1" hangingPunct="1">
              <a:lnSpc>
                <a:spcPct val="200000"/>
              </a:lnSpc>
              <a:spcBef>
                <a:spcPct val="0"/>
              </a:spcBef>
              <a:buClr>
                <a:srgbClr val="0066FF"/>
              </a:buClr>
              <a:buFont typeface="Wingdings" panose="05000000000000000000" pitchFamily="2" charset="2"/>
              <a:buChar char="n"/>
            </a:pPr>
            <a:r>
              <a:rPr lang="en-US" altLang="zh-CN" sz="2100" dirty="0">
                <a:latin typeface="微软雅黑" panose="020B0503020204020204" pitchFamily="34" charset="-122"/>
                <a:ea typeface="微软雅黑" panose="020B0503020204020204" pitchFamily="34" charset="-122"/>
              </a:rPr>
              <a:t> </a:t>
            </a:r>
            <a:r>
              <a:rPr lang="zh-CN" altLang="en-US" sz="2100" dirty="0">
                <a:latin typeface="微软雅黑" panose="020B0503020204020204" pitchFamily="34" charset="-122"/>
                <a:ea typeface="微软雅黑" panose="020B0503020204020204" pitchFamily="34" charset="-122"/>
              </a:rPr>
              <a:t>到今天，</a:t>
            </a:r>
            <a:r>
              <a:rPr lang="en-US" altLang="zh-CN" sz="2100" dirty="0">
                <a:latin typeface="微软雅黑" panose="020B0503020204020204" pitchFamily="34" charset="-122"/>
                <a:ea typeface="微软雅黑" panose="020B0503020204020204" pitchFamily="34" charset="-122"/>
              </a:rPr>
              <a:t>Python 3.x</a:t>
            </a:r>
            <a:r>
              <a:rPr lang="zh-CN" altLang="en-US" sz="2100" dirty="0">
                <a:latin typeface="微软雅黑" panose="020B0503020204020204" pitchFamily="34" charset="-122"/>
                <a:ea typeface="微软雅黑" panose="020B0503020204020204" pitchFamily="34" charset="-122"/>
              </a:rPr>
              <a:t>系列已经成为主流</a:t>
            </a:r>
            <a:endParaRPr lang="en-US" altLang="zh-CN" sz="21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064912946"/>
      </p:ext>
    </p:extLst>
  </p:cSld>
  <p:clrMapOvr>
    <a:masterClrMapping/>
  </p:clrMapOvr>
  <p:transition spd="slow">
    <p:wipe dir="d"/>
  </p:transition>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26" name="直接连接符 25"/>
          <p:cNvCxnSpPr/>
          <p:nvPr/>
        </p:nvCxnSpPr>
        <p:spPr bwMode="auto">
          <a:xfrm flipH="1">
            <a:off x="5528955" y="1237386"/>
            <a:ext cx="789493" cy="833198"/>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7" name="直接连接符 36"/>
          <p:cNvCxnSpPr/>
          <p:nvPr/>
        </p:nvCxnSpPr>
        <p:spPr bwMode="auto">
          <a:xfrm flipH="1" flipV="1">
            <a:off x="3036873" y="1579717"/>
            <a:ext cx="510645" cy="388673"/>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51" name="直接连接符 50"/>
          <p:cNvCxnSpPr/>
          <p:nvPr/>
        </p:nvCxnSpPr>
        <p:spPr bwMode="auto">
          <a:xfrm flipH="1">
            <a:off x="2813701" y="3104601"/>
            <a:ext cx="720169" cy="249577"/>
          </a:xfrm>
          <a:prstGeom prst="line">
            <a:avLst/>
          </a:prstGeom>
          <a:solidFill>
            <a:schemeClr val="accent1"/>
          </a:solidFill>
          <a:ln w="9525" cap="flat" cmpd="sng" algn="ctr">
            <a:solidFill>
              <a:schemeClr val="tx1"/>
            </a:solidFill>
            <a:prstDash val="solid"/>
            <a:round/>
            <a:headEnd type="none" w="med" len="med"/>
            <a:tailEnd type="none" w="med" len="med"/>
          </a:ln>
          <a:effectLst/>
        </p:spPr>
      </p:cxnSp>
      <p:cxnSp>
        <p:nvCxnSpPr>
          <p:cNvPr id="33" name="直接连接符 32"/>
          <p:cNvCxnSpPr/>
          <p:nvPr/>
        </p:nvCxnSpPr>
        <p:spPr bwMode="auto">
          <a:xfrm flipH="1" flipV="1">
            <a:off x="5528957" y="3104601"/>
            <a:ext cx="929692" cy="344267"/>
          </a:xfrm>
          <a:prstGeom prst="line">
            <a:avLst/>
          </a:prstGeom>
          <a:solidFill>
            <a:schemeClr val="accent1"/>
          </a:solidFill>
          <a:ln w="9525" cap="flat" cmpd="sng" algn="ctr">
            <a:solidFill>
              <a:schemeClr val="tx1"/>
            </a:solidFill>
            <a:prstDash val="solid"/>
            <a:round/>
            <a:headEnd type="none" w="med" len="med"/>
            <a:tailEnd type="none" w="med" len="med"/>
          </a:ln>
          <a:effectLst/>
        </p:spPr>
      </p:cxnSp>
      <p:grpSp>
        <p:nvGrpSpPr>
          <p:cNvPr id="10" name="组合 9"/>
          <p:cNvGrpSpPr/>
          <p:nvPr/>
        </p:nvGrpSpPr>
        <p:grpSpPr>
          <a:xfrm>
            <a:off x="3162838" y="1461599"/>
            <a:ext cx="2605515" cy="2469827"/>
            <a:chOff x="998498" y="2438378"/>
            <a:chExt cx="3321364" cy="3293102"/>
          </a:xfrm>
        </p:grpSpPr>
        <p:sp>
          <p:nvSpPr>
            <p:cNvPr id="13" name="饼形 12"/>
            <p:cNvSpPr/>
            <p:nvPr/>
          </p:nvSpPr>
          <p:spPr>
            <a:xfrm>
              <a:off x="1152744" y="2564364"/>
              <a:ext cx="3167118" cy="3167116"/>
            </a:xfrm>
            <a:prstGeom prst="pie">
              <a:avLst>
                <a:gd name="adj1" fmla="val 0"/>
                <a:gd name="adj2" fmla="val 540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15" name="饼形 14"/>
            <p:cNvSpPr/>
            <p:nvPr/>
          </p:nvSpPr>
          <p:spPr>
            <a:xfrm flipV="1">
              <a:off x="1152744" y="2438692"/>
              <a:ext cx="3167118" cy="3167116"/>
            </a:xfrm>
            <a:prstGeom prst="pie">
              <a:avLst>
                <a:gd name="adj1" fmla="val 0"/>
                <a:gd name="adj2" fmla="val 540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16" name="饼形 15"/>
            <p:cNvSpPr/>
            <p:nvPr/>
          </p:nvSpPr>
          <p:spPr>
            <a:xfrm flipH="1">
              <a:off x="998498" y="2564050"/>
              <a:ext cx="3167118" cy="3167116"/>
            </a:xfrm>
            <a:prstGeom prst="pie">
              <a:avLst>
                <a:gd name="adj1" fmla="val 0"/>
                <a:gd name="adj2" fmla="val 540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17" name="饼形 16"/>
            <p:cNvSpPr/>
            <p:nvPr/>
          </p:nvSpPr>
          <p:spPr>
            <a:xfrm flipH="1" flipV="1">
              <a:off x="998498" y="2438378"/>
              <a:ext cx="3167118" cy="3167116"/>
            </a:xfrm>
            <a:prstGeom prst="pie">
              <a:avLst>
                <a:gd name="adj1" fmla="val 0"/>
                <a:gd name="adj2" fmla="val 5400000"/>
              </a:avLst>
            </a:prstGeom>
            <a:solidFill>
              <a:schemeClr val="accent5">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HK" altLang="en-US">
                <a:solidFill>
                  <a:schemeClr val="tx1"/>
                </a:solidFill>
              </a:endParaRPr>
            </a:p>
          </p:txBody>
        </p:sp>
        <p:sp>
          <p:nvSpPr>
            <p:cNvPr id="18" name="椭圆 17"/>
            <p:cNvSpPr/>
            <p:nvPr/>
          </p:nvSpPr>
          <p:spPr>
            <a:xfrm>
              <a:off x="1834133" y="3250358"/>
              <a:ext cx="1650092" cy="1650092"/>
            </a:xfrm>
            <a:prstGeom prst="ellipse">
              <a:avLst/>
            </a:prstGeom>
            <a:solidFill>
              <a:schemeClr val="bg1"/>
            </a:solidFill>
            <a:ln w="38100">
              <a:noFill/>
            </a:ln>
            <a:effectLst>
              <a:outerShdw blurRad="63500" sx="102000" sy="102000" algn="ctr"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2400" b="1" dirty="0">
                  <a:solidFill>
                    <a:schemeClr val="accent1">
                      <a:lumMod val="50000"/>
                    </a:schemeClr>
                  </a:solidFill>
                  <a:latin typeface="微软雅黑" panose="020B0503020204020204" pitchFamily="34" charset="-122"/>
                  <a:ea typeface="微软雅黑" panose="020B0503020204020204" pitchFamily="34" charset="-122"/>
                </a:rPr>
                <a:t>图形</a:t>
              </a:r>
              <a:endParaRPr lang="zh-HK" altLang="en-US" sz="2400" b="1" dirty="0">
                <a:solidFill>
                  <a:schemeClr val="accent1">
                    <a:lumMod val="50000"/>
                  </a:schemeClr>
                </a:solidFill>
                <a:latin typeface="微软雅黑" panose="020B0503020204020204" pitchFamily="34" charset="-122"/>
                <a:ea typeface="微软雅黑" panose="020B0503020204020204" pitchFamily="34" charset="-122"/>
              </a:endParaRPr>
            </a:p>
          </p:txBody>
        </p:sp>
        <p:sp>
          <p:nvSpPr>
            <p:cNvPr id="19" name="文本框 21"/>
            <p:cNvSpPr txBox="1"/>
            <p:nvPr/>
          </p:nvSpPr>
          <p:spPr>
            <a:xfrm>
              <a:off x="1449504" y="2735169"/>
              <a:ext cx="769257" cy="1231106"/>
            </a:xfrm>
            <a:prstGeom prst="rect">
              <a:avLst/>
            </a:prstGeom>
            <a:noFill/>
          </p:spPr>
          <p:txBody>
            <a:bodyPr wrap="square" rtlCol="0">
              <a:spAutoFit/>
            </a:bodyPr>
            <a:lstStyle/>
            <a:p>
              <a:pPr algn="ctr"/>
              <a:r>
                <a:rPr lang="en-US" altLang="zh-HK" sz="5400" b="1" dirty="0">
                  <a:solidFill>
                    <a:schemeClr val="bg1"/>
                  </a:solidFill>
                  <a:latin typeface="微软雅黑" panose="020B0503020204020204" pitchFamily="34" charset="-122"/>
                  <a:ea typeface="微软雅黑" panose="020B0503020204020204" pitchFamily="34" charset="-122"/>
                </a:rPr>
                <a:t>1</a:t>
              </a:r>
              <a:endParaRPr lang="zh-HK" altLang="en-US" sz="5400" b="1" dirty="0">
                <a:solidFill>
                  <a:schemeClr val="bg1"/>
                </a:solidFill>
                <a:latin typeface="微软雅黑" panose="020B0503020204020204" pitchFamily="34" charset="-122"/>
                <a:ea typeface="微软雅黑" panose="020B0503020204020204" pitchFamily="34" charset="-122"/>
              </a:endParaRPr>
            </a:p>
          </p:txBody>
        </p:sp>
        <p:sp>
          <p:nvSpPr>
            <p:cNvPr id="20" name="文本框 22"/>
            <p:cNvSpPr txBox="1"/>
            <p:nvPr/>
          </p:nvSpPr>
          <p:spPr>
            <a:xfrm>
              <a:off x="1353737" y="4467987"/>
              <a:ext cx="769257" cy="1231106"/>
            </a:xfrm>
            <a:prstGeom prst="rect">
              <a:avLst/>
            </a:prstGeom>
            <a:noFill/>
          </p:spPr>
          <p:txBody>
            <a:bodyPr wrap="square" rtlCol="0">
              <a:spAutoFit/>
            </a:bodyPr>
            <a:lstStyle/>
            <a:p>
              <a:pPr algn="ctr"/>
              <a:r>
                <a:rPr lang="en-US" altLang="zh-HK" sz="5400" b="1" dirty="0">
                  <a:solidFill>
                    <a:schemeClr val="bg1"/>
                  </a:solidFill>
                  <a:latin typeface="微软雅黑" panose="020B0503020204020204" pitchFamily="34" charset="-122"/>
                  <a:ea typeface="微软雅黑" panose="020B0503020204020204" pitchFamily="34" charset="-122"/>
                </a:rPr>
                <a:t>3</a:t>
              </a:r>
              <a:endParaRPr lang="zh-HK" altLang="en-US" sz="5400" b="1" dirty="0">
                <a:solidFill>
                  <a:schemeClr val="bg1"/>
                </a:solidFill>
                <a:latin typeface="微软雅黑" panose="020B0503020204020204" pitchFamily="34" charset="-122"/>
                <a:ea typeface="微软雅黑" panose="020B0503020204020204" pitchFamily="34" charset="-122"/>
              </a:endParaRPr>
            </a:p>
          </p:txBody>
        </p:sp>
        <p:sp>
          <p:nvSpPr>
            <p:cNvPr id="21" name="文本框 23"/>
            <p:cNvSpPr txBox="1"/>
            <p:nvPr/>
          </p:nvSpPr>
          <p:spPr>
            <a:xfrm>
              <a:off x="3198914" y="4409931"/>
              <a:ext cx="769257" cy="1231106"/>
            </a:xfrm>
            <a:prstGeom prst="rect">
              <a:avLst/>
            </a:prstGeom>
            <a:noFill/>
          </p:spPr>
          <p:txBody>
            <a:bodyPr wrap="square" rtlCol="0">
              <a:spAutoFit/>
            </a:bodyPr>
            <a:lstStyle/>
            <a:p>
              <a:pPr algn="ctr"/>
              <a:r>
                <a:rPr lang="en-US" altLang="zh-HK" sz="5400" b="1" dirty="0">
                  <a:solidFill>
                    <a:schemeClr val="bg1"/>
                  </a:solidFill>
                  <a:latin typeface="微软雅黑" panose="020B0503020204020204" pitchFamily="34" charset="-122"/>
                  <a:ea typeface="微软雅黑" panose="020B0503020204020204" pitchFamily="34" charset="-122"/>
                </a:rPr>
                <a:t>4</a:t>
              </a:r>
              <a:endParaRPr lang="zh-HK" altLang="en-US" sz="5400" b="1" dirty="0">
                <a:solidFill>
                  <a:schemeClr val="bg1"/>
                </a:solidFill>
                <a:latin typeface="微软雅黑" panose="020B0503020204020204" pitchFamily="34" charset="-122"/>
                <a:ea typeface="微软雅黑" panose="020B0503020204020204" pitchFamily="34" charset="-122"/>
              </a:endParaRPr>
            </a:p>
          </p:txBody>
        </p:sp>
        <p:sp>
          <p:nvSpPr>
            <p:cNvPr id="22" name="文本框 24"/>
            <p:cNvSpPr txBox="1"/>
            <p:nvPr/>
          </p:nvSpPr>
          <p:spPr>
            <a:xfrm>
              <a:off x="3184400" y="2854677"/>
              <a:ext cx="769257" cy="1107996"/>
            </a:xfrm>
            <a:prstGeom prst="rect">
              <a:avLst/>
            </a:prstGeom>
            <a:noFill/>
          </p:spPr>
          <p:txBody>
            <a:bodyPr wrap="square" rtlCol="0">
              <a:spAutoFit/>
            </a:bodyPr>
            <a:lstStyle/>
            <a:p>
              <a:pPr algn="ctr"/>
              <a:r>
                <a:rPr lang="en-US" altLang="zh-CN" sz="4800" b="1" dirty="0">
                  <a:solidFill>
                    <a:schemeClr val="bg1"/>
                  </a:solidFill>
                  <a:latin typeface="微软雅黑" panose="020B0503020204020204" pitchFamily="34" charset="-122"/>
                  <a:ea typeface="微软雅黑" panose="020B0503020204020204" pitchFamily="34" charset="-122"/>
                </a:rPr>
                <a:t>2</a:t>
              </a:r>
            </a:p>
          </p:txBody>
        </p:sp>
      </p:grpSp>
      <p:cxnSp>
        <p:nvCxnSpPr>
          <p:cNvPr id="24" name="直接连接符 23"/>
          <p:cNvCxnSpPr/>
          <p:nvPr/>
        </p:nvCxnSpPr>
        <p:spPr bwMode="auto">
          <a:xfrm>
            <a:off x="1043608" y="1555854"/>
            <a:ext cx="2016224" cy="2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5" name="矩形 24"/>
          <p:cNvSpPr/>
          <p:nvPr/>
        </p:nvSpPr>
        <p:spPr>
          <a:xfrm>
            <a:off x="734521" y="987574"/>
            <a:ext cx="2069797" cy="499624"/>
          </a:xfrm>
          <a:prstGeom prst="rect">
            <a:avLst/>
          </a:prstGeom>
        </p:spPr>
        <p:txBody>
          <a:bodyPr wrap="none">
            <a:spAutoFit/>
          </a:bodyPr>
          <a:lstStyle/>
          <a:p>
            <a:pPr marL="342900" indent="-342900" algn="l">
              <a:lnSpc>
                <a:spcPct val="150000"/>
              </a:lnSpc>
              <a:buClr>
                <a:schemeClr val="accent1">
                  <a:lumMod val="50000"/>
                </a:schemeClr>
              </a:buClr>
              <a:buFont typeface="Wingdings" pitchFamily="2" charset="2"/>
              <a:buChar char="p"/>
            </a:pPr>
            <a:r>
              <a:rPr lang="zh-CN" altLang="en-US" sz="2000" b="1" dirty="0">
                <a:solidFill>
                  <a:srgbClr val="C00000"/>
                </a:solidFill>
                <a:latin typeface="微软雅黑" pitchFamily="34" charset="-122"/>
                <a:ea typeface="微软雅黑" pitchFamily="34" charset="-122"/>
              </a:rPr>
              <a:t>简单平面绘图</a:t>
            </a:r>
            <a:endParaRPr lang="en-US" altLang="zh-CN" sz="2000" b="1" dirty="0">
              <a:solidFill>
                <a:srgbClr val="C00000"/>
              </a:solidFill>
              <a:latin typeface="微软雅黑" pitchFamily="34" charset="-122"/>
              <a:ea typeface="微软雅黑" pitchFamily="34" charset="-122"/>
            </a:endParaRPr>
          </a:p>
        </p:txBody>
      </p:sp>
      <p:cxnSp>
        <p:nvCxnSpPr>
          <p:cNvPr id="27" name="直接连接符 26"/>
          <p:cNvCxnSpPr/>
          <p:nvPr/>
        </p:nvCxnSpPr>
        <p:spPr bwMode="auto">
          <a:xfrm>
            <a:off x="6329956" y="1203598"/>
            <a:ext cx="2446599" cy="2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28" name="矩形 27"/>
          <p:cNvSpPr/>
          <p:nvPr/>
        </p:nvSpPr>
        <p:spPr>
          <a:xfrm>
            <a:off x="6225857" y="699542"/>
            <a:ext cx="2550698" cy="499624"/>
          </a:xfrm>
          <a:prstGeom prst="rect">
            <a:avLst/>
          </a:prstGeom>
        </p:spPr>
        <p:txBody>
          <a:bodyPr wrap="none">
            <a:spAutoFit/>
          </a:bodyPr>
          <a:lstStyle/>
          <a:p>
            <a:pPr marL="342900" indent="-342900" algn="l">
              <a:lnSpc>
                <a:spcPct val="150000"/>
              </a:lnSpc>
              <a:buClr>
                <a:schemeClr val="accent1">
                  <a:lumMod val="50000"/>
                </a:schemeClr>
              </a:buClr>
              <a:buFont typeface="Wingdings" pitchFamily="2" charset="2"/>
              <a:buChar char="p"/>
            </a:pPr>
            <a:r>
              <a:rPr lang="en-US" altLang="zh-CN" sz="2000" b="1" dirty="0">
                <a:solidFill>
                  <a:srgbClr val="C00000"/>
                </a:solidFill>
                <a:latin typeface="微软雅黑" pitchFamily="34" charset="-122"/>
                <a:ea typeface="微软雅黑" pitchFamily="34" charset="-122"/>
              </a:rPr>
              <a:t>GUI</a:t>
            </a:r>
            <a:r>
              <a:rPr lang="zh-CN" altLang="en-US" sz="2000" b="1" dirty="0">
                <a:solidFill>
                  <a:srgbClr val="C00000"/>
                </a:solidFill>
                <a:latin typeface="微软雅黑" pitchFamily="34" charset="-122"/>
                <a:ea typeface="微软雅黑" pitchFamily="34" charset="-122"/>
              </a:rPr>
              <a:t>图形用户界面</a:t>
            </a:r>
            <a:endParaRPr lang="en-US" altLang="zh-CN" sz="2000" b="1" dirty="0">
              <a:solidFill>
                <a:srgbClr val="C00000"/>
              </a:solidFill>
              <a:latin typeface="微软雅黑" pitchFamily="34" charset="-122"/>
              <a:ea typeface="微软雅黑" pitchFamily="34" charset="-122"/>
            </a:endParaRPr>
          </a:p>
        </p:txBody>
      </p:sp>
      <p:cxnSp>
        <p:nvCxnSpPr>
          <p:cNvPr id="30" name="直接连接符 29"/>
          <p:cNvCxnSpPr/>
          <p:nvPr/>
        </p:nvCxnSpPr>
        <p:spPr bwMode="auto">
          <a:xfrm>
            <a:off x="816694" y="3354177"/>
            <a:ext cx="2016224" cy="236"/>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1" name="矩形 30"/>
          <p:cNvSpPr/>
          <p:nvPr/>
        </p:nvSpPr>
        <p:spPr>
          <a:xfrm>
            <a:off x="827584" y="2854789"/>
            <a:ext cx="1813317" cy="499624"/>
          </a:xfrm>
          <a:prstGeom prst="rect">
            <a:avLst/>
          </a:prstGeom>
        </p:spPr>
        <p:txBody>
          <a:bodyPr wrap="none">
            <a:spAutoFit/>
          </a:bodyPr>
          <a:lstStyle/>
          <a:p>
            <a:pPr marL="342900" indent="-342900" algn="l">
              <a:lnSpc>
                <a:spcPct val="150000"/>
              </a:lnSpc>
              <a:buClr>
                <a:schemeClr val="accent1">
                  <a:lumMod val="50000"/>
                </a:schemeClr>
              </a:buClr>
              <a:buFont typeface="Wingdings" pitchFamily="2" charset="2"/>
              <a:buChar char="p"/>
            </a:pPr>
            <a:r>
              <a:rPr lang="zh-CN" altLang="en-US" sz="2000" b="1" dirty="0">
                <a:solidFill>
                  <a:srgbClr val="C00000"/>
                </a:solidFill>
                <a:latin typeface="微软雅黑" pitchFamily="34" charset="-122"/>
                <a:ea typeface="微软雅黑" pitchFamily="34" charset="-122"/>
              </a:rPr>
              <a:t>数据可视化</a:t>
            </a:r>
            <a:endParaRPr lang="en-US" altLang="zh-CN" sz="2000" b="1" dirty="0">
              <a:solidFill>
                <a:srgbClr val="C00000"/>
              </a:solidFill>
              <a:latin typeface="微软雅黑" pitchFamily="34" charset="-122"/>
              <a:ea typeface="微软雅黑" pitchFamily="34" charset="-122"/>
            </a:endParaRPr>
          </a:p>
        </p:txBody>
      </p:sp>
      <p:sp>
        <p:nvSpPr>
          <p:cNvPr id="32" name="矩形 31"/>
          <p:cNvSpPr/>
          <p:nvPr/>
        </p:nvSpPr>
        <p:spPr>
          <a:xfrm>
            <a:off x="899592" y="1556089"/>
            <a:ext cx="2430016" cy="1338828"/>
          </a:xfrm>
          <a:prstGeom prst="rect">
            <a:avLst/>
          </a:prstGeom>
        </p:spPr>
        <p:txBody>
          <a:bodyPr wrap="square">
            <a:spAutoFit/>
          </a:bodyPr>
          <a:lstStyle/>
          <a:p>
            <a:pPr algn="l">
              <a:lnSpc>
                <a:spcPct val="150000"/>
              </a:lnSpc>
            </a:pPr>
            <a:r>
              <a:rPr lang="en-US" altLang="zh-CN" dirty="0">
                <a:solidFill>
                  <a:schemeClr val="tx1"/>
                </a:solidFill>
                <a:latin typeface="微软雅黑" pitchFamily="34" charset="-122"/>
                <a:ea typeface="微软雅黑" pitchFamily="34" charset="-122"/>
              </a:rPr>
              <a:t>-- turtle</a:t>
            </a:r>
          </a:p>
          <a:p>
            <a:pPr algn="l">
              <a:lnSpc>
                <a:spcPct val="150000"/>
              </a:lnSpc>
            </a:pPr>
            <a:r>
              <a:rPr lang="en-US" altLang="zh-CN" dirty="0">
                <a:solidFill>
                  <a:schemeClr val="tx1"/>
                </a:solidFill>
                <a:latin typeface="微软雅黑" pitchFamily="34" charset="-122"/>
                <a:ea typeface="微软雅黑" pitchFamily="34" charset="-122"/>
              </a:rPr>
              <a:t>-- graphics</a:t>
            </a:r>
          </a:p>
          <a:p>
            <a:pPr algn="l">
              <a:lnSpc>
                <a:spcPct val="150000"/>
              </a:lnSpc>
            </a:pPr>
            <a:endParaRPr lang="en-US" altLang="zh-CN" dirty="0">
              <a:solidFill>
                <a:schemeClr val="tx1"/>
              </a:solidFill>
              <a:latin typeface="微软雅黑" pitchFamily="34" charset="-122"/>
              <a:ea typeface="微软雅黑" pitchFamily="34" charset="-122"/>
            </a:endParaRPr>
          </a:p>
        </p:txBody>
      </p:sp>
      <p:cxnSp>
        <p:nvCxnSpPr>
          <p:cNvPr id="34" name="直接连接符 33"/>
          <p:cNvCxnSpPr/>
          <p:nvPr/>
        </p:nvCxnSpPr>
        <p:spPr bwMode="auto">
          <a:xfrm flipV="1">
            <a:off x="6458649" y="3435846"/>
            <a:ext cx="2433831" cy="13022"/>
          </a:xfrm>
          <a:prstGeom prst="line">
            <a:avLst/>
          </a:prstGeom>
          <a:solidFill>
            <a:schemeClr val="accent1"/>
          </a:solidFill>
          <a:ln w="9525" cap="flat" cmpd="sng" algn="ctr">
            <a:solidFill>
              <a:schemeClr val="tx1"/>
            </a:solidFill>
            <a:prstDash val="solid"/>
            <a:round/>
            <a:headEnd type="none" w="med" len="med"/>
            <a:tailEnd type="none" w="med" len="med"/>
          </a:ln>
          <a:effectLst/>
        </p:spPr>
      </p:cxnSp>
      <p:sp>
        <p:nvSpPr>
          <p:cNvPr id="35" name="矩形 34"/>
          <p:cNvSpPr/>
          <p:nvPr/>
        </p:nvSpPr>
        <p:spPr>
          <a:xfrm>
            <a:off x="6300192" y="2931790"/>
            <a:ext cx="2569934" cy="499624"/>
          </a:xfrm>
          <a:prstGeom prst="rect">
            <a:avLst/>
          </a:prstGeom>
        </p:spPr>
        <p:txBody>
          <a:bodyPr wrap="none">
            <a:spAutoFit/>
          </a:bodyPr>
          <a:lstStyle/>
          <a:p>
            <a:pPr marL="342900" indent="-342900" algn="l">
              <a:lnSpc>
                <a:spcPct val="150000"/>
              </a:lnSpc>
              <a:buClr>
                <a:schemeClr val="accent1">
                  <a:lumMod val="50000"/>
                </a:schemeClr>
              </a:buClr>
              <a:buFont typeface="Wingdings" pitchFamily="2" charset="2"/>
              <a:buChar char="p"/>
            </a:pPr>
            <a:r>
              <a:rPr lang="zh-CN" altLang="en-US" sz="2000" b="1" dirty="0">
                <a:solidFill>
                  <a:srgbClr val="C00000"/>
                </a:solidFill>
                <a:latin typeface="微软雅黑" pitchFamily="34" charset="-122"/>
                <a:ea typeface="微软雅黑" pitchFamily="34" charset="-122"/>
              </a:rPr>
              <a:t>图形</a:t>
            </a:r>
            <a:r>
              <a:rPr lang="en-US" altLang="zh-CN" sz="2000" b="1" dirty="0">
                <a:solidFill>
                  <a:srgbClr val="C00000"/>
                </a:solidFill>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图像</a:t>
            </a:r>
            <a:r>
              <a:rPr lang="en-US" altLang="zh-CN" sz="2000" b="1" dirty="0">
                <a:solidFill>
                  <a:srgbClr val="C00000"/>
                </a:solidFill>
                <a:latin typeface="微软雅黑" pitchFamily="34" charset="-122"/>
                <a:ea typeface="微软雅黑" pitchFamily="34" charset="-122"/>
              </a:rPr>
              <a:t>/</a:t>
            </a:r>
            <a:r>
              <a:rPr lang="zh-CN" altLang="en-US" sz="2000" b="1" dirty="0">
                <a:solidFill>
                  <a:srgbClr val="C00000"/>
                </a:solidFill>
                <a:latin typeface="微软雅黑" pitchFamily="34" charset="-122"/>
                <a:ea typeface="微软雅黑" pitchFamily="34" charset="-122"/>
              </a:rPr>
              <a:t>多媒体</a:t>
            </a:r>
            <a:endParaRPr lang="en-US" altLang="zh-CN" sz="2000" b="1" dirty="0">
              <a:solidFill>
                <a:srgbClr val="C00000"/>
              </a:solidFill>
              <a:latin typeface="微软雅黑" pitchFamily="34" charset="-122"/>
              <a:ea typeface="微软雅黑" pitchFamily="34" charset="-122"/>
            </a:endParaRPr>
          </a:p>
        </p:txBody>
      </p:sp>
      <p:sp>
        <p:nvSpPr>
          <p:cNvPr id="44" name="矩形 43"/>
          <p:cNvSpPr/>
          <p:nvPr/>
        </p:nvSpPr>
        <p:spPr>
          <a:xfrm>
            <a:off x="6318448" y="1138555"/>
            <a:ext cx="3078088" cy="1754326"/>
          </a:xfrm>
          <a:prstGeom prst="rect">
            <a:avLst/>
          </a:prstGeom>
        </p:spPr>
        <p:txBody>
          <a:bodyPr wrap="square">
            <a:spAutoFit/>
          </a:bodyPr>
          <a:lstStyle/>
          <a:p>
            <a:pPr algn="l">
              <a:lnSpc>
                <a:spcPct val="150000"/>
              </a:lnSpc>
            </a:pPr>
            <a:r>
              <a:rPr lang="en-US" altLang="zh-CN" dirty="0">
                <a:solidFill>
                  <a:schemeClr val="tx1"/>
                </a:solidFill>
                <a:latin typeface="微软雅黑" pitchFamily="34" charset="-122"/>
                <a:ea typeface="微软雅黑" pitchFamily="34" charset="-122"/>
              </a:rPr>
              <a:t>-- </a:t>
            </a:r>
            <a:r>
              <a:rPr lang="en-US" altLang="zh-CN" dirty="0" err="1">
                <a:solidFill>
                  <a:schemeClr val="tx1"/>
                </a:solidFill>
                <a:latin typeface="微软雅黑" pitchFamily="34" charset="-122"/>
                <a:ea typeface="微软雅黑" pitchFamily="34" charset="-122"/>
              </a:rPr>
              <a:t>Tkinter</a:t>
            </a:r>
            <a:r>
              <a:rPr lang="zh-CN" altLang="en-US" dirty="0">
                <a:solidFill>
                  <a:schemeClr val="tx1"/>
                </a:solidFill>
                <a:latin typeface="微软雅黑" pitchFamily="34" charset="-122"/>
                <a:ea typeface="微软雅黑" pitchFamily="34" charset="-122"/>
              </a:rPr>
              <a:t>（内置）</a:t>
            </a:r>
            <a:endParaRPr lang="en-US" altLang="zh-CN" dirty="0">
              <a:solidFill>
                <a:schemeClr val="tx1"/>
              </a:solidFill>
              <a:latin typeface="微软雅黑" pitchFamily="34" charset="-122"/>
              <a:ea typeface="微软雅黑" pitchFamily="34" charset="-122"/>
            </a:endParaRPr>
          </a:p>
          <a:p>
            <a:pPr algn="l">
              <a:lnSpc>
                <a:spcPct val="150000"/>
              </a:lnSpc>
            </a:pPr>
            <a:r>
              <a:rPr lang="en-US" altLang="zh-CN" dirty="0">
                <a:solidFill>
                  <a:schemeClr val="tx1"/>
                </a:solidFill>
                <a:latin typeface="微软雅黑" pitchFamily="34" charset="-122"/>
                <a:ea typeface="微软雅黑" pitchFamily="34" charset="-122"/>
              </a:rPr>
              <a:t>-- </a:t>
            </a:r>
            <a:r>
              <a:rPr lang="en-US" altLang="zh-CN" dirty="0" err="1">
                <a:solidFill>
                  <a:schemeClr val="tx1"/>
                </a:solidFill>
                <a:latin typeface="微软雅黑" pitchFamily="34" charset="-122"/>
                <a:ea typeface="微软雅黑" pitchFamily="34" charset="-122"/>
              </a:rPr>
              <a:t>PyQt</a:t>
            </a:r>
            <a:endParaRPr lang="en-US" altLang="zh-CN" dirty="0">
              <a:solidFill>
                <a:schemeClr val="tx1"/>
              </a:solidFill>
              <a:latin typeface="微软雅黑" pitchFamily="34" charset="-122"/>
              <a:ea typeface="微软雅黑" pitchFamily="34" charset="-122"/>
            </a:endParaRPr>
          </a:p>
          <a:p>
            <a:pPr algn="l">
              <a:lnSpc>
                <a:spcPct val="150000"/>
              </a:lnSpc>
            </a:pPr>
            <a:r>
              <a:rPr lang="en-US" altLang="zh-CN" dirty="0">
                <a:solidFill>
                  <a:schemeClr val="tx1"/>
                </a:solidFill>
                <a:latin typeface="微软雅黑" pitchFamily="34" charset="-122"/>
                <a:ea typeface="微软雅黑" pitchFamily="34" charset="-122"/>
              </a:rPr>
              <a:t>-- </a:t>
            </a:r>
            <a:r>
              <a:rPr lang="en-US" altLang="zh-CN" dirty="0" err="1">
                <a:solidFill>
                  <a:schemeClr val="tx1"/>
                </a:solidFill>
                <a:latin typeface="微软雅黑" pitchFamily="34" charset="-122"/>
                <a:ea typeface="微软雅黑" pitchFamily="34" charset="-122"/>
              </a:rPr>
              <a:t>wxPython</a:t>
            </a:r>
            <a:r>
              <a:rPr lang="en-US" altLang="zh-CN" dirty="0">
                <a:solidFill>
                  <a:schemeClr val="tx1"/>
                </a:solidFill>
                <a:latin typeface="微软雅黑" pitchFamily="34" charset="-122"/>
                <a:ea typeface="微软雅黑" pitchFamily="34" charset="-122"/>
              </a:rPr>
              <a:t>(</a:t>
            </a:r>
            <a:r>
              <a:rPr lang="en-US" altLang="zh-CN" dirty="0" err="1">
                <a:solidFill>
                  <a:schemeClr val="tx1"/>
                </a:solidFill>
                <a:latin typeface="微软雅黑" pitchFamily="34" charset="-122"/>
                <a:ea typeface="微软雅黑" pitchFamily="34" charset="-122"/>
              </a:rPr>
              <a:t>wxWidget</a:t>
            </a:r>
            <a:r>
              <a:rPr lang="en-US" altLang="zh-CN" dirty="0">
                <a:solidFill>
                  <a:schemeClr val="tx1"/>
                </a:solidFill>
                <a:latin typeface="微软雅黑" pitchFamily="34" charset="-122"/>
                <a:ea typeface="微软雅黑" pitchFamily="34" charset="-122"/>
              </a:rPr>
              <a:t>)</a:t>
            </a:r>
          </a:p>
          <a:p>
            <a:pPr algn="l">
              <a:lnSpc>
                <a:spcPct val="150000"/>
              </a:lnSpc>
            </a:pPr>
            <a:r>
              <a:rPr lang="en-US" altLang="zh-CN" dirty="0">
                <a:solidFill>
                  <a:schemeClr val="tx1"/>
                </a:solidFill>
                <a:latin typeface="微软雅黑" pitchFamily="34" charset="-122"/>
                <a:ea typeface="微软雅黑" pitchFamily="34" charset="-122"/>
              </a:rPr>
              <a:t>-- </a:t>
            </a:r>
            <a:r>
              <a:rPr lang="en-US" altLang="zh-CN" dirty="0" err="1">
                <a:solidFill>
                  <a:schemeClr val="tx1"/>
                </a:solidFill>
                <a:latin typeface="微软雅黑" pitchFamily="34" charset="-122"/>
                <a:ea typeface="微软雅黑" pitchFamily="34" charset="-122"/>
              </a:rPr>
              <a:t>pyGTK</a:t>
            </a:r>
            <a:endParaRPr lang="en-US" altLang="zh-CN" dirty="0">
              <a:solidFill>
                <a:schemeClr val="tx1"/>
              </a:solidFill>
              <a:latin typeface="微软雅黑" pitchFamily="34" charset="-122"/>
              <a:ea typeface="微软雅黑" pitchFamily="34" charset="-122"/>
            </a:endParaRPr>
          </a:p>
        </p:txBody>
      </p:sp>
      <p:sp>
        <p:nvSpPr>
          <p:cNvPr id="46" name="矩形 45"/>
          <p:cNvSpPr/>
          <p:nvPr/>
        </p:nvSpPr>
        <p:spPr>
          <a:xfrm>
            <a:off x="832237" y="3471023"/>
            <a:ext cx="2430016" cy="1261884"/>
          </a:xfrm>
          <a:prstGeom prst="rect">
            <a:avLst/>
          </a:prstGeom>
        </p:spPr>
        <p:txBody>
          <a:bodyPr wrap="square">
            <a:spAutoFit/>
          </a:bodyPr>
          <a:lstStyle/>
          <a:p>
            <a:pPr algn="l"/>
            <a:r>
              <a:rPr lang="en-US" altLang="zh-CN" dirty="0">
                <a:solidFill>
                  <a:schemeClr val="tx1"/>
                </a:solidFill>
                <a:latin typeface="微软雅黑" pitchFamily="34" charset="-122"/>
                <a:ea typeface="微软雅黑" pitchFamily="34" charset="-122"/>
              </a:rPr>
              <a:t>-- </a:t>
            </a:r>
            <a:r>
              <a:rPr lang="en-US" altLang="zh-CN" dirty="0" err="1">
                <a:solidFill>
                  <a:schemeClr val="tx1"/>
                </a:solidFill>
                <a:latin typeface="微软雅黑" pitchFamily="34" charset="-122"/>
                <a:ea typeface="微软雅黑" pitchFamily="34" charset="-122"/>
              </a:rPr>
              <a:t>matplotlib</a:t>
            </a:r>
            <a:endParaRPr lang="en-US" altLang="zh-CN" dirty="0">
              <a:solidFill>
                <a:schemeClr val="tx1"/>
              </a:solidFill>
              <a:latin typeface="微软雅黑" pitchFamily="34" charset="-122"/>
              <a:ea typeface="微软雅黑" pitchFamily="34" charset="-122"/>
            </a:endParaRPr>
          </a:p>
          <a:p>
            <a:pPr algn="l"/>
            <a:r>
              <a:rPr lang="en-US" altLang="zh-CN" dirty="0">
                <a:solidFill>
                  <a:schemeClr val="tx1"/>
                </a:solidFill>
                <a:latin typeface="微软雅黑" pitchFamily="34" charset="-122"/>
                <a:ea typeface="微软雅黑" pitchFamily="34" charset="-122"/>
              </a:rPr>
              <a:t>-- </a:t>
            </a:r>
            <a:r>
              <a:rPr lang="en-US" altLang="zh-CN" dirty="0" err="1">
                <a:solidFill>
                  <a:schemeClr val="tx1"/>
                </a:solidFill>
                <a:latin typeface="微软雅黑" pitchFamily="34" charset="-122"/>
                <a:ea typeface="微软雅黑" pitchFamily="34" charset="-122"/>
              </a:rPr>
              <a:t>pychart</a:t>
            </a:r>
            <a:endParaRPr lang="en-US" altLang="zh-CN" dirty="0">
              <a:solidFill>
                <a:schemeClr val="tx1"/>
              </a:solidFill>
              <a:latin typeface="微软雅黑" pitchFamily="34" charset="-122"/>
              <a:ea typeface="微软雅黑" pitchFamily="34" charset="-122"/>
            </a:endParaRPr>
          </a:p>
          <a:p>
            <a:pPr algn="l"/>
            <a:r>
              <a:rPr lang="en-US" altLang="zh-CN" dirty="0">
                <a:solidFill>
                  <a:schemeClr val="tx1"/>
                </a:solidFill>
                <a:latin typeface="微软雅黑" pitchFamily="34" charset="-122"/>
                <a:ea typeface="微软雅黑" pitchFamily="34" charset="-122"/>
              </a:rPr>
              <a:t>--TVTK</a:t>
            </a:r>
          </a:p>
          <a:p>
            <a:pPr algn="l"/>
            <a:r>
              <a:rPr lang="en-US" altLang="zh-CN" dirty="0">
                <a:solidFill>
                  <a:schemeClr val="tx1"/>
                </a:solidFill>
                <a:latin typeface="微软雅黑" pitchFamily="34" charset="-122"/>
                <a:ea typeface="微软雅黑" pitchFamily="34" charset="-122"/>
              </a:rPr>
              <a:t>--</a:t>
            </a:r>
            <a:r>
              <a:rPr lang="en-US" altLang="zh-CN" dirty="0" err="1">
                <a:solidFill>
                  <a:schemeClr val="tx1"/>
                </a:solidFill>
                <a:latin typeface="微软雅黑" pitchFamily="34" charset="-122"/>
                <a:ea typeface="微软雅黑" pitchFamily="34" charset="-122"/>
              </a:rPr>
              <a:t>mayavi</a:t>
            </a:r>
            <a:endParaRPr lang="en-US" altLang="zh-CN" dirty="0">
              <a:solidFill>
                <a:schemeClr val="tx1"/>
              </a:solidFill>
              <a:latin typeface="微软雅黑" pitchFamily="34" charset="-122"/>
              <a:ea typeface="微软雅黑" pitchFamily="34" charset="-122"/>
            </a:endParaRPr>
          </a:p>
        </p:txBody>
      </p:sp>
      <p:sp>
        <p:nvSpPr>
          <p:cNvPr id="53" name="矩形 52"/>
          <p:cNvSpPr/>
          <p:nvPr/>
        </p:nvSpPr>
        <p:spPr>
          <a:xfrm>
            <a:off x="6390456" y="3363838"/>
            <a:ext cx="3078088" cy="1754326"/>
          </a:xfrm>
          <a:prstGeom prst="rect">
            <a:avLst/>
          </a:prstGeom>
        </p:spPr>
        <p:txBody>
          <a:bodyPr wrap="square">
            <a:spAutoFit/>
          </a:bodyPr>
          <a:lstStyle/>
          <a:p>
            <a:pPr algn="l">
              <a:lnSpc>
                <a:spcPct val="150000"/>
              </a:lnSpc>
            </a:pPr>
            <a:r>
              <a:rPr lang="en-US" altLang="zh-CN" dirty="0">
                <a:solidFill>
                  <a:schemeClr val="tx1"/>
                </a:solidFill>
                <a:latin typeface="微软雅黑" pitchFamily="34" charset="-122"/>
                <a:ea typeface="微软雅黑" pitchFamily="34" charset="-122"/>
              </a:rPr>
              <a:t>--</a:t>
            </a:r>
            <a:r>
              <a:rPr lang="en-US" altLang="zh-CN" dirty="0" err="1">
                <a:solidFill>
                  <a:schemeClr val="tx1"/>
                </a:solidFill>
                <a:latin typeface="微软雅黑" pitchFamily="34" charset="-122"/>
                <a:ea typeface="微软雅黑" pitchFamily="34" charset="-122"/>
              </a:rPr>
              <a:t>pyGame</a:t>
            </a:r>
            <a:endParaRPr lang="en-US" altLang="zh-CN" dirty="0">
              <a:solidFill>
                <a:schemeClr val="tx1"/>
              </a:solidFill>
              <a:latin typeface="微软雅黑" pitchFamily="34" charset="-122"/>
              <a:ea typeface="微软雅黑" pitchFamily="34" charset="-122"/>
            </a:endParaRPr>
          </a:p>
          <a:p>
            <a:pPr algn="l">
              <a:lnSpc>
                <a:spcPct val="150000"/>
              </a:lnSpc>
            </a:pPr>
            <a:r>
              <a:rPr lang="en-US" altLang="zh-CN" dirty="0">
                <a:solidFill>
                  <a:schemeClr val="tx1"/>
                </a:solidFill>
                <a:latin typeface="微软雅黑" pitchFamily="34" charset="-122"/>
                <a:ea typeface="微软雅黑" pitchFamily="34" charset="-122"/>
              </a:rPr>
              <a:t>--Panda3D/cocos2D </a:t>
            </a:r>
          </a:p>
          <a:p>
            <a:pPr algn="l">
              <a:lnSpc>
                <a:spcPct val="150000"/>
              </a:lnSpc>
            </a:pPr>
            <a:r>
              <a:rPr lang="en-US" altLang="zh-CN" dirty="0">
                <a:solidFill>
                  <a:schemeClr val="tx1"/>
                </a:solidFill>
                <a:latin typeface="微软雅黑" pitchFamily="34" charset="-122"/>
                <a:ea typeface="微软雅黑" pitchFamily="34" charset="-122"/>
              </a:rPr>
              <a:t>--</a:t>
            </a:r>
            <a:r>
              <a:rPr lang="en-US" altLang="zh-CN" dirty="0" err="1">
                <a:solidFill>
                  <a:schemeClr val="tx1"/>
                </a:solidFill>
                <a:latin typeface="微软雅黑" pitchFamily="34" charset="-122"/>
                <a:ea typeface="微软雅黑" pitchFamily="34" charset="-122"/>
              </a:rPr>
              <a:t>pyOGRE</a:t>
            </a:r>
            <a:endParaRPr lang="en-US" altLang="zh-CN" dirty="0">
              <a:solidFill>
                <a:schemeClr val="tx1"/>
              </a:solidFill>
              <a:latin typeface="微软雅黑" pitchFamily="34" charset="-122"/>
              <a:ea typeface="微软雅黑" pitchFamily="34" charset="-122"/>
            </a:endParaRPr>
          </a:p>
          <a:p>
            <a:pPr algn="l">
              <a:lnSpc>
                <a:spcPct val="150000"/>
              </a:lnSpc>
            </a:pPr>
            <a:r>
              <a:rPr lang="en-US" altLang="zh-CN" dirty="0">
                <a:solidFill>
                  <a:schemeClr val="tx1"/>
                </a:solidFill>
                <a:latin typeface="微软雅黑" pitchFamily="34" charset="-122"/>
                <a:ea typeface="微软雅黑" pitchFamily="34" charset="-122"/>
              </a:rPr>
              <a:t>--PIL</a:t>
            </a:r>
          </a:p>
        </p:txBody>
      </p:sp>
      <p:sp>
        <p:nvSpPr>
          <p:cNvPr id="38" name="标题 1">
            <a:extLst>
              <a:ext uri="{FF2B5EF4-FFF2-40B4-BE49-F238E27FC236}">
                <a16:creationId xmlns:a16="http://schemas.microsoft.com/office/drawing/2014/main" id="{7BB6F4FB-D2CB-47B7-B058-227B5FF260D9}"/>
              </a:ext>
            </a:extLst>
          </p:cNvPr>
          <p:cNvSpPr>
            <a:spLocks noGrp="1"/>
          </p:cNvSpPr>
          <p:nvPr>
            <p:ph type="title"/>
          </p:nvPr>
        </p:nvSpPr>
        <p:spPr>
          <a:xfrm>
            <a:off x="457200" y="239316"/>
            <a:ext cx="7391400" cy="422672"/>
          </a:xfrm>
        </p:spPr>
        <p:txBody>
          <a:bodyPr/>
          <a:lstStyle/>
          <a:p>
            <a:r>
              <a:rPr lang="en-US" altLang="zh-CN" dirty="0"/>
              <a:t>Python</a:t>
            </a:r>
            <a:r>
              <a:rPr lang="zh-CN" altLang="en-US" dirty="0"/>
              <a:t>常见图形库</a:t>
            </a:r>
          </a:p>
        </p:txBody>
      </p:sp>
    </p:spTree>
    <p:extLst>
      <p:ext uri="{BB962C8B-B14F-4D97-AF65-F5344CB8AC3E}">
        <p14:creationId xmlns:p14="http://schemas.microsoft.com/office/powerpoint/2010/main" val="4244300202"/>
      </p:ext>
    </p:extLst>
  </p:cSld>
  <p:clrMapOvr>
    <a:masterClrMapping/>
  </p:clrMapOvr>
  <p:transition spd="slow">
    <p:wipe dir="d"/>
  </p:transition>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 name="矩形 12"/>
          <p:cNvSpPr/>
          <p:nvPr/>
        </p:nvSpPr>
        <p:spPr>
          <a:xfrm>
            <a:off x="2928663" y="1093961"/>
            <a:ext cx="3413726" cy="584775"/>
          </a:xfrm>
          <a:prstGeom prst="rect">
            <a:avLst/>
          </a:prstGeom>
        </p:spPr>
        <p:txBody>
          <a:bodyPr wrap="square">
            <a:spAutoFit/>
          </a:bodyPr>
          <a:lstStyle/>
          <a:p>
            <a:r>
              <a:rPr lang="zh-CN" altLang="en-US" sz="1600" b="1" dirty="0">
                <a:solidFill>
                  <a:schemeClr val="bg1">
                    <a:lumMod val="50000"/>
                  </a:schemeClr>
                </a:solidFill>
                <a:latin typeface="微软雅黑" pitchFamily="34" charset="-122"/>
                <a:ea typeface="微软雅黑" pitchFamily="34" charset="-122"/>
              </a:rPr>
              <a:t>以开源项目为代表的大量第三方库</a:t>
            </a:r>
          </a:p>
          <a:p>
            <a:r>
              <a:rPr lang="en-US" altLang="zh-CN" sz="1600" dirty="0">
                <a:solidFill>
                  <a:srgbClr val="C00000"/>
                </a:solidFill>
                <a:latin typeface="微软雅黑" pitchFamily="34" charset="-122"/>
                <a:ea typeface="微软雅黑" pitchFamily="34" charset="-122"/>
              </a:rPr>
              <a:t>Python</a:t>
            </a:r>
            <a:r>
              <a:rPr lang="zh-CN" altLang="en-US" sz="1600" dirty="0">
                <a:solidFill>
                  <a:srgbClr val="C00000"/>
                </a:solidFill>
                <a:latin typeface="微软雅黑" pitchFamily="34" charset="-122"/>
                <a:ea typeface="微软雅黑" pitchFamily="34" charset="-122"/>
              </a:rPr>
              <a:t>语言提供</a:t>
            </a:r>
            <a:r>
              <a:rPr lang="en-US" altLang="zh-CN" sz="1600" dirty="0">
                <a:solidFill>
                  <a:srgbClr val="C00000"/>
                </a:solidFill>
                <a:latin typeface="微软雅黑" pitchFamily="34" charset="-122"/>
                <a:ea typeface="微软雅黑" pitchFamily="34" charset="-122"/>
              </a:rPr>
              <a:t>&gt;12</a:t>
            </a:r>
            <a:r>
              <a:rPr lang="zh-CN" altLang="en-US" sz="1600" dirty="0">
                <a:solidFill>
                  <a:srgbClr val="C00000"/>
                </a:solidFill>
                <a:latin typeface="微软雅黑" pitchFamily="34" charset="-122"/>
                <a:ea typeface="微软雅黑" pitchFamily="34" charset="-122"/>
              </a:rPr>
              <a:t>万个第三方库</a:t>
            </a:r>
          </a:p>
        </p:txBody>
      </p:sp>
      <p:sp>
        <p:nvSpPr>
          <p:cNvPr id="15" name="矩形 14"/>
          <p:cNvSpPr/>
          <p:nvPr/>
        </p:nvSpPr>
        <p:spPr>
          <a:xfrm>
            <a:off x="5962815" y="2893311"/>
            <a:ext cx="2929665" cy="584775"/>
          </a:xfrm>
          <a:prstGeom prst="rect">
            <a:avLst/>
          </a:prstGeom>
        </p:spPr>
        <p:txBody>
          <a:bodyPr wrap="square">
            <a:spAutoFit/>
          </a:bodyPr>
          <a:lstStyle/>
          <a:p>
            <a:pPr algn="just"/>
            <a:r>
              <a:rPr lang="zh-CN" altLang="en-US" sz="1600" b="1" dirty="0">
                <a:solidFill>
                  <a:schemeClr val="bg1">
                    <a:lumMod val="50000"/>
                  </a:schemeClr>
                </a:solidFill>
                <a:latin typeface="微软雅黑" pitchFamily="34" charset="-122"/>
                <a:ea typeface="微软雅黑" pitchFamily="34" charset="-122"/>
              </a:rPr>
              <a:t>社区庞大，新技术迅速更迭</a:t>
            </a:r>
            <a:endParaRPr lang="en-US" altLang="zh-CN" sz="1600" b="1" dirty="0">
              <a:solidFill>
                <a:schemeClr val="bg1">
                  <a:lumMod val="50000"/>
                </a:schemeClr>
              </a:solidFill>
              <a:latin typeface="微软雅黑" pitchFamily="34" charset="-122"/>
              <a:ea typeface="微软雅黑" pitchFamily="34" charset="-122"/>
            </a:endParaRPr>
          </a:p>
          <a:p>
            <a:pPr algn="just"/>
            <a:r>
              <a:rPr lang="en-US" altLang="zh-CN" sz="1600" dirty="0">
                <a:solidFill>
                  <a:srgbClr val="C00000"/>
                </a:solidFill>
                <a:latin typeface="微软雅黑" pitchFamily="34" charset="-122"/>
                <a:ea typeface="微软雅黑" pitchFamily="34" charset="-122"/>
              </a:rPr>
              <a:t> </a:t>
            </a:r>
            <a:r>
              <a:rPr lang="en-US" altLang="zh-CN" sz="1600" dirty="0" err="1">
                <a:solidFill>
                  <a:srgbClr val="C00000"/>
                </a:solidFill>
                <a:latin typeface="微软雅黑" pitchFamily="34" charset="-122"/>
                <a:ea typeface="微软雅黑" pitchFamily="34" charset="-122"/>
              </a:rPr>
              <a:t>Enthought</a:t>
            </a:r>
            <a:r>
              <a:rPr lang="zh-CN" altLang="en-US" sz="1600" dirty="0">
                <a:solidFill>
                  <a:srgbClr val="C00000"/>
                </a:solidFill>
                <a:latin typeface="微软雅黑" pitchFamily="34" charset="-122"/>
                <a:ea typeface="微软雅黑" pitchFamily="34" charset="-122"/>
              </a:rPr>
              <a:t>图形社区</a:t>
            </a:r>
          </a:p>
        </p:txBody>
      </p:sp>
      <p:grpSp>
        <p:nvGrpSpPr>
          <p:cNvPr id="16" name="组合 15"/>
          <p:cNvGrpSpPr/>
          <p:nvPr/>
        </p:nvGrpSpPr>
        <p:grpSpPr>
          <a:xfrm>
            <a:off x="3491880" y="1757479"/>
            <a:ext cx="2370866" cy="2909416"/>
            <a:chOff x="971550" y="2170113"/>
            <a:chExt cx="3422650" cy="4359275"/>
          </a:xfrm>
        </p:grpSpPr>
        <p:sp>
          <p:nvSpPr>
            <p:cNvPr id="17" name="Freeform 46"/>
            <p:cNvSpPr>
              <a:spLocks/>
            </p:cNvSpPr>
            <p:nvPr/>
          </p:nvSpPr>
          <p:spPr bwMode="auto">
            <a:xfrm>
              <a:off x="2105025" y="4262438"/>
              <a:ext cx="1316038" cy="2266950"/>
            </a:xfrm>
            <a:custGeom>
              <a:avLst/>
              <a:gdLst>
                <a:gd name="T0" fmla="*/ 258 w 725"/>
                <a:gd name="T1" fmla="*/ 1251 h 1251"/>
                <a:gd name="T2" fmla="*/ 285 w 725"/>
                <a:gd name="T3" fmla="*/ 700 h 1251"/>
                <a:gd name="T4" fmla="*/ 0 w 725"/>
                <a:gd name="T5" fmla="*/ 315 h 1251"/>
                <a:gd name="T6" fmla="*/ 46 w 725"/>
                <a:gd name="T7" fmla="*/ 273 h 1251"/>
                <a:gd name="T8" fmla="*/ 314 w 725"/>
                <a:gd name="T9" fmla="*/ 578 h 1251"/>
                <a:gd name="T10" fmla="*/ 344 w 725"/>
                <a:gd name="T11" fmla="*/ 0 h 1251"/>
                <a:gd name="T12" fmla="*/ 412 w 725"/>
                <a:gd name="T13" fmla="*/ 0 h 1251"/>
                <a:gd name="T14" fmla="*/ 440 w 725"/>
                <a:gd name="T15" fmla="*/ 377 h 1251"/>
                <a:gd name="T16" fmla="*/ 675 w 725"/>
                <a:gd name="T17" fmla="*/ 126 h 1251"/>
                <a:gd name="T18" fmla="*/ 725 w 725"/>
                <a:gd name="T19" fmla="*/ 193 h 1251"/>
                <a:gd name="T20" fmla="*/ 478 w 725"/>
                <a:gd name="T21" fmla="*/ 490 h 1251"/>
                <a:gd name="T22" fmla="*/ 461 w 725"/>
                <a:gd name="T23" fmla="*/ 788 h 1251"/>
                <a:gd name="T24" fmla="*/ 507 w 725"/>
                <a:gd name="T25" fmla="*/ 1245 h 1251"/>
                <a:gd name="T26" fmla="*/ 258 w 725"/>
                <a:gd name="T27" fmla="*/ 1251 h 12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725" h="1251">
                  <a:moveTo>
                    <a:pt x="258" y="1251"/>
                  </a:moveTo>
                  <a:cubicBezTo>
                    <a:pt x="258" y="1251"/>
                    <a:pt x="323" y="826"/>
                    <a:pt x="285" y="700"/>
                  </a:cubicBezTo>
                  <a:cubicBezTo>
                    <a:pt x="0" y="315"/>
                    <a:pt x="0" y="315"/>
                    <a:pt x="0" y="315"/>
                  </a:cubicBezTo>
                  <a:cubicBezTo>
                    <a:pt x="46" y="273"/>
                    <a:pt x="46" y="273"/>
                    <a:pt x="46" y="273"/>
                  </a:cubicBezTo>
                  <a:cubicBezTo>
                    <a:pt x="314" y="578"/>
                    <a:pt x="314" y="578"/>
                    <a:pt x="314" y="578"/>
                  </a:cubicBezTo>
                  <a:cubicBezTo>
                    <a:pt x="344" y="0"/>
                    <a:pt x="344" y="0"/>
                    <a:pt x="344" y="0"/>
                  </a:cubicBezTo>
                  <a:cubicBezTo>
                    <a:pt x="412" y="0"/>
                    <a:pt x="412" y="0"/>
                    <a:pt x="412" y="0"/>
                  </a:cubicBezTo>
                  <a:cubicBezTo>
                    <a:pt x="440" y="377"/>
                    <a:pt x="440" y="377"/>
                    <a:pt x="440" y="377"/>
                  </a:cubicBezTo>
                  <a:cubicBezTo>
                    <a:pt x="675" y="126"/>
                    <a:pt x="675" y="126"/>
                    <a:pt x="675" y="126"/>
                  </a:cubicBezTo>
                  <a:cubicBezTo>
                    <a:pt x="725" y="193"/>
                    <a:pt x="725" y="193"/>
                    <a:pt x="725" y="193"/>
                  </a:cubicBezTo>
                  <a:cubicBezTo>
                    <a:pt x="478" y="490"/>
                    <a:pt x="478" y="490"/>
                    <a:pt x="478" y="490"/>
                  </a:cubicBezTo>
                  <a:cubicBezTo>
                    <a:pt x="478" y="490"/>
                    <a:pt x="436" y="490"/>
                    <a:pt x="461" y="788"/>
                  </a:cubicBezTo>
                  <a:cubicBezTo>
                    <a:pt x="486" y="1085"/>
                    <a:pt x="507" y="1245"/>
                    <a:pt x="507" y="1245"/>
                  </a:cubicBezTo>
                  <a:cubicBezTo>
                    <a:pt x="258" y="1251"/>
                    <a:pt x="258" y="1251"/>
                    <a:pt x="258" y="1251"/>
                  </a:cubicBezTo>
                </a:path>
              </a:pathLst>
            </a:custGeom>
            <a:solidFill>
              <a:srgbClr val="CC6600"/>
            </a:solidFill>
            <a:ln>
              <a:noFill/>
            </a:ln>
            <a:extLst/>
          </p:spPr>
          <p:txBody>
            <a:bodyPr/>
            <a:lstStyle/>
            <a:p>
              <a:pPr eaLnBrk="1" fontAlgn="auto" hangingPunct="1">
                <a:spcBef>
                  <a:spcPts val="0"/>
                </a:spcBef>
                <a:spcAft>
                  <a:spcPts val="0"/>
                </a:spcAft>
                <a:defRPr/>
              </a:pPr>
              <a:endParaRPr lang="zh-CN" altLang="en-US">
                <a:latin typeface="+mn-lt"/>
                <a:ea typeface="+mn-ea"/>
              </a:endParaRPr>
            </a:p>
          </p:txBody>
        </p:sp>
        <p:sp>
          <p:nvSpPr>
            <p:cNvPr id="18" name="Oval 51"/>
            <p:cNvSpPr>
              <a:spLocks noChangeArrowheads="1"/>
            </p:cNvSpPr>
            <p:nvPr/>
          </p:nvSpPr>
          <p:spPr bwMode="auto">
            <a:xfrm>
              <a:off x="1638300" y="2170113"/>
              <a:ext cx="2228850" cy="2228850"/>
            </a:xfrm>
            <a:prstGeom prst="ellipse">
              <a:avLst/>
            </a:prstGeom>
            <a:solidFill>
              <a:schemeClr val="bg1">
                <a:lumMod val="85000"/>
              </a:schemeClr>
            </a:solidFill>
            <a:ln w="28575">
              <a:solidFill>
                <a:srgbClr val="FFFFFF"/>
              </a:solidFill>
            </a:ln>
            <a:extLst/>
          </p:spPr>
          <p:txBody>
            <a:bodyPr/>
            <a:lstStyle/>
            <a:p>
              <a:pPr eaLnBrk="1" fontAlgn="auto" hangingPunct="1">
                <a:spcBef>
                  <a:spcPts val="0"/>
                </a:spcBef>
                <a:spcAft>
                  <a:spcPts val="0"/>
                </a:spcAft>
                <a:defRPr/>
              </a:pPr>
              <a:endParaRPr lang="zh-CN" altLang="en-US">
                <a:latin typeface="+mn-lt"/>
                <a:ea typeface="+mn-ea"/>
              </a:endParaRPr>
            </a:p>
          </p:txBody>
        </p:sp>
        <p:sp>
          <p:nvSpPr>
            <p:cNvPr id="19" name="Oval 52"/>
            <p:cNvSpPr>
              <a:spLocks noChangeArrowheads="1"/>
            </p:cNvSpPr>
            <p:nvPr/>
          </p:nvSpPr>
          <p:spPr bwMode="auto">
            <a:xfrm>
              <a:off x="1809750" y="2344738"/>
              <a:ext cx="1882775" cy="1881187"/>
            </a:xfrm>
            <a:prstGeom prst="ellipse">
              <a:avLst/>
            </a:prstGeom>
            <a:solidFill>
              <a:schemeClr val="accent1">
                <a:lumMod val="75000"/>
              </a:schemeClr>
            </a:solidFill>
            <a:ln>
              <a:noFill/>
            </a:ln>
            <a:extLst/>
          </p:spPr>
          <p:txBody>
            <a:bodyPr lIns="0" tIns="0" rIns="0" bIns="0" anchor="ctr"/>
            <a:lstStyle/>
            <a:p>
              <a:pPr algn="ctr" eaLnBrk="1" fontAlgn="auto" hangingPunct="1">
                <a:spcBef>
                  <a:spcPts val="0"/>
                </a:spcBef>
                <a:spcAft>
                  <a:spcPts val="600"/>
                </a:spcAft>
                <a:defRPr/>
              </a:pPr>
              <a:r>
                <a:rPr lang="en-US" altLang="zh-CN" sz="5400" dirty="0">
                  <a:solidFill>
                    <a:srgbClr val="FFFFFF"/>
                  </a:solidFill>
                  <a:latin typeface="微软雅黑" panose="020B0503020204020204" pitchFamily="34" charset="-122"/>
                  <a:ea typeface="微软雅黑" panose="020B0503020204020204" pitchFamily="34" charset="-122"/>
                </a:rPr>
                <a:t>1</a:t>
              </a:r>
              <a:endParaRPr lang="zh-CN" altLang="en-US" sz="4400" dirty="0">
                <a:solidFill>
                  <a:srgbClr val="FFFFFF"/>
                </a:solidFill>
                <a:latin typeface="微软雅黑" panose="020B0503020204020204" pitchFamily="34" charset="-122"/>
                <a:ea typeface="微软雅黑" panose="020B0503020204020204" pitchFamily="34" charset="-122"/>
              </a:endParaRPr>
            </a:p>
          </p:txBody>
        </p:sp>
        <p:sp>
          <p:nvSpPr>
            <p:cNvPr id="20" name="Oval 53"/>
            <p:cNvSpPr>
              <a:spLocks noChangeArrowheads="1"/>
            </p:cNvSpPr>
            <p:nvPr/>
          </p:nvSpPr>
          <p:spPr bwMode="auto">
            <a:xfrm>
              <a:off x="3098800" y="3663950"/>
              <a:ext cx="1295400" cy="1293813"/>
            </a:xfrm>
            <a:prstGeom prst="ellipse">
              <a:avLst/>
            </a:prstGeom>
            <a:solidFill>
              <a:schemeClr val="bg1">
                <a:lumMod val="85000"/>
              </a:schemeClr>
            </a:solidFill>
            <a:ln w="28575">
              <a:solidFill>
                <a:srgbClr val="FFFFFF"/>
              </a:solidFill>
            </a:ln>
            <a:extLst/>
          </p:spPr>
          <p:txBody>
            <a:bodyPr/>
            <a:lstStyle/>
            <a:p>
              <a:pPr eaLnBrk="1" fontAlgn="auto" hangingPunct="1">
                <a:spcBef>
                  <a:spcPts val="0"/>
                </a:spcBef>
                <a:spcAft>
                  <a:spcPts val="0"/>
                </a:spcAft>
                <a:defRPr/>
              </a:pPr>
              <a:endParaRPr lang="zh-CN" altLang="en-US">
                <a:latin typeface="+mn-lt"/>
                <a:ea typeface="+mn-ea"/>
              </a:endParaRPr>
            </a:p>
          </p:txBody>
        </p:sp>
        <p:sp>
          <p:nvSpPr>
            <p:cNvPr id="21" name="Oval 54"/>
            <p:cNvSpPr>
              <a:spLocks noChangeArrowheads="1"/>
            </p:cNvSpPr>
            <p:nvPr/>
          </p:nvSpPr>
          <p:spPr bwMode="auto">
            <a:xfrm>
              <a:off x="3243263" y="3805238"/>
              <a:ext cx="1008062" cy="1009650"/>
            </a:xfrm>
            <a:prstGeom prst="ellipse">
              <a:avLst/>
            </a:prstGeom>
            <a:solidFill>
              <a:schemeClr val="accent1">
                <a:lumMod val="75000"/>
              </a:schemeClr>
            </a:solidFill>
            <a:ln>
              <a:noFill/>
            </a:ln>
            <a:extLst/>
          </p:spPr>
          <p:txBody>
            <a:bodyPr lIns="0" tIns="0" rIns="0" bIns="0" anchor="ctr"/>
            <a:lstStyle/>
            <a:p>
              <a:pPr algn="ctr" eaLnBrk="1" fontAlgn="auto" hangingPunct="1">
                <a:spcBef>
                  <a:spcPts val="0"/>
                </a:spcBef>
                <a:spcAft>
                  <a:spcPts val="600"/>
                </a:spcAft>
                <a:defRPr/>
              </a:pPr>
              <a:r>
                <a:rPr lang="en-US" altLang="zh-CN" sz="4000" dirty="0">
                  <a:solidFill>
                    <a:srgbClr val="FFFFFF"/>
                  </a:solidFill>
                  <a:latin typeface="微软雅黑" panose="020B0503020204020204" pitchFamily="34" charset="-122"/>
                  <a:ea typeface="微软雅黑" panose="020B0503020204020204" pitchFamily="34" charset="-122"/>
                </a:rPr>
                <a:t>3</a:t>
              </a:r>
              <a:endParaRPr lang="zh-CN" altLang="en-US" sz="3200" dirty="0">
                <a:solidFill>
                  <a:srgbClr val="FFFFFF"/>
                </a:solidFill>
                <a:latin typeface="微软雅黑" panose="020B0503020204020204" pitchFamily="34" charset="-122"/>
                <a:ea typeface="微软雅黑" panose="020B0503020204020204" pitchFamily="34" charset="-122"/>
              </a:endParaRPr>
            </a:p>
          </p:txBody>
        </p:sp>
        <p:sp>
          <p:nvSpPr>
            <p:cNvPr id="22" name="Oval 55"/>
            <p:cNvSpPr>
              <a:spLocks noChangeArrowheads="1"/>
            </p:cNvSpPr>
            <p:nvPr/>
          </p:nvSpPr>
          <p:spPr bwMode="auto">
            <a:xfrm>
              <a:off x="971550" y="3738563"/>
              <a:ext cx="1651000" cy="1647825"/>
            </a:xfrm>
            <a:prstGeom prst="ellipse">
              <a:avLst/>
            </a:prstGeom>
            <a:solidFill>
              <a:schemeClr val="bg1">
                <a:lumMod val="85000"/>
              </a:schemeClr>
            </a:solidFill>
            <a:ln w="28575">
              <a:solidFill>
                <a:srgbClr val="FFFFFF"/>
              </a:solidFill>
            </a:ln>
            <a:extLst/>
          </p:spPr>
          <p:txBody>
            <a:bodyPr/>
            <a:lstStyle/>
            <a:p>
              <a:pPr eaLnBrk="1" fontAlgn="auto" hangingPunct="1">
                <a:spcBef>
                  <a:spcPts val="0"/>
                </a:spcBef>
                <a:spcAft>
                  <a:spcPts val="0"/>
                </a:spcAft>
                <a:defRPr/>
              </a:pPr>
              <a:endParaRPr lang="zh-CN" altLang="en-US">
                <a:latin typeface="+mn-lt"/>
                <a:ea typeface="+mn-ea"/>
              </a:endParaRPr>
            </a:p>
          </p:txBody>
        </p:sp>
        <p:sp>
          <p:nvSpPr>
            <p:cNvPr id="23" name="Oval 56"/>
            <p:cNvSpPr>
              <a:spLocks noChangeArrowheads="1"/>
            </p:cNvSpPr>
            <p:nvPr/>
          </p:nvSpPr>
          <p:spPr bwMode="auto">
            <a:xfrm>
              <a:off x="1122363" y="3889375"/>
              <a:ext cx="1349375" cy="1347788"/>
            </a:xfrm>
            <a:prstGeom prst="ellipse">
              <a:avLst/>
            </a:prstGeom>
            <a:solidFill>
              <a:schemeClr val="accent1">
                <a:lumMod val="75000"/>
              </a:schemeClr>
            </a:solidFill>
            <a:ln>
              <a:noFill/>
            </a:ln>
            <a:extLst/>
          </p:spPr>
          <p:txBody>
            <a:bodyPr lIns="0" tIns="0" rIns="0" bIns="0" anchor="ctr"/>
            <a:lstStyle/>
            <a:p>
              <a:pPr algn="ctr" eaLnBrk="1" fontAlgn="auto" hangingPunct="1">
                <a:spcBef>
                  <a:spcPts val="0"/>
                </a:spcBef>
                <a:spcAft>
                  <a:spcPts val="600"/>
                </a:spcAft>
                <a:defRPr/>
              </a:pPr>
              <a:r>
                <a:rPr lang="en-US" altLang="zh-CN" sz="4400" dirty="0">
                  <a:solidFill>
                    <a:srgbClr val="FFFFFF"/>
                  </a:solidFill>
                  <a:latin typeface="微软雅黑" panose="020B0503020204020204" pitchFamily="34" charset="-122"/>
                  <a:ea typeface="微软雅黑" panose="020B0503020204020204" pitchFamily="34" charset="-122"/>
                </a:rPr>
                <a:t>2</a:t>
              </a:r>
              <a:endParaRPr lang="zh-CN" altLang="en-US" sz="2800" dirty="0">
                <a:solidFill>
                  <a:srgbClr val="FFFFFF"/>
                </a:solidFill>
                <a:latin typeface="微软雅黑" panose="020B0503020204020204" pitchFamily="34" charset="-122"/>
                <a:ea typeface="微软雅黑" panose="020B0503020204020204" pitchFamily="34" charset="-122"/>
              </a:endParaRPr>
            </a:p>
          </p:txBody>
        </p:sp>
      </p:grpSp>
      <p:pic>
        <p:nvPicPr>
          <p:cNvPr id="24" name="图片 23"/>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53149" y="751738"/>
            <a:ext cx="1398679" cy="1779662"/>
          </a:xfrm>
          <a:prstGeom prst="rect">
            <a:avLst/>
          </a:prstGeom>
        </p:spPr>
      </p:pic>
      <p:sp>
        <p:nvSpPr>
          <p:cNvPr id="2" name="矩形 1"/>
          <p:cNvSpPr/>
          <p:nvPr/>
        </p:nvSpPr>
        <p:spPr>
          <a:xfrm>
            <a:off x="387565" y="2586965"/>
            <a:ext cx="3198491" cy="1323439"/>
          </a:xfrm>
          <a:prstGeom prst="rect">
            <a:avLst/>
          </a:prstGeom>
        </p:spPr>
        <p:txBody>
          <a:bodyPr wrap="square">
            <a:spAutoFit/>
          </a:bodyPr>
          <a:lstStyle/>
          <a:p>
            <a:pPr algn="just"/>
            <a:r>
              <a:rPr lang="zh-CN" altLang="en-US" sz="1600" b="1" dirty="0">
                <a:solidFill>
                  <a:schemeClr val="bg1">
                    <a:lumMod val="50000"/>
                  </a:schemeClr>
                </a:solidFill>
                <a:latin typeface="微软雅黑" pitchFamily="34" charset="-122"/>
                <a:ea typeface="微软雅黑" pitchFamily="34" charset="-122"/>
              </a:rPr>
              <a:t>经过竞争发展和自然选择</a:t>
            </a:r>
          </a:p>
          <a:p>
            <a:pPr algn="just"/>
            <a:r>
              <a:rPr lang="zh-CN" altLang="en-US" sz="1600" dirty="0">
                <a:solidFill>
                  <a:srgbClr val="C00000"/>
                </a:solidFill>
                <a:latin typeface="微软雅黑" pitchFamily="34" charset="-122"/>
                <a:ea typeface="微软雅黑" pitchFamily="34" charset="-122"/>
              </a:rPr>
              <a:t>同一功能，提供</a:t>
            </a:r>
            <a:r>
              <a:rPr lang="en-US" altLang="zh-CN" sz="1600" dirty="0">
                <a:solidFill>
                  <a:srgbClr val="C00000"/>
                </a:solidFill>
                <a:latin typeface="微软雅黑" pitchFamily="34" charset="-122"/>
                <a:ea typeface="微软雅黑" pitchFamily="34" charset="-122"/>
              </a:rPr>
              <a:t>2</a:t>
            </a:r>
            <a:r>
              <a:rPr lang="zh-CN" altLang="en-US" sz="1600" dirty="0">
                <a:solidFill>
                  <a:srgbClr val="C00000"/>
                </a:solidFill>
                <a:latin typeface="微软雅黑" pitchFamily="34" charset="-122"/>
                <a:ea typeface="微软雅黑" pitchFamily="34" charset="-122"/>
              </a:rPr>
              <a:t>个以上第三方库</a:t>
            </a:r>
            <a:endParaRPr lang="en-US" altLang="zh-CN" sz="1600" dirty="0">
              <a:solidFill>
                <a:srgbClr val="C00000"/>
              </a:solidFill>
              <a:latin typeface="微软雅黑" pitchFamily="34" charset="-122"/>
              <a:ea typeface="微软雅黑" pitchFamily="34" charset="-122"/>
            </a:endParaRPr>
          </a:p>
          <a:p>
            <a:pPr algn="just"/>
            <a:endParaRPr lang="zh-CN" altLang="en-US" sz="1600" dirty="0">
              <a:solidFill>
                <a:srgbClr val="C00000"/>
              </a:solidFill>
              <a:latin typeface="微软雅黑" pitchFamily="34" charset="-122"/>
              <a:ea typeface="微软雅黑" pitchFamily="34" charset="-122"/>
            </a:endParaRPr>
          </a:p>
          <a:p>
            <a:pPr algn="just"/>
            <a:r>
              <a:rPr lang="zh-CN" altLang="en-US" sz="1600" b="1" dirty="0">
                <a:solidFill>
                  <a:schemeClr val="bg1">
                    <a:lumMod val="50000"/>
                  </a:schemeClr>
                </a:solidFill>
                <a:latin typeface="微软雅黑" pitchFamily="34" charset="-122"/>
                <a:ea typeface="微软雅黑" pitchFamily="34" charset="-122"/>
              </a:rPr>
              <a:t>库之间相互关联，依存发展</a:t>
            </a:r>
            <a:endParaRPr lang="en-US" altLang="zh-CN" sz="1600" b="1" dirty="0">
              <a:solidFill>
                <a:schemeClr val="bg1">
                  <a:lumMod val="50000"/>
                </a:schemeClr>
              </a:solidFill>
              <a:latin typeface="微软雅黑" pitchFamily="34" charset="-122"/>
              <a:ea typeface="微软雅黑" pitchFamily="34" charset="-122"/>
            </a:endParaRPr>
          </a:p>
          <a:p>
            <a:pPr algn="just"/>
            <a:r>
              <a:rPr lang="en-US" altLang="zh-CN" sz="1600" dirty="0">
                <a:solidFill>
                  <a:srgbClr val="C00000"/>
                </a:solidFill>
                <a:latin typeface="微软雅黑" pitchFamily="34" charset="-122"/>
                <a:ea typeface="微软雅黑" pitchFamily="34" charset="-122"/>
              </a:rPr>
              <a:t>Python</a:t>
            </a:r>
            <a:r>
              <a:rPr lang="zh-CN" altLang="en-US" sz="1600" dirty="0">
                <a:solidFill>
                  <a:srgbClr val="C00000"/>
                </a:solidFill>
                <a:latin typeface="微软雅黑" pitchFamily="34" charset="-122"/>
                <a:ea typeface="微软雅黑" pitchFamily="34" charset="-122"/>
              </a:rPr>
              <a:t>库广泛联系，逐级封装</a:t>
            </a:r>
          </a:p>
        </p:txBody>
      </p:sp>
      <p:sp>
        <p:nvSpPr>
          <p:cNvPr id="25" name="矩形 24"/>
          <p:cNvSpPr/>
          <p:nvPr/>
        </p:nvSpPr>
        <p:spPr>
          <a:xfrm>
            <a:off x="2299749" y="4709770"/>
            <a:ext cx="5368596" cy="707886"/>
          </a:xfrm>
          <a:prstGeom prst="rect">
            <a:avLst/>
          </a:prstGeom>
        </p:spPr>
        <p:txBody>
          <a:bodyPr wrap="square">
            <a:spAutoFit/>
          </a:bodyPr>
          <a:lstStyle/>
          <a:p>
            <a:r>
              <a:rPr lang="zh-CN" altLang="en-US" sz="2000" b="1" dirty="0">
                <a:solidFill>
                  <a:srgbClr val="C00000"/>
                </a:solidFill>
                <a:latin typeface="微软雅黑" pitchFamily="34" charset="-122"/>
                <a:ea typeface="微软雅黑" pitchFamily="34" charset="-122"/>
              </a:rPr>
              <a:t>开源思想深入演化和发展，形成了计算生态</a:t>
            </a:r>
            <a:endParaRPr lang="en-US" altLang="zh-CN" sz="2000" b="1" dirty="0">
              <a:solidFill>
                <a:srgbClr val="C00000"/>
              </a:solidFill>
              <a:latin typeface="微软雅黑" pitchFamily="34" charset="-122"/>
              <a:ea typeface="微软雅黑" pitchFamily="34" charset="-122"/>
            </a:endParaRPr>
          </a:p>
          <a:p>
            <a:endParaRPr lang="zh-CN" altLang="en-US" sz="2000" b="1" dirty="0">
              <a:solidFill>
                <a:srgbClr val="C00000"/>
              </a:solidFill>
              <a:latin typeface="微软雅黑" pitchFamily="34" charset="-122"/>
              <a:ea typeface="微软雅黑" pitchFamily="34" charset="-122"/>
            </a:endParaRPr>
          </a:p>
        </p:txBody>
      </p:sp>
      <p:sp>
        <p:nvSpPr>
          <p:cNvPr id="26" name="标题 1">
            <a:extLst>
              <a:ext uri="{FF2B5EF4-FFF2-40B4-BE49-F238E27FC236}">
                <a16:creationId xmlns:a16="http://schemas.microsoft.com/office/drawing/2014/main" id="{857A5FEC-DC4C-4636-AC02-5C12CFA405A5}"/>
              </a:ext>
            </a:extLst>
          </p:cNvPr>
          <p:cNvSpPr>
            <a:spLocks noGrp="1"/>
          </p:cNvSpPr>
          <p:nvPr>
            <p:ph type="title"/>
          </p:nvPr>
        </p:nvSpPr>
        <p:spPr>
          <a:xfrm>
            <a:off x="457200" y="239316"/>
            <a:ext cx="7391400" cy="422672"/>
          </a:xfrm>
        </p:spPr>
        <p:txBody>
          <a:bodyPr/>
          <a:lstStyle/>
          <a:p>
            <a:r>
              <a:rPr lang="en-US" altLang="zh-CN" dirty="0"/>
              <a:t>Python</a:t>
            </a:r>
            <a:r>
              <a:rPr lang="zh-CN" altLang="en-US" dirty="0"/>
              <a:t>的计算生态</a:t>
            </a:r>
          </a:p>
        </p:txBody>
      </p:sp>
    </p:spTree>
    <p:extLst>
      <p:ext uri="{BB962C8B-B14F-4D97-AF65-F5344CB8AC3E}">
        <p14:creationId xmlns:p14="http://schemas.microsoft.com/office/powerpoint/2010/main" val="1558710002"/>
      </p:ext>
    </p:extLst>
  </p:cSld>
  <p:clrMapOvr>
    <a:masterClrMapping/>
  </p:clrMapOvr>
  <p:transition spd="slow">
    <p:wipe dir="d"/>
  </p:transition>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标题 1">
            <a:extLst>
              <a:ext uri="{FF2B5EF4-FFF2-40B4-BE49-F238E27FC236}">
                <a16:creationId xmlns:a16="http://schemas.microsoft.com/office/drawing/2014/main" id="{A81D333A-30FA-485F-80FF-6F70D8CF0B1A}"/>
              </a:ext>
            </a:extLst>
          </p:cNvPr>
          <p:cNvSpPr>
            <a:spLocks noGrp="1"/>
          </p:cNvSpPr>
          <p:nvPr>
            <p:ph type="title"/>
          </p:nvPr>
        </p:nvSpPr>
        <p:spPr/>
        <p:txBody>
          <a:bodyPr/>
          <a:lstStyle/>
          <a:p>
            <a:r>
              <a:rPr lang="en-US"/>
              <a:t>Python</a:t>
            </a:r>
            <a:r>
              <a:rPr altLang="en-US"/>
              <a:t>的计算生态</a:t>
            </a:r>
          </a:p>
        </p:txBody>
      </p:sp>
      <p:sp>
        <p:nvSpPr>
          <p:cNvPr id="80899" name="内容占位符 2">
            <a:extLst>
              <a:ext uri="{FF2B5EF4-FFF2-40B4-BE49-F238E27FC236}">
                <a16:creationId xmlns:a16="http://schemas.microsoft.com/office/drawing/2014/main" id="{AF9CE66E-F9A8-4501-84F5-D303B6A523A5}"/>
              </a:ext>
            </a:extLst>
          </p:cNvPr>
          <p:cNvSpPr>
            <a:spLocks noGrp="1"/>
          </p:cNvSpPr>
          <p:nvPr>
            <p:ph idx="1"/>
          </p:nvPr>
        </p:nvSpPr>
        <p:spPr>
          <a:xfrm>
            <a:off x="546662" y="813616"/>
            <a:ext cx="8229600" cy="1034129"/>
          </a:xfrm>
        </p:spPr>
        <p:txBody>
          <a:bodyPr>
            <a:spAutoFit/>
          </a:bodyPr>
          <a:lstStyle/>
          <a:p>
            <a:r>
              <a:rPr lang="en-US" sz="1800" dirty="0">
                <a:solidFill>
                  <a:schemeClr val="tx1"/>
                </a:solidFill>
              </a:rPr>
              <a:t>Python </a:t>
            </a:r>
            <a:r>
              <a:rPr altLang="en-US" sz="1800" dirty="0">
                <a:solidFill>
                  <a:schemeClr val="tx1"/>
                </a:solidFill>
              </a:rPr>
              <a:t>语言从诞生之初致力于开源开放，建立了全球最大的编程计算生态。</a:t>
            </a:r>
            <a:endParaRPr lang="en-US" altLang="en-US" sz="1800" dirty="0">
              <a:solidFill>
                <a:schemeClr val="tx1"/>
              </a:solidFill>
            </a:endParaRPr>
          </a:p>
          <a:p>
            <a:r>
              <a:rPr lang="en-US" sz="1800" dirty="0">
                <a:solidFill>
                  <a:schemeClr val="tx1"/>
                </a:solidFill>
              </a:rPr>
              <a:t>Python </a:t>
            </a:r>
            <a:r>
              <a:rPr altLang="en-US" sz="1800" dirty="0">
                <a:solidFill>
                  <a:schemeClr val="tx1"/>
                </a:solidFill>
              </a:rPr>
              <a:t>官方网站提供了第三方库索引功能</a:t>
            </a:r>
            <a:r>
              <a:rPr lang="en-US" sz="1800" dirty="0">
                <a:solidFill>
                  <a:schemeClr val="tx1"/>
                </a:solidFill>
              </a:rPr>
              <a:t> </a:t>
            </a:r>
          </a:p>
          <a:p>
            <a:r>
              <a:rPr lang="en-US" sz="1800" b="1" dirty="0">
                <a:hlinkClick r:id="rId3"/>
              </a:rPr>
              <a:t>https://pypi.python.org/pypi</a:t>
            </a:r>
            <a:endParaRPr lang="en-US" sz="1800" b="1" dirty="0"/>
          </a:p>
        </p:txBody>
      </p:sp>
      <p:sp>
        <p:nvSpPr>
          <p:cNvPr id="4" name="内容占位符 2">
            <a:extLst>
              <a:ext uri="{FF2B5EF4-FFF2-40B4-BE49-F238E27FC236}">
                <a16:creationId xmlns:a16="http://schemas.microsoft.com/office/drawing/2014/main" id="{7DA5C75A-983F-4DB4-B282-D0BBD4F681F8}"/>
              </a:ext>
            </a:extLst>
          </p:cNvPr>
          <p:cNvSpPr txBox="1">
            <a:spLocks/>
          </p:cNvSpPr>
          <p:nvPr/>
        </p:nvSpPr>
        <p:spPr bwMode="auto">
          <a:xfrm>
            <a:off x="539552" y="1986629"/>
            <a:ext cx="8147248" cy="12003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800" dirty="0">
                <a:solidFill>
                  <a:schemeClr val="tx1"/>
                </a:solidFill>
              </a:rPr>
              <a:t>由于</a:t>
            </a:r>
            <a:r>
              <a:rPr lang="en-US" altLang="zh-CN" sz="1800" dirty="0">
                <a:solidFill>
                  <a:schemeClr val="tx1"/>
                </a:solidFill>
              </a:rPr>
              <a:t>Python </a:t>
            </a:r>
            <a:r>
              <a:rPr lang="zh-CN" altLang="en-US" sz="1800" dirty="0">
                <a:solidFill>
                  <a:schemeClr val="tx1"/>
                </a:solidFill>
              </a:rPr>
              <a:t>有非常简单灵活的编程方式，很多采用</a:t>
            </a:r>
            <a:r>
              <a:rPr lang="en-US" altLang="zh-CN" sz="1800" dirty="0">
                <a:solidFill>
                  <a:schemeClr val="tx1"/>
                </a:solidFill>
              </a:rPr>
              <a:t>C</a:t>
            </a:r>
            <a:r>
              <a:rPr lang="zh-CN" altLang="en-US" sz="1800" dirty="0">
                <a:solidFill>
                  <a:schemeClr val="tx1"/>
                </a:solidFill>
              </a:rPr>
              <a:t>、</a:t>
            </a:r>
            <a:r>
              <a:rPr lang="en-US" altLang="zh-CN" sz="1800" dirty="0">
                <a:solidFill>
                  <a:schemeClr val="tx1"/>
                </a:solidFill>
              </a:rPr>
              <a:t>C++</a:t>
            </a:r>
            <a:r>
              <a:rPr lang="zh-CN" altLang="en-US" sz="1800" dirty="0">
                <a:solidFill>
                  <a:schemeClr val="tx1"/>
                </a:solidFill>
              </a:rPr>
              <a:t>等语言编写的专业库可以经过简单的接口封装供</a:t>
            </a:r>
            <a:r>
              <a:rPr lang="en-US" altLang="zh-CN" sz="1800" dirty="0">
                <a:solidFill>
                  <a:schemeClr val="tx1"/>
                </a:solidFill>
              </a:rPr>
              <a:t>Python </a:t>
            </a:r>
            <a:r>
              <a:rPr lang="zh-CN" altLang="en-US" sz="1800" dirty="0">
                <a:solidFill>
                  <a:schemeClr val="tx1"/>
                </a:solidFill>
              </a:rPr>
              <a:t>语言程序调用。这样的粘性功能使得</a:t>
            </a:r>
            <a:r>
              <a:rPr lang="en-US" altLang="zh-CN" sz="1800" dirty="0">
                <a:solidFill>
                  <a:schemeClr val="tx1"/>
                </a:solidFill>
              </a:rPr>
              <a:t>Python </a:t>
            </a:r>
            <a:r>
              <a:rPr lang="zh-CN" altLang="en-US" sz="1800" dirty="0">
                <a:solidFill>
                  <a:schemeClr val="tx1"/>
                </a:solidFill>
              </a:rPr>
              <a:t>语言成为了各类编程语言之间的接口，俗称</a:t>
            </a:r>
            <a:r>
              <a:rPr lang="en-US" altLang="zh-CN" sz="1800" dirty="0">
                <a:solidFill>
                  <a:schemeClr val="tx1"/>
                </a:solidFill>
              </a:rPr>
              <a:t>Python </a:t>
            </a:r>
            <a:r>
              <a:rPr lang="zh-CN" altLang="en-US" sz="1800" dirty="0">
                <a:solidFill>
                  <a:schemeClr val="tx1"/>
                </a:solidFill>
              </a:rPr>
              <a:t>语言为</a:t>
            </a:r>
            <a:r>
              <a:rPr lang="zh-CN" altLang="en-US" sz="1800" dirty="0"/>
              <a:t>“胶水语言”。</a:t>
            </a:r>
          </a:p>
        </p:txBody>
      </p:sp>
      <p:sp>
        <p:nvSpPr>
          <p:cNvPr id="5" name="内容占位符 2">
            <a:extLst>
              <a:ext uri="{FF2B5EF4-FFF2-40B4-BE49-F238E27FC236}">
                <a16:creationId xmlns:a16="http://schemas.microsoft.com/office/drawing/2014/main" id="{4BF35DBA-CABE-469B-A9F7-3B0A73F5448C}"/>
              </a:ext>
            </a:extLst>
          </p:cNvPr>
          <p:cNvSpPr txBox="1">
            <a:spLocks/>
          </p:cNvSpPr>
          <p:nvPr/>
        </p:nvSpPr>
        <p:spPr bwMode="auto">
          <a:xfrm>
            <a:off x="539552" y="3147814"/>
            <a:ext cx="822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en-US" altLang="zh-CN" sz="1800" dirty="0">
                <a:solidFill>
                  <a:schemeClr val="tx1"/>
                </a:solidFill>
              </a:rPr>
              <a:t>Python</a:t>
            </a:r>
            <a:r>
              <a:rPr lang="zh-CN" altLang="en-US" sz="1800" dirty="0">
                <a:solidFill>
                  <a:schemeClr val="tx1"/>
                </a:solidFill>
              </a:rPr>
              <a:t>第三方程序包括库（</a:t>
            </a:r>
            <a:r>
              <a:rPr lang="en-US" altLang="zh-CN" sz="1800" dirty="0">
                <a:solidFill>
                  <a:schemeClr val="tx1"/>
                </a:solidFill>
              </a:rPr>
              <a:t>library</a:t>
            </a:r>
            <a:r>
              <a:rPr lang="zh-CN" altLang="en-US" sz="1800" dirty="0">
                <a:solidFill>
                  <a:schemeClr val="tx1"/>
                </a:solidFill>
              </a:rPr>
              <a:t>）、模块（</a:t>
            </a:r>
            <a:r>
              <a:rPr lang="en-US" altLang="zh-CN" sz="1800" dirty="0">
                <a:solidFill>
                  <a:schemeClr val="tx1"/>
                </a:solidFill>
              </a:rPr>
              <a:t>module</a:t>
            </a:r>
            <a:r>
              <a:rPr lang="zh-CN" altLang="en-US" sz="1800" dirty="0">
                <a:solidFill>
                  <a:schemeClr val="tx1"/>
                </a:solidFill>
              </a:rPr>
              <a:t>）、类（</a:t>
            </a:r>
            <a:r>
              <a:rPr lang="en-US" altLang="zh-CN" sz="1800" dirty="0">
                <a:solidFill>
                  <a:schemeClr val="tx1"/>
                </a:solidFill>
              </a:rPr>
              <a:t>class</a:t>
            </a:r>
            <a:r>
              <a:rPr lang="zh-CN" altLang="en-US" sz="1800" dirty="0">
                <a:solidFill>
                  <a:schemeClr val="tx1"/>
                </a:solidFill>
              </a:rPr>
              <a:t>）和程序包（</a:t>
            </a:r>
            <a:r>
              <a:rPr lang="en-US" altLang="zh-CN" sz="1800" dirty="0">
                <a:solidFill>
                  <a:schemeClr val="tx1"/>
                </a:solidFill>
              </a:rPr>
              <a:t>Package</a:t>
            </a:r>
            <a:r>
              <a:rPr lang="zh-CN" altLang="en-US" sz="1800" dirty="0">
                <a:solidFill>
                  <a:schemeClr val="tx1"/>
                </a:solidFill>
              </a:rPr>
              <a:t>）等多种命名，统一将这些可重用代码统称为“库”。</a:t>
            </a:r>
          </a:p>
        </p:txBody>
      </p:sp>
      <p:sp>
        <p:nvSpPr>
          <p:cNvPr id="7" name="内容占位符 2">
            <a:extLst>
              <a:ext uri="{FF2B5EF4-FFF2-40B4-BE49-F238E27FC236}">
                <a16:creationId xmlns:a16="http://schemas.microsoft.com/office/drawing/2014/main" id="{92904490-79C4-4A3E-B3F7-21C49CCED346}"/>
              </a:ext>
            </a:extLst>
          </p:cNvPr>
          <p:cNvSpPr txBox="1">
            <a:spLocks/>
          </p:cNvSpPr>
          <p:nvPr/>
        </p:nvSpPr>
        <p:spPr bwMode="auto">
          <a:xfrm>
            <a:off x="539552" y="3812819"/>
            <a:ext cx="8229600" cy="9233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800" dirty="0">
                <a:solidFill>
                  <a:schemeClr val="tx1"/>
                </a:solidFill>
              </a:rPr>
              <a:t>在计算生态思想指导下，编写程序的起点不再是探究每个具体算法的逻辑功能和设计，而是尽可能利用第三方库进行代码复用，探究运用库的系统方法。这种像搭积木一样的编程方式，称为“模块编程”</a:t>
            </a:r>
          </a:p>
        </p:txBody>
      </p:sp>
    </p:spTree>
    <p:extLst>
      <p:ext uri="{BB962C8B-B14F-4D97-AF65-F5344CB8AC3E}">
        <p14:creationId xmlns:p14="http://schemas.microsoft.com/office/powerpoint/2010/main" val="3118483850"/>
      </p:ext>
    </p:extLst>
  </p:cSld>
  <p:clrMapOvr>
    <a:masterClrMapping/>
  </p:clrMapOvr>
  <p:transition spd="slow">
    <p:wipe dir="d"/>
  </p:transition>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0175277-ABBA-49B3-8BC8-24417D321ECF}"/>
              </a:ext>
            </a:extLst>
          </p:cNvPr>
          <p:cNvSpPr>
            <a:spLocks noGrp="1"/>
          </p:cNvSpPr>
          <p:nvPr>
            <p:ph type="title"/>
          </p:nvPr>
        </p:nvSpPr>
        <p:spPr/>
        <p:txBody>
          <a:bodyPr/>
          <a:lstStyle/>
          <a:p>
            <a:r>
              <a:rPr lang="zh-CN" altLang="en-US" dirty="0"/>
              <a:t>计算机的概念</a:t>
            </a:r>
          </a:p>
        </p:txBody>
      </p:sp>
      <p:sp>
        <p:nvSpPr>
          <p:cNvPr id="4" name="TextBox 2">
            <a:extLst>
              <a:ext uri="{FF2B5EF4-FFF2-40B4-BE49-F238E27FC236}">
                <a16:creationId xmlns:a16="http://schemas.microsoft.com/office/drawing/2014/main" id="{CC470D2B-449A-411C-B200-4D48007B0E51}"/>
              </a:ext>
            </a:extLst>
          </p:cNvPr>
          <p:cNvSpPr txBox="1">
            <a:spLocks noChangeArrowheads="1"/>
          </p:cNvSpPr>
          <p:nvPr/>
        </p:nvSpPr>
        <p:spPr bwMode="auto">
          <a:xfrm>
            <a:off x="575556" y="1131590"/>
            <a:ext cx="7992887" cy="3000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indent="-457200">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284163" lvl="1" indent="-284163"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计算机是根据指令操作数据的设备</a:t>
            </a:r>
            <a:endParaRPr lang="zh-CN" altLang="en-US" sz="2100" dirty="0">
              <a:latin typeface="Palatino Linotype" panose="02040502050505030304" pitchFamily="18" charset="0"/>
              <a:ea typeface="楷体" panose="02010609060101010101" pitchFamily="49" charset="-122"/>
            </a:endParaRPr>
          </a:p>
          <a:p>
            <a:pPr marL="284163" lvl="1" indent="-284163" algn="just" eaLnBrk="1" hangingPunct="1">
              <a:lnSpc>
                <a:spcPct val="150000"/>
              </a:lnSpc>
              <a:spcBef>
                <a:spcPct val="0"/>
              </a:spcBef>
              <a:buClr>
                <a:srgbClr val="C00000"/>
              </a:buClr>
              <a:buFont typeface="Wingdings" panose="05000000000000000000" pitchFamily="2" charset="2"/>
              <a:buChar char="n"/>
            </a:pPr>
            <a:r>
              <a:rPr lang="zh-CN" altLang="zh-CN" sz="2100" dirty="0">
                <a:latin typeface="Palatino Linotype" panose="02040502050505030304" pitchFamily="18" charset="0"/>
                <a:ea typeface="楷体" panose="02010609060101010101" pitchFamily="49" charset="-122"/>
              </a:rPr>
              <a:t>具备功能性和可编程性两个基本特性</a:t>
            </a:r>
            <a:endParaRPr lang="zh-CN" altLang="en-US" sz="2100" dirty="0">
              <a:latin typeface="Palatino Linotype" panose="02040502050505030304" pitchFamily="18" charset="0"/>
              <a:ea typeface="楷体" panose="02010609060101010101" pitchFamily="49" charset="-122"/>
            </a:endParaRPr>
          </a:p>
          <a:p>
            <a:pPr marL="284163" lvl="1" indent="-284163" algn="just" eaLnBrk="1" hangingPunct="1">
              <a:lnSpc>
                <a:spcPct val="150000"/>
              </a:lnSpc>
              <a:spcBef>
                <a:spcPct val="0"/>
              </a:spcBef>
              <a:buClr>
                <a:srgbClr val="C00000"/>
              </a:buClr>
              <a:buFontTx/>
              <a:buNone/>
            </a:pPr>
            <a:r>
              <a:rPr lang="zh-CN" altLang="en-US" sz="2100" dirty="0">
                <a:latin typeface="Palatino Linotype" panose="02040502050505030304" pitchFamily="18" charset="0"/>
                <a:ea typeface="楷体" panose="02010609060101010101" pitchFamily="49" charset="-122"/>
              </a:rPr>
              <a:t>     </a:t>
            </a:r>
            <a:r>
              <a:rPr lang="zh-CN" altLang="zh-CN" sz="2100"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功能性</a:t>
            </a:r>
            <a:r>
              <a:rPr lang="zh-CN" altLang="zh-CN" sz="2100" dirty="0">
                <a:latin typeface="Palatino Linotype" panose="02040502050505030304" pitchFamily="18" charset="0"/>
                <a:ea typeface="楷体" panose="02010609060101010101" pitchFamily="49" charset="-122"/>
              </a:rPr>
              <a:t>指对数据的操作，表现为数据计算、输入输出处理和结果存储等。</a:t>
            </a:r>
            <a:endParaRPr lang="zh-CN" altLang="en-US" sz="2100" dirty="0">
              <a:latin typeface="Palatino Linotype" panose="02040502050505030304" pitchFamily="18" charset="0"/>
              <a:ea typeface="楷体" panose="02010609060101010101" pitchFamily="49" charset="-122"/>
            </a:endParaRPr>
          </a:p>
          <a:p>
            <a:pPr marL="284163" lvl="1" indent="-284163" algn="just" eaLnBrk="1" hangingPunct="1">
              <a:lnSpc>
                <a:spcPct val="150000"/>
              </a:lnSpc>
              <a:spcBef>
                <a:spcPct val="0"/>
              </a:spcBef>
              <a:buClr>
                <a:srgbClr val="C00000"/>
              </a:buClr>
              <a:buFontTx/>
              <a:buNone/>
            </a:pPr>
            <a:r>
              <a:rPr lang="zh-CN" altLang="en-US" sz="2100" dirty="0">
                <a:latin typeface="Palatino Linotype" panose="02040502050505030304" pitchFamily="18" charset="0"/>
                <a:ea typeface="楷体" panose="02010609060101010101" pitchFamily="49" charset="-122"/>
              </a:rPr>
              <a:t>     </a:t>
            </a:r>
            <a:r>
              <a:rPr lang="zh-CN" altLang="zh-CN" sz="2100" dirty="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可编程性</a:t>
            </a:r>
            <a:r>
              <a:rPr lang="zh-CN" altLang="zh-CN" sz="2100" dirty="0">
                <a:latin typeface="Palatino Linotype" panose="02040502050505030304" pitchFamily="18" charset="0"/>
                <a:ea typeface="楷体" panose="02010609060101010101" pitchFamily="49" charset="-122"/>
              </a:rPr>
              <a:t>指它可以根据一系列指令自动地、可预测地、准确地完成操作者的意图   </a:t>
            </a:r>
            <a:endParaRPr lang="en-US" altLang="zh-CN" sz="2100" dirty="0">
              <a:latin typeface="Palatino Linotype" panose="02040502050505030304" pitchFamily="18" charset="0"/>
              <a:ea typeface="楷体" panose="02010609060101010101" pitchFamily="49" charset="-122"/>
            </a:endParaRPr>
          </a:p>
        </p:txBody>
      </p:sp>
    </p:spTree>
    <p:extLst>
      <p:ext uri="{BB962C8B-B14F-4D97-AF65-F5344CB8AC3E}">
        <p14:creationId xmlns:p14="http://schemas.microsoft.com/office/powerpoint/2010/main" val="428297540"/>
      </p:ext>
    </p:extLst>
  </p:cSld>
  <p:clrMapOvr>
    <a:masterClrMapping/>
  </p:clrMapOvr>
  <p:transition spd="slow">
    <p:wipe dir="d"/>
  </p:transition>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标题 1">
            <a:extLst>
              <a:ext uri="{FF2B5EF4-FFF2-40B4-BE49-F238E27FC236}">
                <a16:creationId xmlns:a16="http://schemas.microsoft.com/office/drawing/2014/main" id="{8DE6B672-C696-4C3A-A6FA-1EEF3CE6E079}"/>
              </a:ext>
            </a:extLst>
          </p:cNvPr>
          <p:cNvSpPr>
            <a:spLocks noGrp="1"/>
          </p:cNvSpPr>
          <p:nvPr>
            <p:ph type="title"/>
          </p:nvPr>
        </p:nvSpPr>
        <p:spPr/>
        <p:txBody>
          <a:bodyPr/>
          <a:lstStyle/>
          <a:p>
            <a:r>
              <a:rPr altLang="en-US" dirty="0" err="1"/>
              <a:t>第三方库的安装</a:t>
            </a:r>
            <a:endParaRPr altLang="en-US" dirty="0"/>
          </a:p>
        </p:txBody>
      </p:sp>
      <p:sp>
        <p:nvSpPr>
          <p:cNvPr id="93187" name="内容占位符 2">
            <a:extLst>
              <a:ext uri="{FF2B5EF4-FFF2-40B4-BE49-F238E27FC236}">
                <a16:creationId xmlns:a16="http://schemas.microsoft.com/office/drawing/2014/main" id="{54F5BD89-11B8-4132-9696-2C116686544D}"/>
              </a:ext>
            </a:extLst>
          </p:cNvPr>
          <p:cNvSpPr>
            <a:spLocks noGrp="1"/>
          </p:cNvSpPr>
          <p:nvPr>
            <p:ph idx="1"/>
          </p:nvPr>
        </p:nvSpPr>
        <p:spPr>
          <a:xfrm>
            <a:off x="457200" y="807244"/>
            <a:ext cx="8229600" cy="978729"/>
          </a:xfrm>
        </p:spPr>
        <p:txBody>
          <a:bodyPr>
            <a:spAutoFit/>
          </a:bodyPr>
          <a:lstStyle/>
          <a:p>
            <a:r>
              <a:rPr lang="en-US" sz="1800" dirty="0">
                <a:solidFill>
                  <a:schemeClr val="tx1"/>
                </a:solidFill>
              </a:rPr>
              <a:t>Python </a:t>
            </a:r>
            <a:r>
              <a:rPr altLang="en-US" sz="1800" dirty="0">
                <a:solidFill>
                  <a:schemeClr val="tx1"/>
                </a:solidFill>
              </a:rPr>
              <a:t>第三方库依照安装方式灵活性和难易程度有三个方法，建议读者依次使用，能够将第三方库安装成功，</a:t>
            </a:r>
            <a:endParaRPr lang="en-US" sz="1800" dirty="0">
              <a:solidFill>
                <a:schemeClr val="tx1"/>
              </a:solidFill>
            </a:endParaRPr>
          </a:p>
          <a:p>
            <a:r>
              <a:rPr altLang="en-US" sz="1800" dirty="0">
                <a:solidFill>
                  <a:schemeClr val="tx1"/>
                </a:solidFill>
              </a:rPr>
              <a:t>这三个方法是：</a:t>
            </a:r>
            <a:r>
              <a:rPr lang="en-US" sz="1800" dirty="0">
                <a:solidFill>
                  <a:schemeClr val="tx1"/>
                </a:solidFill>
              </a:rPr>
              <a:t>pip </a:t>
            </a:r>
            <a:r>
              <a:rPr altLang="en-US" sz="1800" dirty="0">
                <a:solidFill>
                  <a:schemeClr val="tx1"/>
                </a:solidFill>
              </a:rPr>
              <a:t>工具安装、自定义安装和文件安装。</a:t>
            </a:r>
          </a:p>
        </p:txBody>
      </p:sp>
      <p:pic>
        <p:nvPicPr>
          <p:cNvPr id="4" name="内容占位符 3">
            <a:extLst>
              <a:ext uri="{FF2B5EF4-FFF2-40B4-BE49-F238E27FC236}">
                <a16:creationId xmlns:a16="http://schemas.microsoft.com/office/drawing/2014/main" id="{FBB7200F-D9CF-447D-8F07-FC1FC4631FED}"/>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15816" y="1829011"/>
            <a:ext cx="4449515" cy="30755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249085"/>
      </p:ext>
    </p:extLst>
  </p:cSld>
  <p:clrMapOvr>
    <a:masterClrMapping/>
  </p:clrMapOvr>
  <p:transition spd="slow">
    <p:wipe dir="d"/>
  </p:transition>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标题 1">
            <a:extLst>
              <a:ext uri="{FF2B5EF4-FFF2-40B4-BE49-F238E27FC236}">
                <a16:creationId xmlns:a16="http://schemas.microsoft.com/office/drawing/2014/main" id="{A27D5907-A8E5-4CCD-AC8E-CC04CA399CE5}"/>
              </a:ext>
            </a:extLst>
          </p:cNvPr>
          <p:cNvSpPr>
            <a:spLocks noGrp="1"/>
          </p:cNvSpPr>
          <p:nvPr>
            <p:ph type="title"/>
          </p:nvPr>
        </p:nvSpPr>
        <p:spPr/>
        <p:txBody>
          <a:bodyPr/>
          <a:lstStyle/>
          <a:p>
            <a:r>
              <a:rPr lang="zh-CN" altLang="en-US" dirty="0"/>
              <a:t>第三方库的安装</a:t>
            </a:r>
            <a:endParaRPr altLang="en-US" dirty="0"/>
          </a:p>
        </p:txBody>
      </p:sp>
      <p:sp>
        <p:nvSpPr>
          <p:cNvPr id="3" name="内容占位符 2">
            <a:extLst>
              <a:ext uri="{FF2B5EF4-FFF2-40B4-BE49-F238E27FC236}">
                <a16:creationId xmlns:a16="http://schemas.microsoft.com/office/drawing/2014/main" id="{A25BC9A5-E51B-4A62-B10D-5CD3CBAC8C31}"/>
              </a:ext>
            </a:extLst>
          </p:cNvPr>
          <p:cNvSpPr>
            <a:spLocks noGrp="1"/>
          </p:cNvSpPr>
          <p:nvPr>
            <p:ph idx="1"/>
          </p:nvPr>
        </p:nvSpPr>
        <p:spPr>
          <a:xfrm>
            <a:off x="457200" y="807244"/>
            <a:ext cx="8229600" cy="1311128"/>
          </a:xfrm>
        </p:spPr>
        <p:txBody>
          <a:bodyPr>
            <a:spAutoFit/>
          </a:bodyPr>
          <a:lstStyle/>
          <a:p>
            <a:pPr marL="257168" indent="-342892">
              <a:defRPr/>
            </a:pPr>
            <a:r>
              <a:rPr lang="en-US" sz="1800" dirty="0">
                <a:solidFill>
                  <a:schemeClr val="tx1"/>
                </a:solidFill>
              </a:rPr>
              <a:t>pip </a:t>
            </a:r>
            <a:r>
              <a:rPr altLang="en-US" sz="1800" dirty="0">
                <a:solidFill>
                  <a:schemeClr val="tx1"/>
                </a:solidFill>
              </a:rPr>
              <a:t>支持安装（</a:t>
            </a:r>
            <a:r>
              <a:rPr lang="en-US" sz="1800" dirty="0">
                <a:solidFill>
                  <a:schemeClr val="tx1"/>
                </a:solidFill>
              </a:rPr>
              <a:t>install</a:t>
            </a:r>
            <a:r>
              <a:rPr altLang="en-US" sz="1800" dirty="0">
                <a:solidFill>
                  <a:schemeClr val="tx1"/>
                </a:solidFill>
              </a:rPr>
              <a:t>）、下载（</a:t>
            </a:r>
            <a:r>
              <a:rPr lang="en-US" sz="1800" dirty="0">
                <a:solidFill>
                  <a:schemeClr val="tx1"/>
                </a:solidFill>
              </a:rPr>
              <a:t>download</a:t>
            </a:r>
            <a:r>
              <a:rPr altLang="en-US" sz="1800" dirty="0">
                <a:solidFill>
                  <a:schemeClr val="tx1"/>
                </a:solidFill>
              </a:rPr>
              <a:t>）、卸载（</a:t>
            </a:r>
            <a:r>
              <a:rPr lang="en-US" sz="1800" dirty="0">
                <a:solidFill>
                  <a:schemeClr val="tx1"/>
                </a:solidFill>
              </a:rPr>
              <a:t>uninstall</a:t>
            </a:r>
            <a:r>
              <a:rPr altLang="en-US" sz="1800" dirty="0">
                <a:solidFill>
                  <a:schemeClr val="tx1"/>
                </a:solidFill>
              </a:rPr>
              <a:t>）、列表（</a:t>
            </a:r>
            <a:r>
              <a:rPr lang="en-US" sz="1800" dirty="0">
                <a:solidFill>
                  <a:schemeClr val="tx1"/>
                </a:solidFill>
              </a:rPr>
              <a:t>list</a:t>
            </a:r>
            <a:r>
              <a:rPr altLang="en-US" sz="1800" dirty="0">
                <a:solidFill>
                  <a:schemeClr val="tx1"/>
                </a:solidFill>
              </a:rPr>
              <a:t>）、查看（</a:t>
            </a:r>
            <a:r>
              <a:rPr lang="en-US" sz="1800" dirty="0">
                <a:solidFill>
                  <a:schemeClr val="tx1"/>
                </a:solidFill>
              </a:rPr>
              <a:t>list</a:t>
            </a:r>
            <a:r>
              <a:rPr altLang="en-US" sz="1800" dirty="0">
                <a:solidFill>
                  <a:schemeClr val="tx1"/>
                </a:solidFill>
              </a:rPr>
              <a:t>）、查找（</a:t>
            </a:r>
            <a:r>
              <a:rPr lang="en-US" sz="1800" dirty="0">
                <a:solidFill>
                  <a:schemeClr val="tx1"/>
                </a:solidFill>
              </a:rPr>
              <a:t>search</a:t>
            </a:r>
            <a:r>
              <a:rPr altLang="en-US" sz="1800" dirty="0">
                <a:solidFill>
                  <a:schemeClr val="tx1"/>
                </a:solidFill>
              </a:rPr>
              <a:t>）等一系列安装和维护子命令。</a:t>
            </a:r>
          </a:p>
          <a:p>
            <a:pPr marL="257168" indent="-342892">
              <a:defRPr/>
            </a:pPr>
            <a:r>
              <a:rPr altLang="en-US" sz="1800" dirty="0">
                <a:solidFill>
                  <a:schemeClr val="tx1"/>
                </a:solidFill>
              </a:rPr>
              <a:t>安装一个库的命令格式如下，例如：</a:t>
            </a:r>
            <a:endParaRPr lang="en-US" sz="1800" dirty="0">
              <a:solidFill>
                <a:schemeClr val="tx1"/>
              </a:solidFill>
            </a:endParaRPr>
          </a:p>
          <a:p>
            <a:pPr marL="0" indent="0" algn="ctr">
              <a:buNone/>
              <a:defRPr/>
            </a:pPr>
            <a:r>
              <a:rPr lang="en-US" sz="1800" dirty="0">
                <a:solidFill>
                  <a:schemeClr val="tx1"/>
                </a:solidFill>
              </a:rPr>
              <a:t>pip install &lt;</a:t>
            </a:r>
            <a:r>
              <a:rPr altLang="en-US" sz="1800" dirty="0">
                <a:solidFill>
                  <a:schemeClr val="tx1"/>
                </a:solidFill>
              </a:rPr>
              <a:t>拟安装库名</a:t>
            </a:r>
            <a:r>
              <a:rPr lang="en-US" sz="1800" dirty="0">
                <a:solidFill>
                  <a:schemeClr val="tx1"/>
                </a:solidFill>
              </a:rPr>
              <a:t>&gt;</a:t>
            </a:r>
            <a:endParaRPr altLang="en-US" sz="1800" dirty="0">
              <a:solidFill>
                <a:schemeClr val="tx1"/>
              </a:solidFill>
            </a:endParaRPr>
          </a:p>
        </p:txBody>
      </p:sp>
      <p:pic>
        <p:nvPicPr>
          <p:cNvPr id="4" name="图片 3">
            <a:extLst>
              <a:ext uri="{FF2B5EF4-FFF2-40B4-BE49-F238E27FC236}">
                <a16:creationId xmlns:a16="http://schemas.microsoft.com/office/drawing/2014/main" id="{B1A8044C-D62B-4F1E-977A-000434F00A0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259632" y="2931790"/>
            <a:ext cx="6807994" cy="1578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内容占位符 2">
            <a:extLst>
              <a:ext uri="{FF2B5EF4-FFF2-40B4-BE49-F238E27FC236}">
                <a16:creationId xmlns:a16="http://schemas.microsoft.com/office/drawing/2014/main" id="{556EA6E5-8842-4FB1-BA5A-0A73F5E5FFFA}"/>
              </a:ext>
            </a:extLst>
          </p:cNvPr>
          <p:cNvSpPr txBox="1">
            <a:spLocks/>
          </p:cNvSpPr>
          <p:nvPr/>
        </p:nvSpPr>
        <p:spPr bwMode="auto">
          <a:xfrm>
            <a:off x="457200" y="2137794"/>
            <a:ext cx="8229600" cy="64633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spAutoFit/>
          </a:bodyPr>
          <a:lstStyle>
            <a:lvl1pPr marL="257175" indent="-257175" algn="l" rtl="0" eaLnBrk="1" fontAlgn="base" hangingPunct="1">
              <a:spcBef>
                <a:spcPct val="20000"/>
              </a:spcBef>
              <a:spcAft>
                <a:spcPct val="0"/>
              </a:spcAft>
              <a:buClr>
                <a:schemeClr val="hlink"/>
              </a:buClr>
              <a:buFont typeface="Wingdings" panose="05000000000000000000" pitchFamily="2" charset="2"/>
              <a:buChar char="v"/>
              <a:defRPr lang="zh-CN" altLang="en-US" sz="2400" b="1" kern="1200">
                <a:solidFill>
                  <a:srgbClr val="6633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n-cs"/>
              </a:defRPr>
            </a:lvl1pPr>
            <a:lvl2pPr marL="557213" indent="-214313" algn="l" rtl="0" eaLnBrk="1" fontAlgn="base" hangingPunct="1">
              <a:spcBef>
                <a:spcPct val="20000"/>
              </a:spcBef>
              <a:spcAft>
                <a:spcPct val="0"/>
              </a:spcAft>
              <a:buClr>
                <a:schemeClr val="accent1"/>
              </a:buClr>
              <a:buFont typeface="Wingdings" panose="05000000000000000000" pitchFamily="2" charset="2"/>
              <a:buChar char="§"/>
              <a:defRPr lang="zh-CN" altLang="en-US" sz="2100" b="1" kern="1200">
                <a:solidFill>
                  <a:schemeClr val="tx1"/>
                </a:solidFill>
                <a:effectLst>
                  <a:outerShdw blurRad="38100" dist="38100" dir="2700000" algn="tl">
                    <a:srgbClr val="000000">
                      <a:alpha val="43137"/>
                    </a:srgbClr>
                  </a:outerShdw>
                </a:effectLst>
                <a:latin typeface="华文新魏" panose="02010800040101010101" pitchFamily="2" charset="-122"/>
                <a:ea typeface="华文新魏" panose="02010800040101010101" pitchFamily="2" charset="-122"/>
                <a:cs typeface="+mn-cs"/>
              </a:defRPr>
            </a:lvl2pPr>
            <a:lvl3pPr marL="857250" indent="-171450" algn="l" rtl="0" eaLnBrk="1" fontAlgn="base" hangingPunct="1">
              <a:spcBef>
                <a:spcPct val="20000"/>
              </a:spcBef>
              <a:spcAft>
                <a:spcPct val="0"/>
              </a:spcAft>
              <a:buClr>
                <a:schemeClr val="tx1"/>
              </a:buClr>
              <a:buChar char="•"/>
              <a:defRPr lang="zh-CN" altLang="en-US" sz="1800" b="1" kern="1200">
                <a:solidFill>
                  <a:schemeClr val="tx1"/>
                </a:solidFill>
                <a:effectLst>
                  <a:outerShdw blurRad="38100" dist="38100" dir="2700000" algn="tl">
                    <a:srgbClr val="000000">
                      <a:alpha val="43137"/>
                    </a:srgbClr>
                  </a:outerShdw>
                </a:effectLst>
                <a:latin typeface="黑体" panose="02010609060101010101" pitchFamily="49" charset="-122"/>
                <a:ea typeface="黑体" panose="02010609060101010101" pitchFamily="49" charset="-122"/>
                <a:cs typeface="+mn-cs"/>
              </a:defRPr>
            </a:lvl3pPr>
            <a:lvl4pPr marL="12001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楷体" panose="02010609060101010101" pitchFamily="49" charset="-122"/>
                <a:ea typeface="楷体" panose="02010609060101010101" pitchFamily="49" charset="-122"/>
                <a:cs typeface="+mn-cs"/>
              </a:defRPr>
            </a:lvl4pPr>
            <a:lvl5pPr marL="1543050" indent="-171450" algn="l" rtl="0" eaLnBrk="1" fontAlgn="base" hangingPunct="1">
              <a:spcBef>
                <a:spcPct val="20000"/>
              </a:spcBef>
              <a:spcAft>
                <a:spcPct val="0"/>
              </a:spcAft>
              <a:buChar char="»"/>
              <a:defRPr lang="zh-CN" altLang="en-US" sz="1500" b="1" kern="1200">
                <a:solidFill>
                  <a:schemeClr val="tx1"/>
                </a:solidFill>
                <a:effectLst>
                  <a:outerShdw blurRad="38100" dist="38100" dir="2700000" algn="tl">
                    <a:srgbClr val="000000">
                      <a:alpha val="43137"/>
                    </a:srgbClr>
                  </a:outerShdw>
                </a:effectLst>
                <a:latin typeface="仿宋" panose="02010609060101010101" pitchFamily="49" charset="-122"/>
                <a:ea typeface="仿宋" panose="02010609060101010101" pitchFamily="49" charset="-122"/>
                <a:cs typeface="+mn-cs"/>
              </a:defRPr>
            </a:lvl5pPr>
            <a:lvl6pPr marL="18859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20204" pitchFamily="34" charset="0"/>
              <a:buChar char="•"/>
              <a:defRPr sz="1350" kern="1200">
                <a:solidFill>
                  <a:schemeClr val="tx1"/>
                </a:solidFill>
                <a:latin typeface="+mn-lt"/>
                <a:ea typeface="+mn-ea"/>
                <a:cs typeface="+mn-cs"/>
              </a:defRPr>
            </a:lvl9pPr>
          </a:lstStyle>
          <a:p>
            <a:r>
              <a:rPr lang="zh-CN" altLang="en-US" sz="1800" dirty="0">
                <a:solidFill>
                  <a:schemeClr val="tx1"/>
                </a:solidFill>
              </a:rPr>
              <a:t>例如，安装</a:t>
            </a:r>
            <a:r>
              <a:rPr lang="en-US" altLang="zh-CN" sz="1800" dirty="0" err="1">
                <a:solidFill>
                  <a:schemeClr val="tx1"/>
                </a:solidFill>
              </a:rPr>
              <a:t>pygame</a:t>
            </a:r>
            <a:r>
              <a:rPr lang="zh-CN" altLang="en-US" sz="1800" dirty="0">
                <a:solidFill>
                  <a:schemeClr val="tx1"/>
                </a:solidFill>
              </a:rPr>
              <a:t> 库，</a:t>
            </a:r>
            <a:r>
              <a:rPr lang="en-US" altLang="zh-CN" sz="1800" dirty="0">
                <a:solidFill>
                  <a:schemeClr val="tx1"/>
                </a:solidFill>
              </a:rPr>
              <a:t>pip </a:t>
            </a:r>
            <a:r>
              <a:rPr lang="zh-CN" altLang="en-US" sz="1800" dirty="0">
                <a:solidFill>
                  <a:schemeClr val="tx1"/>
                </a:solidFill>
              </a:rPr>
              <a:t>工具默认从网络上下载</a:t>
            </a:r>
            <a:r>
              <a:rPr lang="en-US" altLang="zh-CN" sz="1800" dirty="0" err="1">
                <a:solidFill>
                  <a:schemeClr val="tx1"/>
                </a:solidFill>
              </a:rPr>
              <a:t>pygame</a:t>
            </a:r>
            <a:r>
              <a:rPr lang="zh-CN" altLang="en-US" sz="1800" dirty="0">
                <a:solidFill>
                  <a:schemeClr val="tx1"/>
                </a:solidFill>
              </a:rPr>
              <a:t> 库安装文件并自动安装到系统中。</a:t>
            </a:r>
          </a:p>
        </p:txBody>
      </p:sp>
    </p:spTree>
    <p:extLst>
      <p:ext uri="{BB962C8B-B14F-4D97-AF65-F5344CB8AC3E}">
        <p14:creationId xmlns:p14="http://schemas.microsoft.com/office/powerpoint/2010/main" val="2354453721"/>
      </p:ext>
    </p:extLst>
  </p:cSld>
  <p:clrMapOvr>
    <a:masterClrMapping/>
  </p:clrMapOvr>
  <p:transition spd="slow">
    <p:wipe dir="d"/>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标题 2">
            <a:extLst>
              <a:ext uri="{FF2B5EF4-FFF2-40B4-BE49-F238E27FC236}">
                <a16:creationId xmlns:a16="http://schemas.microsoft.com/office/drawing/2014/main" id="{69B42245-5204-4F6F-B4CA-B508FF7A7569}"/>
              </a:ext>
            </a:extLst>
          </p:cNvPr>
          <p:cNvSpPr>
            <a:spLocks noGrp="1"/>
          </p:cNvSpPr>
          <p:nvPr>
            <p:ph type="title"/>
          </p:nvPr>
        </p:nvSpPr>
        <p:spPr/>
        <p:txBody>
          <a:bodyPr/>
          <a:lstStyle/>
          <a:p>
            <a:r>
              <a:rPr lang="zh-CN" altLang="en-US" dirty="0"/>
              <a:t>第三方库的安装</a:t>
            </a:r>
            <a:endParaRPr altLang="en-US" dirty="0"/>
          </a:p>
        </p:txBody>
      </p:sp>
      <p:pic>
        <p:nvPicPr>
          <p:cNvPr id="117763" name="图片 2">
            <a:extLst>
              <a:ext uri="{FF2B5EF4-FFF2-40B4-BE49-F238E27FC236}">
                <a16:creationId xmlns:a16="http://schemas.microsoft.com/office/drawing/2014/main" id="{C09AB476-714E-464B-9B2E-7A204E7E414F}"/>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979712" y="1419622"/>
            <a:ext cx="6647259" cy="30087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2">
            <a:extLst>
              <a:ext uri="{FF2B5EF4-FFF2-40B4-BE49-F238E27FC236}">
                <a16:creationId xmlns:a16="http://schemas.microsoft.com/office/drawing/2014/main" id="{6341EB1D-063F-43A0-A400-6A232FA74002}"/>
              </a:ext>
            </a:extLst>
          </p:cNvPr>
          <p:cNvSpPr txBox="1">
            <a:spLocks noChangeArrowheads="1"/>
          </p:cNvSpPr>
          <p:nvPr/>
        </p:nvSpPr>
        <p:spPr bwMode="auto">
          <a:xfrm>
            <a:off x="552100" y="777784"/>
            <a:ext cx="3291991" cy="461665"/>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常用第三方库</a:t>
            </a:r>
          </a:p>
        </p:txBody>
      </p:sp>
    </p:spTree>
    <p:extLst>
      <p:ext uri="{BB962C8B-B14F-4D97-AF65-F5344CB8AC3E}">
        <p14:creationId xmlns:p14="http://schemas.microsoft.com/office/powerpoint/2010/main" val="4092178853"/>
      </p:ext>
    </p:extLst>
  </p:cSld>
  <p:clrMapOvr>
    <a:masterClrMapping/>
  </p:clrMapOvr>
  <p:transition spd="slow">
    <p:wipe dir="d"/>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标题 2">
            <a:extLst>
              <a:ext uri="{FF2B5EF4-FFF2-40B4-BE49-F238E27FC236}">
                <a16:creationId xmlns:a16="http://schemas.microsoft.com/office/drawing/2014/main" id="{FAA5225A-8FB8-447A-B65C-5058FA2F66CB}"/>
              </a:ext>
            </a:extLst>
          </p:cNvPr>
          <p:cNvSpPr>
            <a:spLocks noGrp="1"/>
          </p:cNvSpPr>
          <p:nvPr>
            <p:ph type="title"/>
          </p:nvPr>
        </p:nvSpPr>
        <p:spPr/>
        <p:txBody>
          <a:bodyPr/>
          <a:lstStyle/>
          <a:p>
            <a:r>
              <a:rPr lang="zh-CN" altLang="en-US" dirty="0"/>
              <a:t>第三方库的安装</a:t>
            </a:r>
            <a:endParaRPr altLang="en-US" dirty="0"/>
          </a:p>
        </p:txBody>
      </p:sp>
      <p:pic>
        <p:nvPicPr>
          <p:cNvPr id="118787" name="内容占位符 1">
            <a:extLst>
              <a:ext uri="{FF2B5EF4-FFF2-40B4-BE49-F238E27FC236}">
                <a16:creationId xmlns:a16="http://schemas.microsoft.com/office/drawing/2014/main" id="{B7BD0BFB-9C7F-4FC3-8B88-5EEE34057148}"/>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841181" y="771550"/>
            <a:ext cx="5750719" cy="2593181"/>
          </a:xfrm>
        </p:spPr>
      </p:pic>
      <p:pic>
        <p:nvPicPr>
          <p:cNvPr id="4" name="内容占位符 1">
            <a:extLst>
              <a:ext uri="{FF2B5EF4-FFF2-40B4-BE49-F238E27FC236}">
                <a16:creationId xmlns:a16="http://schemas.microsoft.com/office/drawing/2014/main" id="{734EEE87-51D6-409B-A7C3-3061BC872F28}"/>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832868" y="3323166"/>
            <a:ext cx="5843588" cy="16502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extBox 2">
            <a:extLst>
              <a:ext uri="{FF2B5EF4-FFF2-40B4-BE49-F238E27FC236}">
                <a16:creationId xmlns:a16="http://schemas.microsoft.com/office/drawing/2014/main" id="{76D2ACA4-C967-45A5-9FFD-8D00C794F2C5}"/>
              </a:ext>
            </a:extLst>
          </p:cNvPr>
          <p:cNvSpPr txBox="1">
            <a:spLocks noChangeArrowheads="1"/>
          </p:cNvSpPr>
          <p:nvPr/>
        </p:nvSpPr>
        <p:spPr bwMode="auto">
          <a:xfrm>
            <a:off x="552100" y="777784"/>
            <a:ext cx="3291991" cy="461665"/>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常用第三方库</a:t>
            </a:r>
          </a:p>
        </p:txBody>
      </p:sp>
    </p:spTree>
    <p:extLst>
      <p:ext uri="{BB962C8B-B14F-4D97-AF65-F5344CB8AC3E}">
        <p14:creationId xmlns:p14="http://schemas.microsoft.com/office/powerpoint/2010/main" val="1108760654"/>
      </p:ext>
    </p:extLst>
  </p:cSld>
  <p:clrMapOvr>
    <a:masterClrMapping/>
  </p:clrMapOvr>
  <p:transition spd="slow">
    <p:wipe dir="d"/>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标题 2">
            <a:extLst>
              <a:ext uri="{FF2B5EF4-FFF2-40B4-BE49-F238E27FC236}">
                <a16:creationId xmlns:a16="http://schemas.microsoft.com/office/drawing/2014/main" id="{675FD2D0-581F-4C22-BFA6-8707A12E41ED}"/>
              </a:ext>
            </a:extLst>
          </p:cNvPr>
          <p:cNvSpPr>
            <a:spLocks noGrp="1"/>
          </p:cNvSpPr>
          <p:nvPr>
            <p:ph type="title"/>
          </p:nvPr>
        </p:nvSpPr>
        <p:spPr/>
        <p:txBody>
          <a:bodyPr/>
          <a:lstStyle/>
          <a:p>
            <a:r>
              <a:rPr lang="zh-CN" altLang="en-US" dirty="0"/>
              <a:t>第三方库的安装</a:t>
            </a:r>
            <a:endParaRPr altLang="en-US" dirty="0"/>
          </a:p>
        </p:txBody>
      </p:sp>
      <p:pic>
        <p:nvPicPr>
          <p:cNvPr id="119811" name="内容占位符 1">
            <a:extLst>
              <a:ext uri="{FF2B5EF4-FFF2-40B4-BE49-F238E27FC236}">
                <a16:creationId xmlns:a16="http://schemas.microsoft.com/office/drawing/2014/main" id="{20F66889-AD59-4638-9D15-7497E26ED6E4}"/>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1650206" y="2072879"/>
            <a:ext cx="5843588" cy="1650206"/>
          </a:xfrm>
        </p:spPr>
      </p:pic>
    </p:spTree>
    <p:extLst>
      <p:ext uri="{BB962C8B-B14F-4D97-AF65-F5344CB8AC3E}">
        <p14:creationId xmlns:p14="http://schemas.microsoft.com/office/powerpoint/2010/main" val="1344212471"/>
      </p:ext>
    </p:extLst>
  </p:cSld>
  <p:clrMapOvr>
    <a:masterClrMapping/>
  </p:clrMapOvr>
  <p:transition spd="slow">
    <p:wipe dir="d"/>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882" name="标题 1">
            <a:extLst>
              <a:ext uri="{FF2B5EF4-FFF2-40B4-BE49-F238E27FC236}">
                <a16:creationId xmlns:a16="http://schemas.microsoft.com/office/drawing/2014/main" id="{D8850F5C-FF96-4CCA-8EE0-938FAFA726BE}"/>
              </a:ext>
            </a:extLst>
          </p:cNvPr>
          <p:cNvSpPr>
            <a:spLocks noGrp="1"/>
          </p:cNvSpPr>
          <p:nvPr>
            <p:ph type="title"/>
          </p:nvPr>
        </p:nvSpPr>
        <p:spPr/>
        <p:txBody>
          <a:bodyPr/>
          <a:lstStyle/>
          <a:p>
            <a:r>
              <a:rPr lang="zh-CN" altLang="en-US" dirty="0"/>
              <a:t>第三方库的安装</a:t>
            </a:r>
            <a:endParaRPr altLang="en-US" dirty="0"/>
          </a:p>
        </p:txBody>
      </p:sp>
      <p:pic>
        <p:nvPicPr>
          <p:cNvPr id="122883" name="内容占位符 3">
            <a:extLst>
              <a:ext uri="{FF2B5EF4-FFF2-40B4-BE49-F238E27FC236}">
                <a16:creationId xmlns:a16="http://schemas.microsoft.com/office/drawing/2014/main" id="{5C5E5077-EB85-4FA7-8A35-4F0CD47FA612}"/>
              </a:ext>
            </a:extLst>
          </p:cNvPr>
          <p:cNvPicPr>
            <a:picLocks noGrp="1" noChangeAspect="1"/>
          </p:cNvPicPr>
          <p:nvPr>
            <p:ph idx="1"/>
          </p:nvPr>
        </p:nvPicPr>
        <p:blipFill>
          <a:blip r:embed="rId2">
            <a:extLst>
              <a:ext uri="{28A0092B-C50C-407E-A947-70E740481C1C}">
                <a14:useLocalDpi xmlns:a14="http://schemas.microsoft.com/office/drawing/2010/main" val="0"/>
              </a:ext>
            </a:extLst>
          </a:blip>
          <a:srcRect/>
          <a:stretch>
            <a:fillRect/>
          </a:stretch>
        </p:blipFill>
        <p:spPr>
          <a:xfrm>
            <a:off x="2699792" y="1311468"/>
            <a:ext cx="5367338" cy="3394472"/>
          </a:xfrm>
        </p:spPr>
      </p:pic>
      <p:sp>
        <p:nvSpPr>
          <p:cNvPr id="4" name="TextBox 2">
            <a:extLst>
              <a:ext uri="{FF2B5EF4-FFF2-40B4-BE49-F238E27FC236}">
                <a16:creationId xmlns:a16="http://schemas.microsoft.com/office/drawing/2014/main" id="{8464DD19-95AA-499A-9D8C-076240F22947}"/>
              </a:ext>
            </a:extLst>
          </p:cNvPr>
          <p:cNvSpPr txBox="1">
            <a:spLocks noChangeArrowheads="1"/>
          </p:cNvSpPr>
          <p:nvPr/>
        </p:nvSpPr>
        <p:spPr bwMode="auto">
          <a:xfrm>
            <a:off x="755576" y="843558"/>
            <a:ext cx="3291991" cy="461665"/>
          </a:xfrm>
          <a:prstGeom prst="rect">
            <a:avLst/>
          </a:prstGeom>
          <a:noFill/>
          <a:ln>
            <a:noFill/>
          </a:ln>
          <a:effectLst>
            <a:outerShdw blurRad="50800" dist="38100" dir="2700000" algn="tl" rotWithShape="0">
              <a:srgbClr val="808080">
                <a:alpha val="12000"/>
              </a:srgbClr>
            </a:outerShdw>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defRPr>
                <a:solidFill>
                  <a:schemeClr val="tx1"/>
                </a:solidFill>
                <a:latin typeface="Arial" charset="0"/>
                <a:ea typeface="宋体" pitchFamily="2" charset="-122"/>
              </a:defRPr>
            </a:lvl1pPr>
            <a:lvl2pPr marL="742950" indent="-285750" eaLnBrk="0" hangingPunct="0">
              <a:defRPr>
                <a:solidFill>
                  <a:schemeClr val="tx1"/>
                </a:solidFill>
                <a:latin typeface="Arial" charset="0"/>
                <a:ea typeface="宋体" pitchFamily="2" charset="-122"/>
              </a:defRPr>
            </a:lvl2pPr>
            <a:lvl3pPr marL="1143000" indent="-228600" eaLnBrk="0" hangingPunct="0">
              <a:defRPr>
                <a:solidFill>
                  <a:schemeClr val="tx1"/>
                </a:solidFill>
                <a:latin typeface="Arial" charset="0"/>
                <a:ea typeface="宋体" pitchFamily="2" charset="-122"/>
              </a:defRPr>
            </a:lvl3pPr>
            <a:lvl4pPr marL="1600200" indent="-228600" eaLnBrk="0" hangingPunct="0">
              <a:defRPr>
                <a:solidFill>
                  <a:schemeClr val="tx1"/>
                </a:solidFill>
                <a:latin typeface="Arial" charset="0"/>
                <a:ea typeface="宋体" pitchFamily="2" charset="-122"/>
              </a:defRPr>
            </a:lvl4pPr>
            <a:lvl5pPr marL="2057400" indent="-228600" eaLnBrk="0" hangingPunct="0">
              <a:defRPr>
                <a:solidFill>
                  <a:schemeClr val="tx1"/>
                </a:solidFill>
                <a:latin typeface="Arial" charset="0"/>
                <a:ea typeface="宋体" pitchFamily="2" charset="-122"/>
              </a:defRPr>
            </a:lvl5pPr>
            <a:lvl6pPr marL="2514600" indent="-228600" eaLnBrk="0" fontAlgn="base" hangingPunct="0">
              <a:spcBef>
                <a:spcPct val="0"/>
              </a:spcBef>
              <a:spcAft>
                <a:spcPct val="0"/>
              </a:spcAft>
              <a:defRPr>
                <a:solidFill>
                  <a:schemeClr val="tx1"/>
                </a:solidFill>
                <a:latin typeface="Arial" charset="0"/>
                <a:ea typeface="宋体" pitchFamily="2" charset="-122"/>
              </a:defRPr>
            </a:lvl6pPr>
            <a:lvl7pPr marL="2971800" indent="-228600" eaLnBrk="0" fontAlgn="base" hangingPunct="0">
              <a:spcBef>
                <a:spcPct val="0"/>
              </a:spcBef>
              <a:spcAft>
                <a:spcPct val="0"/>
              </a:spcAft>
              <a:defRPr>
                <a:solidFill>
                  <a:schemeClr val="tx1"/>
                </a:solidFill>
                <a:latin typeface="Arial" charset="0"/>
                <a:ea typeface="宋体" pitchFamily="2" charset="-122"/>
              </a:defRPr>
            </a:lvl7pPr>
            <a:lvl8pPr marL="3429000" indent="-228600" eaLnBrk="0" fontAlgn="base" hangingPunct="0">
              <a:spcBef>
                <a:spcPct val="0"/>
              </a:spcBef>
              <a:spcAft>
                <a:spcPct val="0"/>
              </a:spcAft>
              <a:defRPr>
                <a:solidFill>
                  <a:schemeClr val="tx1"/>
                </a:solidFill>
                <a:latin typeface="Arial" charset="0"/>
                <a:ea typeface="宋体" pitchFamily="2" charset="-122"/>
              </a:defRPr>
            </a:lvl8pPr>
            <a:lvl9pPr marL="3886200" indent="-228600" eaLnBrk="0" fontAlgn="base" hangingPunct="0">
              <a:spcBef>
                <a:spcPct val="0"/>
              </a:spcBef>
              <a:spcAft>
                <a:spcPct val="0"/>
              </a:spcAft>
              <a:defRPr>
                <a:solidFill>
                  <a:schemeClr val="tx1"/>
                </a:solidFill>
                <a:latin typeface="Arial" charset="0"/>
                <a:ea typeface="宋体" pitchFamily="2" charset="-122"/>
              </a:defRPr>
            </a:lvl9pPr>
          </a:lstStyle>
          <a:p>
            <a:pPr eaLnBrk="1" hangingPunct="1">
              <a:defRPr/>
            </a:pP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批量安装</a:t>
            </a:r>
          </a:p>
        </p:txBody>
      </p:sp>
    </p:spTree>
    <p:extLst>
      <p:ext uri="{BB962C8B-B14F-4D97-AF65-F5344CB8AC3E}">
        <p14:creationId xmlns:p14="http://schemas.microsoft.com/office/powerpoint/2010/main" val="4281671708"/>
      </p:ext>
    </p:extLst>
  </p:cSld>
  <p:clrMapOvr>
    <a:masterClrMapping/>
  </p:clrMapOvr>
  <p:transition spd="slow">
    <p:wipe dir="d"/>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596BEF3A-6EFF-4A24-9DB7-8F29ED02F003}"/>
              </a:ext>
            </a:extLst>
          </p:cNvPr>
          <p:cNvSpPr>
            <a:spLocks noGrp="1"/>
          </p:cNvSpPr>
          <p:nvPr>
            <p:ph type="title"/>
          </p:nvPr>
        </p:nvSpPr>
        <p:spPr/>
        <p:txBody>
          <a:bodyPr/>
          <a:lstStyle/>
          <a:p>
            <a:r>
              <a:rPr lang="en-US" altLang="zh-CN" dirty="0"/>
              <a:t>Python</a:t>
            </a:r>
            <a:r>
              <a:rPr lang="zh-CN" altLang="en-US" dirty="0"/>
              <a:t>实例展示</a:t>
            </a:r>
          </a:p>
        </p:txBody>
      </p:sp>
      <p:pic>
        <p:nvPicPr>
          <p:cNvPr id="9" name="图片 8">
            <a:extLst>
              <a:ext uri="{FF2B5EF4-FFF2-40B4-BE49-F238E27FC236}">
                <a16:creationId xmlns:a16="http://schemas.microsoft.com/office/drawing/2014/main" id="{A177C312-1EE5-4186-82E9-824F1C88EE3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187624" y="987574"/>
            <a:ext cx="3240361" cy="2160240"/>
          </a:xfrm>
          <a:prstGeom prst="rect">
            <a:avLst/>
          </a:prstGeom>
        </p:spPr>
      </p:pic>
      <p:pic>
        <p:nvPicPr>
          <p:cNvPr id="11" name="图片 10">
            <a:extLst>
              <a:ext uri="{FF2B5EF4-FFF2-40B4-BE49-F238E27FC236}">
                <a16:creationId xmlns:a16="http://schemas.microsoft.com/office/drawing/2014/main" id="{267EF5D3-5881-4479-8AA9-6146B2EB7FD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5004048" y="987574"/>
            <a:ext cx="3240361" cy="2160240"/>
          </a:xfrm>
          <a:prstGeom prst="rect">
            <a:avLst/>
          </a:prstGeom>
        </p:spPr>
      </p:pic>
      <p:sp>
        <p:nvSpPr>
          <p:cNvPr id="18" name="Rectangle 1">
            <a:extLst>
              <a:ext uri="{FF2B5EF4-FFF2-40B4-BE49-F238E27FC236}">
                <a16:creationId xmlns:a16="http://schemas.microsoft.com/office/drawing/2014/main" id="{55E0677C-420E-40F7-8F9F-06999EB9B145}"/>
              </a:ext>
            </a:extLst>
          </p:cNvPr>
          <p:cNvSpPr>
            <a:spLocks noChangeArrowheads="1"/>
          </p:cNvSpPr>
          <p:nvPr/>
        </p:nvSpPr>
        <p:spPr bwMode="auto">
          <a:xfrm>
            <a:off x="1115616" y="3202529"/>
            <a:ext cx="3819557" cy="1554496"/>
          </a:xfrm>
          <a:prstGeom prst="rect">
            <a:avLst/>
          </a:prstGeom>
          <a:noFill/>
          <a:ln>
            <a:noFill/>
          </a:ln>
          <a:effectLst/>
          <a:extLst/>
        </p:spPr>
        <p:txBody>
          <a:bodyPr vert="horz" wrap="square" lIns="0" tIns="26781" rIns="0" bIns="26781" numCol="1" anchor="ctr" anchorCtr="0" compatLnSpc="1">
            <a:prstTxWarp prst="textNoShape">
              <a:avLst/>
            </a:prstTxWarp>
            <a:spAutoFit/>
          </a:bodyPr>
          <a:lstStyle/>
          <a:p>
            <a:pPr defTabSz="342900">
              <a:lnSpc>
                <a:spcPct val="130000"/>
              </a:lnSpc>
            </a:pPr>
            <a:r>
              <a:rPr lang="en-US" altLang="zh-CN" sz="1500" dirty="0">
                <a:solidFill>
                  <a:srgbClr val="FF8F1C"/>
                </a:solidFill>
                <a:latin typeface="Consolas" panose="020B0609020204030204" pitchFamily="49" charset="0"/>
                <a:ea typeface="+mn-ea"/>
              </a:rPr>
              <a:t>from</a:t>
            </a:r>
            <a:r>
              <a:rPr lang="en-US" altLang="zh-CN" sz="1500" dirty="0">
                <a:latin typeface="Consolas" panose="020B0609020204030204" pitchFamily="49" charset="0"/>
                <a:ea typeface="+mn-ea"/>
              </a:rPr>
              <a:t> PIL </a:t>
            </a:r>
            <a:r>
              <a:rPr lang="en-US" altLang="zh-CN" sz="1500" dirty="0">
                <a:solidFill>
                  <a:srgbClr val="FF8F1C"/>
                </a:solidFill>
                <a:latin typeface="Consolas" panose="020B0609020204030204" pitchFamily="49" charset="0"/>
                <a:ea typeface="+mn-ea"/>
              </a:rPr>
              <a:t>import</a:t>
            </a:r>
            <a:r>
              <a:rPr lang="en-US" altLang="zh-CN" sz="1500" dirty="0">
                <a:latin typeface="Consolas" panose="020B0609020204030204" pitchFamily="49" charset="0"/>
                <a:ea typeface="+mn-ea"/>
              </a:rPr>
              <a:t> Image</a:t>
            </a:r>
          </a:p>
          <a:p>
            <a:pPr defTabSz="342900">
              <a:lnSpc>
                <a:spcPct val="130000"/>
              </a:lnSpc>
            </a:pPr>
            <a:r>
              <a:rPr lang="en-US" altLang="zh-CN" sz="1500" dirty="0">
                <a:solidFill>
                  <a:srgbClr val="FF8F1C"/>
                </a:solidFill>
                <a:latin typeface="Consolas" panose="020B0609020204030204" pitchFamily="49" charset="0"/>
                <a:ea typeface="+mn-ea"/>
              </a:rPr>
              <a:t>from</a:t>
            </a:r>
            <a:r>
              <a:rPr lang="en-US" altLang="zh-CN" sz="1500" dirty="0">
                <a:latin typeface="Consolas" panose="020B0609020204030204" pitchFamily="49" charset="0"/>
                <a:ea typeface="+mn-ea"/>
              </a:rPr>
              <a:t> PIL </a:t>
            </a:r>
            <a:r>
              <a:rPr lang="en-US" altLang="zh-CN" sz="1500" dirty="0">
                <a:solidFill>
                  <a:srgbClr val="FF8F1C"/>
                </a:solidFill>
                <a:latin typeface="Consolas" panose="020B0609020204030204" pitchFamily="49" charset="0"/>
                <a:ea typeface="+mn-ea"/>
              </a:rPr>
              <a:t>import</a:t>
            </a:r>
            <a:r>
              <a:rPr lang="en-US" altLang="zh-CN" sz="1500" dirty="0">
                <a:solidFill>
                  <a:srgbClr val="FFFFFF"/>
                </a:solidFill>
                <a:latin typeface="Consolas" panose="020B0609020204030204" pitchFamily="49" charset="0"/>
                <a:ea typeface="+mn-ea"/>
              </a:rPr>
              <a:t> </a:t>
            </a:r>
            <a:r>
              <a:rPr lang="en-US" altLang="zh-CN" sz="1500" dirty="0" err="1">
                <a:latin typeface="Consolas" panose="020B0609020204030204" pitchFamily="49" charset="0"/>
                <a:ea typeface="+mn-ea"/>
              </a:rPr>
              <a:t>ImageFilter</a:t>
            </a:r>
            <a:endParaRPr lang="en-US" altLang="zh-CN" sz="1500" dirty="0">
              <a:latin typeface="Consolas" panose="020B0609020204030204" pitchFamily="49" charset="0"/>
              <a:ea typeface="+mn-ea"/>
            </a:endParaRPr>
          </a:p>
          <a:p>
            <a:pPr defTabSz="342900">
              <a:lnSpc>
                <a:spcPct val="130000"/>
              </a:lnSpc>
            </a:pPr>
            <a:r>
              <a:rPr lang="en-US" altLang="zh-CN" sz="1500" dirty="0" err="1">
                <a:latin typeface="Consolas" panose="020B0609020204030204" pitchFamily="49" charset="0"/>
                <a:ea typeface="+mn-ea"/>
              </a:rPr>
              <a:t>im</a:t>
            </a:r>
            <a:r>
              <a:rPr lang="en-US" altLang="zh-CN" sz="1500" dirty="0">
                <a:latin typeface="Consolas" panose="020B0609020204030204" pitchFamily="49" charset="0"/>
                <a:ea typeface="+mn-ea"/>
              </a:rPr>
              <a:t> = </a:t>
            </a:r>
            <a:r>
              <a:rPr lang="en-US" altLang="zh-CN" sz="1500" dirty="0" err="1">
                <a:latin typeface="Consolas" panose="020B0609020204030204" pitchFamily="49" charset="0"/>
                <a:ea typeface="+mn-ea"/>
              </a:rPr>
              <a:t>Image.open</a:t>
            </a:r>
            <a:r>
              <a:rPr lang="en-US" altLang="zh-CN" sz="1500" dirty="0">
                <a:latin typeface="Consolas" panose="020B0609020204030204" pitchFamily="49" charset="0"/>
                <a:ea typeface="+mn-ea"/>
              </a:rPr>
              <a:t>(</a:t>
            </a:r>
            <a:r>
              <a:rPr lang="en-US" altLang="zh-CN" sz="1500" dirty="0">
                <a:solidFill>
                  <a:srgbClr val="00AA00"/>
                </a:solidFill>
                <a:latin typeface="Consolas" panose="020B0609020204030204" pitchFamily="49" charset="0"/>
                <a:ea typeface="+mn-ea"/>
              </a:rPr>
              <a:t>'Beijing.jpg</a:t>
            </a:r>
            <a:r>
              <a:rPr lang="en-US" altLang="zh-CN" sz="1500" dirty="0">
                <a:latin typeface="Consolas" panose="020B0609020204030204" pitchFamily="49" charset="0"/>
                <a:ea typeface="+mn-ea"/>
              </a:rPr>
              <a:t>')</a:t>
            </a:r>
          </a:p>
          <a:p>
            <a:pPr defTabSz="342900">
              <a:lnSpc>
                <a:spcPct val="130000"/>
              </a:lnSpc>
            </a:pPr>
            <a:r>
              <a:rPr lang="en-US" altLang="zh-CN" sz="1500" dirty="0">
                <a:latin typeface="Consolas" panose="020B0609020204030204" pitchFamily="49" charset="0"/>
                <a:ea typeface="+mn-ea"/>
              </a:rPr>
              <a:t>om = </a:t>
            </a:r>
            <a:r>
              <a:rPr lang="en-US" altLang="zh-CN" sz="1500" dirty="0" err="1">
                <a:latin typeface="Consolas" panose="020B0609020204030204" pitchFamily="49" charset="0"/>
                <a:ea typeface="+mn-ea"/>
              </a:rPr>
              <a:t>im.filter</a:t>
            </a:r>
            <a:r>
              <a:rPr lang="en-US" altLang="zh-CN" sz="1500" dirty="0">
                <a:latin typeface="Consolas" panose="020B0609020204030204" pitchFamily="49" charset="0"/>
                <a:ea typeface="+mn-ea"/>
              </a:rPr>
              <a:t>(</a:t>
            </a:r>
            <a:r>
              <a:rPr lang="en-US" altLang="zh-CN" sz="1500" dirty="0" err="1">
                <a:latin typeface="Consolas" panose="020B0609020204030204" pitchFamily="49" charset="0"/>
                <a:ea typeface="+mn-ea"/>
              </a:rPr>
              <a:t>ImageFilter.CONTOUR</a:t>
            </a:r>
            <a:r>
              <a:rPr lang="en-US" altLang="zh-CN" sz="1500" dirty="0">
                <a:solidFill>
                  <a:srgbClr val="FFFFFF"/>
                </a:solidFill>
                <a:latin typeface="Consolas" panose="020B0609020204030204" pitchFamily="49" charset="0"/>
                <a:ea typeface="+mn-ea"/>
              </a:rPr>
              <a:t>)</a:t>
            </a:r>
          </a:p>
          <a:p>
            <a:pPr defTabSz="342900">
              <a:lnSpc>
                <a:spcPct val="130000"/>
              </a:lnSpc>
            </a:pPr>
            <a:r>
              <a:rPr lang="en-US" altLang="zh-CN" sz="1500" dirty="0" err="1">
                <a:latin typeface="Consolas" panose="020B0609020204030204" pitchFamily="49" charset="0"/>
                <a:ea typeface="+mn-ea"/>
              </a:rPr>
              <a:t>om.save</a:t>
            </a:r>
            <a:r>
              <a:rPr lang="en-US" altLang="zh-CN" sz="1500" dirty="0">
                <a:latin typeface="Consolas" panose="020B0609020204030204" pitchFamily="49" charset="0"/>
                <a:ea typeface="+mn-ea"/>
              </a:rPr>
              <a:t>(</a:t>
            </a:r>
            <a:r>
              <a:rPr lang="en-US" altLang="zh-CN" sz="1500" dirty="0">
                <a:solidFill>
                  <a:srgbClr val="00AA00"/>
                </a:solidFill>
                <a:latin typeface="Consolas" panose="020B0609020204030204" pitchFamily="49" charset="0"/>
                <a:ea typeface="+mn-ea"/>
              </a:rPr>
              <a:t>'BeijingContour.jpg'</a:t>
            </a:r>
            <a:r>
              <a:rPr lang="en-US" altLang="zh-CN" sz="1500" dirty="0">
                <a:latin typeface="Consolas" panose="020B0609020204030204" pitchFamily="49" charset="0"/>
                <a:ea typeface="+mn-ea"/>
              </a:rPr>
              <a:t>)</a:t>
            </a:r>
          </a:p>
        </p:txBody>
      </p:sp>
      <p:sp>
        <p:nvSpPr>
          <p:cNvPr id="19" name="TextBox 15">
            <a:extLst>
              <a:ext uri="{FF2B5EF4-FFF2-40B4-BE49-F238E27FC236}">
                <a16:creationId xmlns:a16="http://schemas.microsoft.com/office/drawing/2014/main" id="{6060B3B5-FD99-49FA-874B-BAD97E5D18A0}"/>
              </a:ext>
            </a:extLst>
          </p:cNvPr>
          <p:cNvSpPr txBox="1"/>
          <p:nvPr/>
        </p:nvSpPr>
        <p:spPr>
          <a:xfrm>
            <a:off x="5187051" y="3464863"/>
            <a:ext cx="2954818" cy="641394"/>
          </a:xfrm>
          <a:prstGeom prst="rect">
            <a:avLst/>
          </a:prstGeom>
          <a:noFill/>
        </p:spPr>
        <p:txBody>
          <a:bodyPr wrap="square" rtlCol="0">
            <a:spAutoFit/>
          </a:bodyPr>
          <a:lstStyle/>
          <a:p>
            <a:pPr algn="ctr" defTabSz="685663" eaLnBrk="1" fontAlgn="auto" hangingPunct="1">
              <a:lnSpc>
                <a:spcPct val="150000"/>
              </a:lnSpc>
              <a:spcBef>
                <a:spcPts val="0"/>
              </a:spcBef>
              <a:spcAft>
                <a:spcPts val="0"/>
              </a:spcAft>
            </a:pPr>
            <a:r>
              <a:rPr lang="zh-CN" altLang="en-US" sz="2700" dirty="0">
                <a:latin typeface="微软雅黑" panose="020B0503020204020204" pitchFamily="34" charset="-122"/>
                <a:ea typeface="微软雅黑" panose="020B0503020204020204" pitchFamily="34" charset="-122"/>
                <a:cs typeface="Lato Regular"/>
              </a:rPr>
              <a:t>图像的轮廓效果</a:t>
            </a:r>
            <a:endParaRPr lang="en-US" sz="1200" dirty="0">
              <a:latin typeface="Lato Light"/>
              <a:ea typeface="+mn-ea"/>
              <a:cs typeface="Lato Light"/>
            </a:endParaRPr>
          </a:p>
        </p:txBody>
      </p:sp>
      <p:sp>
        <p:nvSpPr>
          <p:cNvPr id="20" name="文本框 19">
            <a:extLst>
              <a:ext uri="{FF2B5EF4-FFF2-40B4-BE49-F238E27FC236}">
                <a16:creationId xmlns:a16="http://schemas.microsoft.com/office/drawing/2014/main" id="{0933C0C5-FBA9-4293-BBD4-C82C90D75FCA}"/>
              </a:ext>
            </a:extLst>
          </p:cNvPr>
          <p:cNvSpPr txBox="1"/>
          <p:nvPr/>
        </p:nvSpPr>
        <p:spPr>
          <a:xfrm>
            <a:off x="3956950" y="3202529"/>
            <a:ext cx="1585913" cy="507831"/>
          </a:xfrm>
          <a:prstGeom prst="rect">
            <a:avLst/>
          </a:prstGeom>
          <a:noFill/>
        </p:spPr>
        <p:txBody>
          <a:bodyPr wrap="square" rtlCol="0">
            <a:spAutoFit/>
          </a:bodyPr>
          <a:lstStyle/>
          <a:p>
            <a:pPr algn="ctr" defTabSz="342900" eaLnBrk="1" hangingPunct="1">
              <a:defRPr/>
            </a:pPr>
            <a:r>
              <a:rPr lang="en-US" altLang="zh-CN" sz="2700" b="1" kern="0" dirty="0">
                <a:solidFill>
                  <a:srgbClr val="FF931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Gill Sans" charset="0"/>
              </a:rPr>
              <a:t>5</a:t>
            </a:r>
            <a:r>
              <a:rPr lang="zh-CN" altLang="en-US" sz="2700" b="1" kern="0" dirty="0">
                <a:solidFill>
                  <a:srgbClr val="FF931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Gill Sans" charset="0"/>
              </a:rPr>
              <a:t>行代码</a:t>
            </a:r>
          </a:p>
        </p:txBody>
      </p:sp>
    </p:spTree>
    <p:extLst>
      <p:ext uri="{BB962C8B-B14F-4D97-AF65-F5344CB8AC3E}">
        <p14:creationId xmlns:p14="http://schemas.microsoft.com/office/powerpoint/2010/main" val="3132473113"/>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wipe(left)">
                                      <p:cBhvr>
                                        <p:cTn id="7" dur="500"/>
                                        <p:tgtEl>
                                          <p:spTgt spid="20"/>
                                        </p:tgtEl>
                                      </p:cBhvr>
                                    </p:animEffect>
                                  </p:childTnLst>
                                </p:cTn>
                              </p:par>
                              <p:par>
                                <p:cTn id="8" presetID="22" presetClass="entr" presetSubtype="8" fill="hold" grpId="0" nodeType="withEffect">
                                  <p:stCondLst>
                                    <p:cond delay="0"/>
                                  </p:stCondLst>
                                  <p:childTnLst>
                                    <p:set>
                                      <p:cBhvr>
                                        <p:cTn id="9" dur="1" fill="hold">
                                          <p:stCondLst>
                                            <p:cond delay="0"/>
                                          </p:stCondLst>
                                        </p:cTn>
                                        <p:tgtEl>
                                          <p:spTgt spid="18"/>
                                        </p:tgtEl>
                                        <p:attrNameLst>
                                          <p:attrName>style.visibility</p:attrName>
                                        </p:attrNameLst>
                                      </p:cBhvr>
                                      <p:to>
                                        <p:strVal val="visible"/>
                                      </p:to>
                                    </p:set>
                                    <p:animEffect transition="in" filter="wipe(left)">
                                      <p:cBhvr>
                                        <p:cTn id="10"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15">
            <a:extLst>
              <a:ext uri="{FF2B5EF4-FFF2-40B4-BE49-F238E27FC236}">
                <a16:creationId xmlns:a16="http://schemas.microsoft.com/office/drawing/2014/main" id="{D2F5CAB2-2C73-4A03-9AC1-155B09B91551}"/>
              </a:ext>
            </a:extLst>
          </p:cNvPr>
          <p:cNvSpPr txBox="1"/>
          <p:nvPr/>
        </p:nvSpPr>
        <p:spPr>
          <a:xfrm>
            <a:off x="5474610" y="4107390"/>
            <a:ext cx="2954818" cy="715581"/>
          </a:xfrm>
          <a:prstGeom prst="rect">
            <a:avLst/>
          </a:prstGeom>
          <a:noFill/>
        </p:spPr>
        <p:txBody>
          <a:bodyPr wrap="square" rtlCol="0">
            <a:spAutoFit/>
          </a:bodyPr>
          <a:lstStyle/>
          <a:p>
            <a:pPr algn="ctr">
              <a:lnSpc>
                <a:spcPct val="150000"/>
              </a:lnSpc>
            </a:pPr>
            <a:r>
              <a:rPr lang="zh-CN" altLang="en-US" sz="2700" dirty="0">
                <a:latin typeface="微软雅黑" panose="020B0503020204020204" pitchFamily="34" charset="-122"/>
                <a:ea typeface="微软雅黑" panose="020B0503020204020204" pitchFamily="34" charset="-122"/>
                <a:cs typeface="Lato Regular"/>
              </a:rPr>
              <a:t>图像的手绘效果</a:t>
            </a:r>
            <a:endParaRPr lang="en-US" sz="1200" dirty="0">
              <a:latin typeface="Lato Light"/>
              <a:cs typeface="Lato Light"/>
            </a:endParaRPr>
          </a:p>
        </p:txBody>
      </p:sp>
      <p:sp>
        <p:nvSpPr>
          <p:cNvPr id="13" name="Rectangle 1">
            <a:extLst>
              <a:ext uri="{FF2B5EF4-FFF2-40B4-BE49-F238E27FC236}">
                <a16:creationId xmlns:a16="http://schemas.microsoft.com/office/drawing/2014/main" id="{DDF04E3F-9B64-4AF1-9F3A-89F17350E2DF}"/>
              </a:ext>
            </a:extLst>
          </p:cNvPr>
          <p:cNvSpPr>
            <a:spLocks noChangeArrowheads="1"/>
          </p:cNvSpPr>
          <p:nvPr/>
        </p:nvSpPr>
        <p:spPr bwMode="auto">
          <a:xfrm>
            <a:off x="586939" y="717067"/>
            <a:ext cx="6365081" cy="3932070"/>
          </a:xfrm>
          <a:prstGeom prst="rect">
            <a:avLst/>
          </a:prstGeom>
          <a:noFill/>
          <a:ln>
            <a:noFill/>
          </a:ln>
          <a:effectLst/>
          <a:extLst/>
        </p:spPr>
        <p:txBody>
          <a:bodyPr vert="horz" wrap="square" lIns="0" tIns="26781" rIns="0" bIns="26781" numCol="1" anchor="ctr" anchorCtr="0" compatLnSpc="1">
            <a:prstTxWarp prst="textNoShape">
              <a:avLst/>
            </a:prstTxWarp>
            <a:spAutoFit/>
          </a:bodyPr>
          <a:lstStyle/>
          <a:p>
            <a:pPr defTabSz="342900"/>
            <a:r>
              <a:rPr lang="en-US" altLang="zh-CN" sz="1200" dirty="0">
                <a:solidFill>
                  <a:srgbClr val="FF8F1C"/>
                </a:solidFill>
                <a:latin typeface="Consolas" panose="020B0609020204030204" pitchFamily="49" charset="0"/>
              </a:rPr>
              <a:t>from</a:t>
            </a:r>
            <a:r>
              <a:rPr lang="en-US" altLang="zh-CN" sz="1200" dirty="0">
                <a:solidFill>
                  <a:schemeClr val="bg1"/>
                </a:solidFill>
                <a:latin typeface="Consolas" panose="020B0609020204030204" pitchFamily="49" charset="0"/>
              </a:rPr>
              <a:t> </a:t>
            </a:r>
            <a:r>
              <a:rPr lang="en-US" altLang="zh-CN" sz="1200" dirty="0">
                <a:latin typeface="Consolas" panose="020B0609020204030204" pitchFamily="49" charset="0"/>
              </a:rPr>
              <a:t>PIL</a:t>
            </a:r>
            <a:r>
              <a:rPr lang="en-US" altLang="zh-CN" sz="1200" dirty="0">
                <a:solidFill>
                  <a:schemeClr val="bg1"/>
                </a:solidFill>
                <a:latin typeface="Consolas" panose="020B0609020204030204" pitchFamily="49" charset="0"/>
              </a:rPr>
              <a:t> </a:t>
            </a:r>
            <a:r>
              <a:rPr lang="en-US" altLang="zh-CN" sz="1200" dirty="0">
                <a:solidFill>
                  <a:srgbClr val="FF8F1C"/>
                </a:solidFill>
                <a:latin typeface="Consolas" panose="020B0609020204030204" pitchFamily="49" charset="0"/>
              </a:rPr>
              <a:t>import</a:t>
            </a:r>
            <a:r>
              <a:rPr lang="en-US" altLang="zh-CN" sz="1200" dirty="0">
                <a:solidFill>
                  <a:schemeClr val="bg1"/>
                </a:solidFill>
                <a:latin typeface="Consolas" panose="020B0609020204030204" pitchFamily="49" charset="0"/>
              </a:rPr>
              <a:t> </a:t>
            </a:r>
            <a:r>
              <a:rPr lang="en-US" altLang="zh-CN" sz="1200" dirty="0">
                <a:latin typeface="Consolas" panose="020B0609020204030204" pitchFamily="49" charset="0"/>
              </a:rPr>
              <a:t>Image</a:t>
            </a:r>
          </a:p>
          <a:p>
            <a:pPr defTabSz="342900"/>
            <a:r>
              <a:rPr lang="en-US" altLang="zh-CN" sz="1200" dirty="0">
                <a:solidFill>
                  <a:srgbClr val="FF8F1C"/>
                </a:solidFill>
                <a:latin typeface="Consolas" panose="020B0609020204030204" pitchFamily="49" charset="0"/>
              </a:rPr>
              <a:t>import</a:t>
            </a:r>
            <a:r>
              <a:rPr lang="en-US" altLang="zh-CN" sz="1200" dirty="0">
                <a:solidFill>
                  <a:schemeClr val="bg1"/>
                </a:solidFill>
                <a:latin typeface="Consolas" panose="020B0609020204030204" pitchFamily="49" charset="0"/>
              </a:rPr>
              <a:t> </a:t>
            </a:r>
            <a:r>
              <a:rPr lang="en-US" altLang="zh-CN" sz="1200" dirty="0" err="1">
                <a:latin typeface="Consolas" panose="020B0609020204030204" pitchFamily="49" charset="0"/>
              </a:rPr>
              <a:t>numpy</a:t>
            </a:r>
            <a:r>
              <a:rPr lang="en-US" altLang="zh-CN" sz="1200" dirty="0">
                <a:latin typeface="Consolas" panose="020B0609020204030204" pitchFamily="49" charset="0"/>
              </a:rPr>
              <a:t> </a:t>
            </a:r>
            <a:r>
              <a:rPr lang="en-US" altLang="zh-CN" sz="1200" dirty="0">
                <a:solidFill>
                  <a:srgbClr val="FF8F1C"/>
                </a:solidFill>
                <a:latin typeface="Consolas" panose="020B0609020204030204" pitchFamily="49" charset="0"/>
              </a:rPr>
              <a:t>as</a:t>
            </a:r>
            <a:r>
              <a:rPr lang="en-US" altLang="zh-CN" sz="1200" dirty="0">
                <a:solidFill>
                  <a:schemeClr val="bg1"/>
                </a:solidFill>
                <a:latin typeface="Consolas" panose="020B0609020204030204" pitchFamily="49" charset="0"/>
              </a:rPr>
              <a:t> </a:t>
            </a:r>
            <a:r>
              <a:rPr lang="en-US" altLang="zh-CN" sz="1200" dirty="0">
                <a:latin typeface="Consolas" panose="020B0609020204030204" pitchFamily="49" charset="0"/>
              </a:rPr>
              <a:t>np</a:t>
            </a:r>
          </a:p>
          <a:p>
            <a:pPr defTabSz="342900"/>
            <a:r>
              <a:rPr lang="en-US" altLang="zh-CN" sz="1200" dirty="0">
                <a:latin typeface="Consolas" panose="020B0609020204030204" pitchFamily="49" charset="0"/>
              </a:rPr>
              <a:t>a = </a:t>
            </a:r>
            <a:r>
              <a:rPr lang="en-US" altLang="zh-CN" sz="1200" dirty="0" err="1">
                <a:latin typeface="Consolas" panose="020B0609020204030204" pitchFamily="49" charset="0"/>
              </a:rPr>
              <a:t>np.array</a:t>
            </a:r>
            <a:r>
              <a:rPr lang="en-US" altLang="zh-CN" sz="1200" dirty="0">
                <a:latin typeface="Consolas" panose="020B0609020204030204" pitchFamily="49" charset="0"/>
              </a:rPr>
              <a:t>(</a:t>
            </a:r>
            <a:r>
              <a:rPr lang="en-US" altLang="zh-CN" sz="1200" dirty="0" err="1">
                <a:latin typeface="Consolas" panose="020B0609020204030204" pitchFamily="49" charset="0"/>
              </a:rPr>
              <a:t>Image.open</a:t>
            </a:r>
            <a:r>
              <a:rPr lang="en-US" altLang="zh-CN" sz="1200" dirty="0">
                <a:latin typeface="Consolas" panose="020B0609020204030204" pitchFamily="49" charset="0"/>
              </a:rPr>
              <a:t>(</a:t>
            </a:r>
            <a:r>
              <a:rPr lang="en-US" altLang="zh-CN" sz="1200" dirty="0">
                <a:solidFill>
                  <a:srgbClr val="00AA00"/>
                </a:solidFill>
                <a:latin typeface="Consolas" panose="020B0609020204030204" pitchFamily="49" charset="0"/>
              </a:rPr>
              <a:t>‘hfut.jpg'</a:t>
            </a:r>
            <a:r>
              <a:rPr lang="en-US" altLang="zh-CN" sz="1200" dirty="0">
                <a:latin typeface="Consolas" panose="020B0609020204030204" pitchFamily="49" charset="0"/>
              </a:rPr>
              <a:t>).convert(</a:t>
            </a:r>
            <a:r>
              <a:rPr lang="en-US" altLang="zh-CN" sz="1200" dirty="0">
                <a:solidFill>
                  <a:srgbClr val="00AA00"/>
                </a:solidFill>
                <a:latin typeface="Consolas" panose="020B0609020204030204" pitchFamily="49" charset="0"/>
              </a:rPr>
              <a:t>'L'</a:t>
            </a:r>
            <a:r>
              <a:rPr lang="en-US" altLang="zh-CN" sz="1200" dirty="0">
                <a:latin typeface="Consolas" panose="020B0609020204030204" pitchFamily="49" charset="0"/>
              </a:rPr>
              <a:t>)).</a:t>
            </a:r>
            <a:r>
              <a:rPr lang="en-US" altLang="zh-CN" sz="1200" dirty="0" err="1">
                <a:latin typeface="Consolas" panose="020B0609020204030204" pitchFamily="49" charset="0"/>
              </a:rPr>
              <a:t>astype</a:t>
            </a:r>
            <a:r>
              <a:rPr lang="en-US" altLang="zh-CN" sz="1200" dirty="0">
                <a:latin typeface="Consolas" panose="020B0609020204030204" pitchFamily="49" charset="0"/>
              </a:rPr>
              <a:t>(</a:t>
            </a:r>
            <a:r>
              <a:rPr lang="en-US" altLang="zh-CN" sz="1200" dirty="0">
                <a:solidFill>
                  <a:srgbClr val="00AA00"/>
                </a:solidFill>
                <a:latin typeface="Consolas" panose="020B0609020204030204" pitchFamily="49" charset="0"/>
              </a:rPr>
              <a:t>'float'</a:t>
            </a:r>
            <a:r>
              <a:rPr lang="en-US" altLang="zh-CN" sz="1200" dirty="0">
                <a:latin typeface="Consolas" panose="020B0609020204030204" pitchFamily="49" charset="0"/>
              </a:rPr>
              <a:t>)</a:t>
            </a:r>
          </a:p>
          <a:p>
            <a:pPr defTabSz="342900"/>
            <a:r>
              <a:rPr lang="en-US" altLang="zh-CN" sz="1200" dirty="0">
                <a:latin typeface="Consolas" panose="020B0609020204030204" pitchFamily="49" charset="0"/>
              </a:rPr>
              <a:t>depth = 10</a:t>
            </a:r>
          </a:p>
          <a:p>
            <a:pPr defTabSz="342900"/>
            <a:r>
              <a:rPr lang="en-US" altLang="zh-CN" sz="1200" dirty="0">
                <a:latin typeface="Consolas" panose="020B0609020204030204" pitchFamily="49" charset="0"/>
              </a:rPr>
              <a:t>grad = </a:t>
            </a:r>
            <a:r>
              <a:rPr lang="en-US" altLang="zh-CN" sz="1200" dirty="0" err="1">
                <a:latin typeface="Consolas" panose="020B0609020204030204" pitchFamily="49" charset="0"/>
              </a:rPr>
              <a:t>np.gradient</a:t>
            </a:r>
            <a:r>
              <a:rPr lang="en-US" altLang="zh-CN" sz="1200" dirty="0">
                <a:latin typeface="Consolas" panose="020B0609020204030204" pitchFamily="49" charset="0"/>
              </a:rPr>
              <a:t>(a)</a:t>
            </a:r>
            <a:endParaRPr lang="zh-CN" altLang="en-US" sz="1200" dirty="0">
              <a:latin typeface="Consolas" panose="020B0609020204030204" pitchFamily="49" charset="0"/>
            </a:endParaRPr>
          </a:p>
          <a:p>
            <a:pPr defTabSz="342900"/>
            <a:r>
              <a:rPr lang="en-US" altLang="zh-CN" sz="1200" dirty="0" err="1">
                <a:latin typeface="Consolas" panose="020B0609020204030204" pitchFamily="49" charset="0"/>
              </a:rPr>
              <a:t>grad_x</a:t>
            </a:r>
            <a:r>
              <a:rPr lang="en-US" altLang="zh-CN" sz="1200" dirty="0">
                <a:latin typeface="Consolas" panose="020B0609020204030204" pitchFamily="49" charset="0"/>
              </a:rPr>
              <a:t>, </a:t>
            </a:r>
            <a:r>
              <a:rPr lang="en-US" altLang="zh-CN" sz="1200" dirty="0" err="1">
                <a:latin typeface="Consolas" panose="020B0609020204030204" pitchFamily="49" charset="0"/>
              </a:rPr>
              <a:t>grad_y</a:t>
            </a:r>
            <a:r>
              <a:rPr lang="en-US" altLang="zh-CN" sz="1200" dirty="0">
                <a:latin typeface="Consolas" panose="020B0609020204030204" pitchFamily="49" charset="0"/>
              </a:rPr>
              <a:t> = grad</a:t>
            </a:r>
            <a:endParaRPr lang="zh-CN" altLang="en-US" sz="1200" dirty="0">
              <a:latin typeface="Consolas" panose="020B0609020204030204" pitchFamily="49" charset="0"/>
            </a:endParaRPr>
          </a:p>
          <a:p>
            <a:pPr defTabSz="342900"/>
            <a:r>
              <a:rPr lang="en-US" altLang="zh-CN" sz="1200" dirty="0" err="1">
                <a:latin typeface="Consolas" panose="020B0609020204030204" pitchFamily="49" charset="0"/>
              </a:rPr>
              <a:t>grad_x</a:t>
            </a:r>
            <a:r>
              <a:rPr lang="en-US" altLang="zh-CN" sz="1200" dirty="0">
                <a:latin typeface="Consolas" panose="020B0609020204030204" pitchFamily="49" charset="0"/>
              </a:rPr>
              <a:t> = </a:t>
            </a:r>
            <a:r>
              <a:rPr lang="en-US" altLang="zh-CN" sz="1200" dirty="0" err="1">
                <a:latin typeface="Consolas" panose="020B0609020204030204" pitchFamily="49" charset="0"/>
              </a:rPr>
              <a:t>grad_x</a:t>
            </a:r>
            <a:r>
              <a:rPr lang="en-US" altLang="zh-CN" sz="1200" dirty="0">
                <a:latin typeface="Consolas" panose="020B0609020204030204" pitchFamily="49" charset="0"/>
              </a:rPr>
              <a:t>*depth/100</a:t>
            </a:r>
          </a:p>
          <a:p>
            <a:pPr defTabSz="342900"/>
            <a:r>
              <a:rPr lang="en-US" altLang="zh-CN" sz="1200" dirty="0" err="1">
                <a:latin typeface="Consolas" panose="020B0609020204030204" pitchFamily="49" charset="0"/>
              </a:rPr>
              <a:t>grad_y</a:t>
            </a:r>
            <a:r>
              <a:rPr lang="en-US" altLang="zh-CN" sz="1200" dirty="0">
                <a:latin typeface="Consolas" panose="020B0609020204030204" pitchFamily="49" charset="0"/>
              </a:rPr>
              <a:t> = </a:t>
            </a:r>
            <a:r>
              <a:rPr lang="en-US" altLang="zh-CN" sz="1200" dirty="0" err="1">
                <a:latin typeface="Consolas" panose="020B0609020204030204" pitchFamily="49" charset="0"/>
              </a:rPr>
              <a:t>grad_y</a:t>
            </a:r>
            <a:r>
              <a:rPr lang="en-US" altLang="zh-CN" sz="1200" dirty="0">
                <a:latin typeface="Consolas" panose="020B0609020204030204" pitchFamily="49" charset="0"/>
              </a:rPr>
              <a:t>*depth/100</a:t>
            </a:r>
          </a:p>
          <a:p>
            <a:pPr defTabSz="342900"/>
            <a:r>
              <a:rPr lang="en-US" altLang="zh-CN" sz="1200" dirty="0">
                <a:latin typeface="Consolas" panose="020B0609020204030204" pitchFamily="49" charset="0"/>
              </a:rPr>
              <a:t>A = </a:t>
            </a:r>
            <a:r>
              <a:rPr lang="en-US" altLang="zh-CN" sz="1200" dirty="0" err="1">
                <a:latin typeface="Consolas" panose="020B0609020204030204" pitchFamily="49" charset="0"/>
              </a:rPr>
              <a:t>np.sqrt</a:t>
            </a:r>
            <a:r>
              <a:rPr lang="en-US" altLang="zh-CN" sz="1200" dirty="0">
                <a:latin typeface="Consolas" panose="020B0609020204030204" pitchFamily="49" charset="0"/>
              </a:rPr>
              <a:t>(</a:t>
            </a:r>
            <a:r>
              <a:rPr lang="en-US" altLang="zh-CN" sz="1200" dirty="0" err="1">
                <a:latin typeface="Consolas" panose="020B0609020204030204" pitchFamily="49" charset="0"/>
              </a:rPr>
              <a:t>grad_x</a:t>
            </a:r>
            <a:r>
              <a:rPr lang="en-US" altLang="zh-CN" sz="1200" dirty="0">
                <a:latin typeface="Consolas" panose="020B0609020204030204" pitchFamily="49" charset="0"/>
              </a:rPr>
              <a:t>**2 + </a:t>
            </a:r>
            <a:r>
              <a:rPr lang="en-US" altLang="zh-CN" sz="1200" dirty="0" err="1">
                <a:latin typeface="Consolas" panose="020B0609020204030204" pitchFamily="49" charset="0"/>
              </a:rPr>
              <a:t>grad_y</a:t>
            </a:r>
            <a:r>
              <a:rPr lang="en-US" altLang="zh-CN" sz="1200" dirty="0">
                <a:latin typeface="Consolas" panose="020B0609020204030204" pitchFamily="49" charset="0"/>
              </a:rPr>
              <a:t>**2 + 1)</a:t>
            </a:r>
          </a:p>
          <a:p>
            <a:pPr defTabSz="342900"/>
            <a:r>
              <a:rPr lang="en-US" altLang="zh-CN" sz="1200" dirty="0" err="1">
                <a:latin typeface="Consolas" panose="020B0609020204030204" pitchFamily="49" charset="0"/>
              </a:rPr>
              <a:t>uni_x</a:t>
            </a:r>
            <a:r>
              <a:rPr lang="en-US" altLang="zh-CN" sz="1200" dirty="0">
                <a:latin typeface="Consolas" panose="020B0609020204030204" pitchFamily="49" charset="0"/>
              </a:rPr>
              <a:t> = </a:t>
            </a:r>
            <a:r>
              <a:rPr lang="en-US" altLang="zh-CN" sz="1200" dirty="0" err="1">
                <a:latin typeface="Consolas" panose="020B0609020204030204" pitchFamily="49" charset="0"/>
              </a:rPr>
              <a:t>grad_x</a:t>
            </a:r>
            <a:r>
              <a:rPr lang="en-US" altLang="zh-CN" sz="1200" dirty="0">
                <a:latin typeface="Consolas" panose="020B0609020204030204" pitchFamily="49" charset="0"/>
              </a:rPr>
              <a:t>/A</a:t>
            </a:r>
          </a:p>
          <a:p>
            <a:pPr defTabSz="342900"/>
            <a:r>
              <a:rPr lang="en-US" altLang="zh-CN" sz="1200" dirty="0" err="1">
                <a:latin typeface="Consolas" panose="020B0609020204030204" pitchFamily="49" charset="0"/>
              </a:rPr>
              <a:t>uni_y</a:t>
            </a:r>
            <a:r>
              <a:rPr lang="en-US" altLang="zh-CN" sz="1200" dirty="0">
                <a:latin typeface="Consolas" panose="020B0609020204030204" pitchFamily="49" charset="0"/>
              </a:rPr>
              <a:t> = </a:t>
            </a:r>
            <a:r>
              <a:rPr lang="en-US" altLang="zh-CN" sz="1200" dirty="0" err="1">
                <a:latin typeface="Consolas" panose="020B0609020204030204" pitchFamily="49" charset="0"/>
              </a:rPr>
              <a:t>grad_y</a:t>
            </a:r>
            <a:r>
              <a:rPr lang="en-US" altLang="zh-CN" sz="1200" dirty="0">
                <a:latin typeface="Consolas" panose="020B0609020204030204" pitchFamily="49" charset="0"/>
              </a:rPr>
              <a:t>/A</a:t>
            </a:r>
          </a:p>
          <a:p>
            <a:pPr defTabSz="342900"/>
            <a:r>
              <a:rPr lang="en-US" altLang="zh-CN" sz="1200" dirty="0" err="1">
                <a:latin typeface="Consolas" panose="020B0609020204030204" pitchFamily="49" charset="0"/>
              </a:rPr>
              <a:t>uni_z</a:t>
            </a:r>
            <a:r>
              <a:rPr lang="en-US" altLang="zh-CN" sz="1200" dirty="0">
                <a:latin typeface="Consolas" panose="020B0609020204030204" pitchFamily="49" charset="0"/>
              </a:rPr>
              <a:t> = 1/A</a:t>
            </a:r>
          </a:p>
          <a:p>
            <a:pPr defTabSz="342900"/>
            <a:r>
              <a:rPr lang="en-US" altLang="zh-CN" sz="1200" dirty="0" err="1">
                <a:latin typeface="Consolas" panose="020B0609020204030204" pitchFamily="49" charset="0"/>
              </a:rPr>
              <a:t>vec_el</a:t>
            </a:r>
            <a:r>
              <a:rPr lang="en-US" altLang="zh-CN" sz="1200" dirty="0">
                <a:latin typeface="Consolas" panose="020B0609020204030204" pitchFamily="49" charset="0"/>
              </a:rPr>
              <a:t> = </a:t>
            </a:r>
            <a:r>
              <a:rPr lang="en-US" altLang="zh-CN" sz="1200" dirty="0" err="1">
                <a:latin typeface="Consolas" panose="020B0609020204030204" pitchFamily="49" charset="0"/>
              </a:rPr>
              <a:t>np.pi</a:t>
            </a:r>
            <a:r>
              <a:rPr lang="en-US" altLang="zh-CN" sz="1200" dirty="0">
                <a:latin typeface="Consolas" panose="020B0609020204030204" pitchFamily="49" charset="0"/>
              </a:rPr>
              <a:t>/2.2</a:t>
            </a:r>
          </a:p>
          <a:p>
            <a:pPr defTabSz="342900"/>
            <a:r>
              <a:rPr lang="en-US" altLang="zh-CN" sz="1200" dirty="0" err="1">
                <a:latin typeface="Consolas" panose="020B0609020204030204" pitchFamily="49" charset="0"/>
              </a:rPr>
              <a:t>vec_az</a:t>
            </a:r>
            <a:r>
              <a:rPr lang="en-US" altLang="zh-CN" sz="1200" dirty="0">
                <a:latin typeface="Consolas" panose="020B0609020204030204" pitchFamily="49" charset="0"/>
              </a:rPr>
              <a:t> = </a:t>
            </a:r>
            <a:r>
              <a:rPr lang="en-US" altLang="zh-CN" sz="1200" dirty="0" err="1">
                <a:latin typeface="Consolas" panose="020B0609020204030204" pitchFamily="49" charset="0"/>
              </a:rPr>
              <a:t>np.pi</a:t>
            </a:r>
            <a:r>
              <a:rPr lang="en-US" altLang="zh-CN" sz="1200" dirty="0">
                <a:latin typeface="Consolas" panose="020B0609020204030204" pitchFamily="49" charset="0"/>
              </a:rPr>
              <a:t>/4</a:t>
            </a:r>
          </a:p>
          <a:p>
            <a:pPr defTabSz="342900"/>
            <a:r>
              <a:rPr lang="en-US" altLang="zh-CN" sz="1200" dirty="0">
                <a:latin typeface="Consolas" panose="020B0609020204030204" pitchFamily="49" charset="0"/>
              </a:rPr>
              <a:t>dx = </a:t>
            </a:r>
            <a:r>
              <a:rPr lang="en-US" altLang="zh-CN" sz="1200" dirty="0" err="1">
                <a:latin typeface="Consolas" panose="020B0609020204030204" pitchFamily="49" charset="0"/>
              </a:rPr>
              <a:t>np.cos</a:t>
            </a:r>
            <a:r>
              <a:rPr lang="en-US" altLang="zh-CN" sz="1200" dirty="0">
                <a:latin typeface="Consolas" panose="020B0609020204030204" pitchFamily="49" charset="0"/>
              </a:rPr>
              <a:t>(</a:t>
            </a:r>
            <a:r>
              <a:rPr lang="en-US" altLang="zh-CN" sz="1200" dirty="0" err="1">
                <a:latin typeface="Consolas" panose="020B0609020204030204" pitchFamily="49" charset="0"/>
              </a:rPr>
              <a:t>vec_el</a:t>
            </a:r>
            <a:r>
              <a:rPr lang="en-US" altLang="zh-CN" sz="1200" dirty="0">
                <a:latin typeface="Consolas" panose="020B0609020204030204" pitchFamily="49" charset="0"/>
              </a:rPr>
              <a:t>)*</a:t>
            </a:r>
            <a:r>
              <a:rPr lang="en-US" altLang="zh-CN" sz="1200" dirty="0" err="1">
                <a:latin typeface="Consolas" panose="020B0609020204030204" pitchFamily="49" charset="0"/>
              </a:rPr>
              <a:t>np.cos</a:t>
            </a:r>
            <a:r>
              <a:rPr lang="en-US" altLang="zh-CN" sz="1200" dirty="0">
                <a:latin typeface="Consolas" panose="020B0609020204030204" pitchFamily="49" charset="0"/>
              </a:rPr>
              <a:t>(</a:t>
            </a:r>
            <a:r>
              <a:rPr lang="en-US" altLang="zh-CN" sz="1200" dirty="0" err="1">
                <a:latin typeface="Consolas" panose="020B0609020204030204" pitchFamily="49" charset="0"/>
              </a:rPr>
              <a:t>vec_az</a:t>
            </a:r>
            <a:r>
              <a:rPr lang="en-US" altLang="zh-CN" sz="1200" dirty="0">
                <a:latin typeface="Consolas" panose="020B0609020204030204" pitchFamily="49" charset="0"/>
              </a:rPr>
              <a:t>) </a:t>
            </a:r>
            <a:endParaRPr lang="zh-CN" altLang="en-US" sz="1200" dirty="0">
              <a:latin typeface="Consolas" panose="020B0609020204030204" pitchFamily="49" charset="0"/>
            </a:endParaRPr>
          </a:p>
          <a:p>
            <a:pPr defTabSz="342900"/>
            <a:r>
              <a:rPr lang="en-US" altLang="zh-CN" sz="1200" dirty="0" err="1">
                <a:latin typeface="Consolas" panose="020B0609020204030204" pitchFamily="49" charset="0"/>
              </a:rPr>
              <a:t>dy</a:t>
            </a:r>
            <a:r>
              <a:rPr lang="en-US" altLang="zh-CN" sz="1200" dirty="0">
                <a:latin typeface="Consolas" panose="020B0609020204030204" pitchFamily="49" charset="0"/>
              </a:rPr>
              <a:t> = </a:t>
            </a:r>
            <a:r>
              <a:rPr lang="en-US" altLang="zh-CN" sz="1200" dirty="0" err="1">
                <a:latin typeface="Consolas" panose="020B0609020204030204" pitchFamily="49" charset="0"/>
              </a:rPr>
              <a:t>np.cos</a:t>
            </a:r>
            <a:r>
              <a:rPr lang="en-US" altLang="zh-CN" sz="1200" dirty="0">
                <a:latin typeface="Consolas" panose="020B0609020204030204" pitchFamily="49" charset="0"/>
              </a:rPr>
              <a:t>(</a:t>
            </a:r>
            <a:r>
              <a:rPr lang="en-US" altLang="zh-CN" sz="1200" dirty="0" err="1">
                <a:latin typeface="Consolas" panose="020B0609020204030204" pitchFamily="49" charset="0"/>
              </a:rPr>
              <a:t>vec_el</a:t>
            </a:r>
            <a:r>
              <a:rPr lang="en-US" altLang="zh-CN" sz="1200" dirty="0">
                <a:latin typeface="Consolas" panose="020B0609020204030204" pitchFamily="49" charset="0"/>
              </a:rPr>
              <a:t>)*</a:t>
            </a:r>
            <a:r>
              <a:rPr lang="en-US" altLang="zh-CN" sz="1200" dirty="0" err="1">
                <a:latin typeface="Consolas" panose="020B0609020204030204" pitchFamily="49" charset="0"/>
              </a:rPr>
              <a:t>np.sin</a:t>
            </a:r>
            <a:r>
              <a:rPr lang="en-US" altLang="zh-CN" sz="1200" dirty="0">
                <a:latin typeface="Consolas" panose="020B0609020204030204" pitchFamily="49" charset="0"/>
              </a:rPr>
              <a:t>(</a:t>
            </a:r>
            <a:r>
              <a:rPr lang="en-US" altLang="zh-CN" sz="1200" dirty="0" err="1">
                <a:latin typeface="Consolas" panose="020B0609020204030204" pitchFamily="49" charset="0"/>
              </a:rPr>
              <a:t>vec_az</a:t>
            </a:r>
            <a:r>
              <a:rPr lang="en-US" altLang="zh-CN" sz="1200" dirty="0">
                <a:latin typeface="Consolas" panose="020B0609020204030204" pitchFamily="49" charset="0"/>
              </a:rPr>
              <a:t>) </a:t>
            </a:r>
          </a:p>
          <a:p>
            <a:pPr defTabSz="342900"/>
            <a:r>
              <a:rPr lang="en-US" altLang="zh-CN" sz="1200" dirty="0" err="1">
                <a:latin typeface="Consolas" panose="020B0609020204030204" pitchFamily="49" charset="0"/>
              </a:rPr>
              <a:t>dz</a:t>
            </a:r>
            <a:r>
              <a:rPr lang="en-US" altLang="zh-CN" sz="1200" dirty="0">
                <a:latin typeface="Consolas" panose="020B0609020204030204" pitchFamily="49" charset="0"/>
              </a:rPr>
              <a:t> = </a:t>
            </a:r>
            <a:r>
              <a:rPr lang="en-US" altLang="zh-CN" sz="1200" dirty="0" err="1">
                <a:latin typeface="Consolas" panose="020B0609020204030204" pitchFamily="49" charset="0"/>
              </a:rPr>
              <a:t>np.sin</a:t>
            </a:r>
            <a:r>
              <a:rPr lang="en-US" altLang="zh-CN" sz="1200" dirty="0">
                <a:latin typeface="Consolas" panose="020B0609020204030204" pitchFamily="49" charset="0"/>
              </a:rPr>
              <a:t>(</a:t>
            </a:r>
            <a:r>
              <a:rPr lang="en-US" altLang="zh-CN" sz="1200" dirty="0" err="1">
                <a:latin typeface="Consolas" panose="020B0609020204030204" pitchFamily="49" charset="0"/>
              </a:rPr>
              <a:t>vec_el</a:t>
            </a:r>
            <a:r>
              <a:rPr lang="en-US" altLang="zh-CN" sz="1200" dirty="0">
                <a:latin typeface="Consolas" panose="020B0609020204030204" pitchFamily="49" charset="0"/>
              </a:rPr>
              <a:t>)</a:t>
            </a:r>
            <a:endParaRPr lang="zh-CN" altLang="en-US" sz="1200" dirty="0">
              <a:latin typeface="Consolas" panose="020B0609020204030204" pitchFamily="49" charset="0"/>
            </a:endParaRPr>
          </a:p>
          <a:p>
            <a:pPr defTabSz="342900"/>
            <a:r>
              <a:rPr lang="en-US" altLang="zh-CN" sz="1200" dirty="0">
                <a:latin typeface="Consolas" panose="020B0609020204030204" pitchFamily="49" charset="0"/>
              </a:rPr>
              <a:t>b = 255*(dx*</a:t>
            </a:r>
            <a:r>
              <a:rPr lang="en-US" altLang="zh-CN" sz="1200" dirty="0" err="1">
                <a:latin typeface="Consolas" panose="020B0609020204030204" pitchFamily="49" charset="0"/>
              </a:rPr>
              <a:t>uni_x</a:t>
            </a:r>
            <a:r>
              <a:rPr lang="en-US" altLang="zh-CN" sz="1200" dirty="0">
                <a:latin typeface="Consolas" panose="020B0609020204030204" pitchFamily="49" charset="0"/>
              </a:rPr>
              <a:t> + </a:t>
            </a:r>
            <a:r>
              <a:rPr lang="en-US" altLang="zh-CN" sz="1200" dirty="0" err="1">
                <a:latin typeface="Consolas" panose="020B0609020204030204" pitchFamily="49" charset="0"/>
              </a:rPr>
              <a:t>dy</a:t>
            </a:r>
            <a:r>
              <a:rPr lang="en-US" altLang="zh-CN" sz="1200" dirty="0">
                <a:latin typeface="Consolas" panose="020B0609020204030204" pitchFamily="49" charset="0"/>
              </a:rPr>
              <a:t>*</a:t>
            </a:r>
            <a:r>
              <a:rPr lang="en-US" altLang="zh-CN" sz="1200" dirty="0" err="1">
                <a:latin typeface="Consolas" panose="020B0609020204030204" pitchFamily="49" charset="0"/>
              </a:rPr>
              <a:t>uni_y</a:t>
            </a:r>
            <a:r>
              <a:rPr lang="en-US" altLang="zh-CN" sz="1200" dirty="0">
                <a:latin typeface="Consolas" panose="020B0609020204030204" pitchFamily="49" charset="0"/>
              </a:rPr>
              <a:t> + </a:t>
            </a:r>
            <a:r>
              <a:rPr lang="en-US" altLang="zh-CN" sz="1200" dirty="0" err="1">
                <a:latin typeface="Consolas" panose="020B0609020204030204" pitchFamily="49" charset="0"/>
              </a:rPr>
              <a:t>dz</a:t>
            </a:r>
            <a:r>
              <a:rPr lang="en-US" altLang="zh-CN" sz="1200" dirty="0">
                <a:latin typeface="Consolas" panose="020B0609020204030204" pitchFamily="49" charset="0"/>
              </a:rPr>
              <a:t>*</a:t>
            </a:r>
            <a:r>
              <a:rPr lang="en-US" altLang="zh-CN" sz="1200" dirty="0" err="1">
                <a:latin typeface="Consolas" panose="020B0609020204030204" pitchFamily="49" charset="0"/>
              </a:rPr>
              <a:t>uni_z</a:t>
            </a:r>
            <a:r>
              <a:rPr lang="en-US" altLang="zh-CN" sz="1200" dirty="0">
                <a:latin typeface="Consolas" panose="020B0609020204030204" pitchFamily="49" charset="0"/>
              </a:rPr>
              <a:t>)</a:t>
            </a:r>
            <a:endParaRPr lang="zh-CN" altLang="en-US" sz="1200" dirty="0">
              <a:latin typeface="Consolas" panose="020B0609020204030204" pitchFamily="49" charset="0"/>
            </a:endParaRPr>
          </a:p>
          <a:p>
            <a:pPr defTabSz="342900"/>
            <a:r>
              <a:rPr lang="en-US" altLang="zh-CN" sz="1200" dirty="0">
                <a:latin typeface="Consolas" panose="020B0609020204030204" pitchFamily="49" charset="0"/>
              </a:rPr>
              <a:t>b = </a:t>
            </a:r>
            <a:r>
              <a:rPr lang="en-US" altLang="zh-CN" sz="1200" dirty="0" err="1">
                <a:latin typeface="Consolas" panose="020B0609020204030204" pitchFamily="49" charset="0"/>
              </a:rPr>
              <a:t>b.clip</a:t>
            </a:r>
            <a:r>
              <a:rPr lang="en-US" altLang="zh-CN" sz="1200" dirty="0">
                <a:latin typeface="Consolas" panose="020B0609020204030204" pitchFamily="49" charset="0"/>
              </a:rPr>
              <a:t>(0,255)</a:t>
            </a:r>
          </a:p>
          <a:p>
            <a:pPr defTabSz="342900"/>
            <a:r>
              <a:rPr lang="en-US" altLang="zh-CN" sz="1200" dirty="0" err="1">
                <a:latin typeface="Consolas" panose="020B0609020204030204" pitchFamily="49" charset="0"/>
              </a:rPr>
              <a:t>im</a:t>
            </a:r>
            <a:r>
              <a:rPr lang="en-US" altLang="zh-CN" sz="1200" dirty="0">
                <a:latin typeface="Consolas" panose="020B0609020204030204" pitchFamily="49" charset="0"/>
              </a:rPr>
              <a:t> = </a:t>
            </a:r>
            <a:r>
              <a:rPr lang="en-US" altLang="zh-CN" sz="1200" dirty="0" err="1">
                <a:latin typeface="Consolas" panose="020B0609020204030204" pitchFamily="49" charset="0"/>
              </a:rPr>
              <a:t>Image.fromarray</a:t>
            </a:r>
            <a:r>
              <a:rPr lang="en-US" altLang="zh-CN" sz="1200" dirty="0">
                <a:latin typeface="Consolas" panose="020B0609020204030204" pitchFamily="49" charset="0"/>
              </a:rPr>
              <a:t>(</a:t>
            </a:r>
            <a:r>
              <a:rPr lang="en-US" altLang="zh-CN" sz="1200" dirty="0" err="1">
                <a:latin typeface="Consolas" panose="020B0609020204030204" pitchFamily="49" charset="0"/>
              </a:rPr>
              <a:t>b.astype</a:t>
            </a:r>
            <a:r>
              <a:rPr lang="en-US" altLang="zh-CN" sz="1200" dirty="0">
                <a:latin typeface="Consolas" panose="020B0609020204030204" pitchFamily="49" charset="0"/>
              </a:rPr>
              <a:t>(</a:t>
            </a:r>
            <a:r>
              <a:rPr lang="en-US" altLang="zh-CN" sz="1200" dirty="0">
                <a:solidFill>
                  <a:srgbClr val="00AA00"/>
                </a:solidFill>
                <a:latin typeface="Consolas" panose="020B0609020204030204" pitchFamily="49" charset="0"/>
              </a:rPr>
              <a:t>'uint8'</a:t>
            </a:r>
            <a:r>
              <a:rPr lang="en-US" altLang="zh-CN" sz="1200" dirty="0">
                <a:latin typeface="Consolas" panose="020B0609020204030204" pitchFamily="49" charset="0"/>
              </a:rPr>
              <a:t>)</a:t>
            </a:r>
            <a:r>
              <a:rPr lang="en-US" altLang="zh-CN" sz="1200" dirty="0">
                <a:solidFill>
                  <a:schemeClr val="bg1"/>
                </a:solidFill>
                <a:latin typeface="Consolas" panose="020B0609020204030204" pitchFamily="49" charset="0"/>
              </a:rPr>
              <a:t>)</a:t>
            </a:r>
            <a:endParaRPr lang="zh-CN" altLang="en-US" sz="1200" dirty="0">
              <a:solidFill>
                <a:schemeClr val="bg1"/>
              </a:solidFill>
              <a:latin typeface="Consolas" panose="020B0609020204030204" pitchFamily="49" charset="0"/>
            </a:endParaRPr>
          </a:p>
          <a:p>
            <a:pPr defTabSz="342900"/>
            <a:r>
              <a:rPr lang="en-US" altLang="zh-CN" sz="1200" dirty="0" err="1">
                <a:latin typeface="Consolas" panose="020B0609020204030204" pitchFamily="49" charset="0"/>
              </a:rPr>
              <a:t>im.save</a:t>
            </a:r>
            <a:r>
              <a:rPr lang="en-US" altLang="zh-CN" sz="1200" dirty="0">
                <a:latin typeface="Consolas" panose="020B0609020204030204" pitchFamily="49" charset="0"/>
              </a:rPr>
              <a:t>(</a:t>
            </a:r>
            <a:r>
              <a:rPr lang="en-US" altLang="zh-CN" sz="1200" dirty="0">
                <a:solidFill>
                  <a:srgbClr val="00AA00"/>
                </a:solidFill>
                <a:latin typeface="Consolas" panose="020B0609020204030204" pitchFamily="49" charset="0"/>
              </a:rPr>
              <a:t>‘hfutHD.jpg'</a:t>
            </a:r>
            <a:r>
              <a:rPr lang="en-US" altLang="zh-CN" sz="1200" dirty="0">
                <a:latin typeface="Consolas" panose="020B0609020204030204" pitchFamily="49" charset="0"/>
              </a:rPr>
              <a:t>)</a:t>
            </a:r>
          </a:p>
        </p:txBody>
      </p:sp>
      <p:sp>
        <p:nvSpPr>
          <p:cNvPr id="17" name="文本框 16">
            <a:extLst>
              <a:ext uri="{FF2B5EF4-FFF2-40B4-BE49-F238E27FC236}">
                <a16:creationId xmlns:a16="http://schemas.microsoft.com/office/drawing/2014/main" id="{966678FB-2D8C-4642-87DE-8C04DC65399A}"/>
              </a:ext>
            </a:extLst>
          </p:cNvPr>
          <p:cNvSpPr txBox="1"/>
          <p:nvPr/>
        </p:nvSpPr>
        <p:spPr>
          <a:xfrm>
            <a:off x="2699792" y="2594779"/>
            <a:ext cx="2041922" cy="507831"/>
          </a:xfrm>
          <a:prstGeom prst="rect">
            <a:avLst/>
          </a:prstGeom>
          <a:noFill/>
        </p:spPr>
        <p:txBody>
          <a:bodyPr wrap="square" rtlCol="0">
            <a:spAutoFit/>
          </a:bodyPr>
          <a:lstStyle/>
          <a:p>
            <a:pPr algn="ctr" defTabSz="342900" eaLnBrk="1" hangingPunct="1">
              <a:defRPr/>
            </a:pPr>
            <a:r>
              <a:rPr lang="en-US" altLang="zh-CN" sz="2700" b="1" kern="0" dirty="0">
                <a:solidFill>
                  <a:srgbClr val="FF931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Gill Sans" charset="0"/>
              </a:rPr>
              <a:t>21</a:t>
            </a:r>
            <a:r>
              <a:rPr lang="zh-CN" altLang="en-US" sz="2700" b="1" kern="0" dirty="0">
                <a:solidFill>
                  <a:srgbClr val="FF931A"/>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sym typeface="Gill Sans" charset="0"/>
              </a:rPr>
              <a:t>行代码</a:t>
            </a:r>
          </a:p>
        </p:txBody>
      </p:sp>
      <p:pic>
        <p:nvPicPr>
          <p:cNvPr id="7" name="图片 6">
            <a:extLst>
              <a:ext uri="{FF2B5EF4-FFF2-40B4-BE49-F238E27FC236}">
                <a16:creationId xmlns:a16="http://schemas.microsoft.com/office/drawing/2014/main" id="{E64CEAB5-01C0-4159-AF35-042F5AE6052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5028011" y="1583645"/>
            <a:ext cx="3785617" cy="2523745"/>
          </a:xfrm>
          <a:prstGeom prst="rect">
            <a:avLst/>
          </a:prstGeom>
        </p:spPr>
      </p:pic>
      <p:sp>
        <p:nvSpPr>
          <p:cNvPr id="10" name="标题 1">
            <a:extLst>
              <a:ext uri="{FF2B5EF4-FFF2-40B4-BE49-F238E27FC236}">
                <a16:creationId xmlns:a16="http://schemas.microsoft.com/office/drawing/2014/main" id="{FB06FB0F-1419-4ABE-A78B-98B65303BF5F}"/>
              </a:ext>
            </a:extLst>
          </p:cNvPr>
          <p:cNvSpPr txBox="1">
            <a:spLocks/>
          </p:cNvSpPr>
          <p:nvPr/>
        </p:nvSpPr>
        <p:spPr>
          <a:xfrm>
            <a:off x="457200" y="195486"/>
            <a:ext cx="7391400" cy="422672"/>
          </a:xfrm>
          <a:prstGeom prst="rect">
            <a:avLst/>
          </a:prstGeom>
        </p:spPr>
        <p:txBody>
          <a:bodyPr/>
          <a:lstStyle>
            <a:lvl1pPr algn="ctr" rtl="0" eaLnBrk="1" fontAlgn="base" hangingPunct="1">
              <a:spcBef>
                <a:spcPct val="0"/>
              </a:spcBef>
              <a:spcAft>
                <a:spcPct val="0"/>
              </a:spcAft>
              <a:defRPr lang="en-US" altLang="zh-CN" sz="27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en-US" dirty="0"/>
              <a:t>Python</a:t>
            </a:r>
            <a:r>
              <a:rPr lang="zh-CN" altLang="en-US" dirty="0"/>
              <a:t>实例展示</a:t>
            </a:r>
          </a:p>
        </p:txBody>
      </p:sp>
    </p:spTree>
    <p:extLst>
      <p:ext uri="{BB962C8B-B14F-4D97-AF65-F5344CB8AC3E}">
        <p14:creationId xmlns:p14="http://schemas.microsoft.com/office/powerpoint/2010/main" val="2482619340"/>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 name="图片 10">
            <a:extLst>
              <a:ext uri="{FF2B5EF4-FFF2-40B4-BE49-F238E27FC236}">
                <a16:creationId xmlns:a16="http://schemas.microsoft.com/office/drawing/2014/main" id="{82696CEB-0B64-49A0-8FEC-3572C770D886}"/>
              </a:ext>
            </a:extLst>
          </p:cNvPr>
          <p:cNvPicPr>
            <a:picLocks noChangeAspect="1"/>
          </p:cNvPicPr>
          <p:nvPr/>
        </p:nvPicPr>
        <p:blipFill>
          <a:blip r:embed="rId2"/>
          <a:stretch>
            <a:fillRect/>
          </a:stretch>
        </p:blipFill>
        <p:spPr>
          <a:xfrm>
            <a:off x="3995828" y="771550"/>
            <a:ext cx="1973798" cy="1207216"/>
          </a:xfrm>
          <a:prstGeom prst="rect">
            <a:avLst/>
          </a:prstGeom>
        </p:spPr>
      </p:pic>
      <p:pic>
        <p:nvPicPr>
          <p:cNvPr id="12" name="图片 11">
            <a:extLst>
              <a:ext uri="{FF2B5EF4-FFF2-40B4-BE49-F238E27FC236}">
                <a16:creationId xmlns:a16="http://schemas.microsoft.com/office/drawing/2014/main" id="{DAF39F25-0DE2-4764-A6A7-29DB61615B7D}"/>
              </a:ext>
            </a:extLst>
          </p:cNvPr>
          <p:cNvPicPr>
            <a:picLocks noChangeAspect="1"/>
          </p:cNvPicPr>
          <p:nvPr/>
        </p:nvPicPr>
        <p:blipFill>
          <a:blip r:embed="rId3"/>
          <a:stretch>
            <a:fillRect/>
          </a:stretch>
        </p:blipFill>
        <p:spPr>
          <a:xfrm>
            <a:off x="6399532" y="771647"/>
            <a:ext cx="1973641" cy="1207119"/>
          </a:xfrm>
          <a:prstGeom prst="rect">
            <a:avLst/>
          </a:prstGeom>
        </p:spPr>
      </p:pic>
      <p:pic>
        <p:nvPicPr>
          <p:cNvPr id="14" name="图片 13">
            <a:extLst>
              <a:ext uri="{FF2B5EF4-FFF2-40B4-BE49-F238E27FC236}">
                <a16:creationId xmlns:a16="http://schemas.microsoft.com/office/drawing/2014/main" id="{3AD59C2E-40B4-4D03-BE8F-8D151AE6AE22}"/>
              </a:ext>
            </a:extLst>
          </p:cNvPr>
          <p:cNvPicPr>
            <a:picLocks noChangeAspect="1"/>
          </p:cNvPicPr>
          <p:nvPr/>
        </p:nvPicPr>
        <p:blipFill>
          <a:blip r:embed="rId4"/>
          <a:stretch>
            <a:fillRect/>
          </a:stretch>
        </p:blipFill>
        <p:spPr>
          <a:xfrm>
            <a:off x="6417013" y="2176143"/>
            <a:ext cx="1973641" cy="2637049"/>
          </a:xfrm>
          <a:prstGeom prst="rect">
            <a:avLst/>
          </a:prstGeom>
        </p:spPr>
      </p:pic>
      <p:pic>
        <p:nvPicPr>
          <p:cNvPr id="15" name="图片 14">
            <a:extLst>
              <a:ext uri="{FF2B5EF4-FFF2-40B4-BE49-F238E27FC236}">
                <a16:creationId xmlns:a16="http://schemas.microsoft.com/office/drawing/2014/main" id="{4C1C0FB1-B332-46FA-B6F8-D12512CDA6A2}"/>
              </a:ext>
            </a:extLst>
          </p:cNvPr>
          <p:cNvPicPr>
            <a:picLocks noChangeAspect="1"/>
          </p:cNvPicPr>
          <p:nvPr/>
        </p:nvPicPr>
        <p:blipFill>
          <a:blip r:embed="rId5"/>
          <a:stretch>
            <a:fillRect/>
          </a:stretch>
        </p:blipFill>
        <p:spPr>
          <a:xfrm>
            <a:off x="4004568" y="2175932"/>
            <a:ext cx="1973798" cy="2637260"/>
          </a:xfrm>
          <a:prstGeom prst="rect">
            <a:avLst/>
          </a:prstGeom>
        </p:spPr>
      </p:pic>
      <p:pic>
        <p:nvPicPr>
          <p:cNvPr id="6" name="图片 5">
            <a:extLst>
              <a:ext uri="{FF2B5EF4-FFF2-40B4-BE49-F238E27FC236}">
                <a16:creationId xmlns:a16="http://schemas.microsoft.com/office/drawing/2014/main" id="{2C4612B3-7F34-46B2-98B0-AFDDD98030A3}"/>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35807" y="771550"/>
            <a:ext cx="2930115" cy="1953410"/>
          </a:xfrm>
          <a:prstGeom prst="rect">
            <a:avLst/>
          </a:prstGeom>
        </p:spPr>
      </p:pic>
      <p:pic>
        <p:nvPicPr>
          <p:cNvPr id="13" name="图片 12">
            <a:extLst>
              <a:ext uri="{FF2B5EF4-FFF2-40B4-BE49-F238E27FC236}">
                <a16:creationId xmlns:a16="http://schemas.microsoft.com/office/drawing/2014/main" id="{3F2EBD11-3A3D-45B4-9344-72C5BF3EA977}"/>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635807" y="2859782"/>
            <a:ext cx="2930115" cy="1953410"/>
          </a:xfrm>
          <a:prstGeom prst="rect">
            <a:avLst/>
          </a:prstGeom>
        </p:spPr>
      </p:pic>
      <p:sp>
        <p:nvSpPr>
          <p:cNvPr id="16" name="标题 1">
            <a:extLst>
              <a:ext uri="{FF2B5EF4-FFF2-40B4-BE49-F238E27FC236}">
                <a16:creationId xmlns:a16="http://schemas.microsoft.com/office/drawing/2014/main" id="{16EBFA58-6A07-421D-A912-5C8EC4C43C9C}"/>
              </a:ext>
            </a:extLst>
          </p:cNvPr>
          <p:cNvSpPr txBox="1">
            <a:spLocks/>
          </p:cNvSpPr>
          <p:nvPr/>
        </p:nvSpPr>
        <p:spPr>
          <a:xfrm>
            <a:off x="457200" y="195486"/>
            <a:ext cx="7391400" cy="422672"/>
          </a:xfrm>
          <a:prstGeom prst="rect">
            <a:avLst/>
          </a:prstGeom>
        </p:spPr>
        <p:txBody>
          <a:bodyPr/>
          <a:lstStyle>
            <a:lvl1pPr algn="ctr" rtl="0" eaLnBrk="1" fontAlgn="base" hangingPunct="1">
              <a:spcBef>
                <a:spcPct val="0"/>
              </a:spcBef>
              <a:spcAft>
                <a:spcPct val="0"/>
              </a:spcAft>
              <a:defRPr lang="en-US" altLang="zh-CN" sz="27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en-US"/>
              <a:t>Python</a:t>
            </a:r>
            <a:r>
              <a:rPr lang="zh-CN" altLang="en-US"/>
              <a:t>实例展示</a:t>
            </a:r>
          </a:p>
        </p:txBody>
      </p:sp>
    </p:spTree>
    <p:extLst>
      <p:ext uri="{BB962C8B-B14F-4D97-AF65-F5344CB8AC3E}">
        <p14:creationId xmlns:p14="http://schemas.microsoft.com/office/powerpoint/2010/main" val="3793324785"/>
      </p:ext>
    </p:extLst>
  </p:cSld>
  <p:clrMapOvr>
    <a:masterClrMapping/>
  </p:clrMapOvr>
  <mc:AlternateContent xmlns:mc="http://schemas.openxmlformats.org/markup-compatibility/2006" xmlns:p14="http://schemas.microsoft.com/office/powerpoint/2010/main">
    <mc:Choice Requires="p14">
      <p:transition spd="slow" p14:dur="1500">
        <p14:reveal/>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Effect transition="in" filter="fade">
                                      <p:cBhvr>
                                        <p:cTn id="7" dur="1000"/>
                                        <p:tgtEl>
                                          <p:spTgt spid="11"/>
                                        </p:tgtEl>
                                      </p:cBhvr>
                                    </p:animEffect>
                                    <p:anim calcmode="lin" valueType="num">
                                      <p:cBhvr>
                                        <p:cTn id="8" dur="1000" fill="hold"/>
                                        <p:tgtEl>
                                          <p:spTgt spid="11"/>
                                        </p:tgtEl>
                                        <p:attrNameLst>
                                          <p:attrName>ppt_x</p:attrName>
                                        </p:attrNameLst>
                                      </p:cBhvr>
                                      <p:tavLst>
                                        <p:tav tm="0">
                                          <p:val>
                                            <p:strVal val="#ppt_x"/>
                                          </p:val>
                                        </p:tav>
                                        <p:tav tm="100000">
                                          <p:val>
                                            <p:strVal val="#ppt_x"/>
                                          </p:val>
                                        </p:tav>
                                      </p:tavLst>
                                    </p:anim>
                                    <p:anim calcmode="lin" valueType="num">
                                      <p:cBhvr>
                                        <p:cTn id="9" dur="1000" fill="hold"/>
                                        <p:tgtEl>
                                          <p:spTgt spid="11"/>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12"/>
                                        </p:tgtEl>
                                        <p:attrNameLst>
                                          <p:attrName>style.visibility</p:attrName>
                                        </p:attrNameLst>
                                      </p:cBhvr>
                                      <p:to>
                                        <p:strVal val="visible"/>
                                      </p:to>
                                    </p:set>
                                    <p:animEffect transition="in" filter="fade">
                                      <p:cBhvr>
                                        <p:cTn id="12" dur="1000"/>
                                        <p:tgtEl>
                                          <p:spTgt spid="12"/>
                                        </p:tgtEl>
                                      </p:cBhvr>
                                    </p:animEffect>
                                    <p:anim calcmode="lin" valueType="num">
                                      <p:cBhvr>
                                        <p:cTn id="13" dur="1000" fill="hold"/>
                                        <p:tgtEl>
                                          <p:spTgt spid="12"/>
                                        </p:tgtEl>
                                        <p:attrNameLst>
                                          <p:attrName>ppt_x</p:attrName>
                                        </p:attrNameLst>
                                      </p:cBhvr>
                                      <p:tavLst>
                                        <p:tav tm="0">
                                          <p:val>
                                            <p:strVal val="#ppt_x"/>
                                          </p:val>
                                        </p:tav>
                                        <p:tav tm="100000">
                                          <p:val>
                                            <p:strVal val="#ppt_x"/>
                                          </p:val>
                                        </p:tav>
                                      </p:tavLst>
                                    </p:anim>
                                    <p:anim calcmode="lin" valueType="num">
                                      <p:cBhvr>
                                        <p:cTn id="14"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15"/>
                                        </p:tgtEl>
                                        <p:attrNameLst>
                                          <p:attrName>style.visibility</p:attrName>
                                        </p:attrNameLst>
                                      </p:cBhvr>
                                      <p:to>
                                        <p:strVal val="visible"/>
                                      </p:to>
                                    </p:set>
                                    <p:animEffect transition="in" filter="fade">
                                      <p:cBhvr>
                                        <p:cTn id="19" dur="500"/>
                                        <p:tgtEl>
                                          <p:spTgt spid="15"/>
                                        </p:tgtEl>
                                      </p:cBhvr>
                                    </p:animEffect>
                                  </p:childTnLst>
                                </p:cTn>
                              </p:par>
                              <p:par>
                                <p:cTn id="20" presetID="10" presetClass="entr" presetSubtype="0" fill="hold" nodeType="withEffect">
                                  <p:stCondLst>
                                    <p:cond delay="0"/>
                                  </p:stCondLst>
                                  <p:childTnLst>
                                    <p:set>
                                      <p:cBhvr>
                                        <p:cTn id="21" dur="1" fill="hold">
                                          <p:stCondLst>
                                            <p:cond delay="0"/>
                                          </p:stCondLst>
                                        </p:cTn>
                                        <p:tgtEl>
                                          <p:spTgt spid="14"/>
                                        </p:tgtEl>
                                        <p:attrNameLst>
                                          <p:attrName>style.visibility</p:attrName>
                                        </p:attrNameLst>
                                      </p:cBhvr>
                                      <p:to>
                                        <p:strVal val="visible"/>
                                      </p:to>
                                    </p:set>
                                    <p:animEffect transition="in" filter="fade">
                                      <p:cBhvr>
                                        <p:cTn id="22"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4F232E8B-802D-467C-A16B-C60D69E84643}"/>
              </a:ext>
            </a:extLst>
          </p:cNvPr>
          <p:cNvPicPr>
            <a:picLocks noChangeAspect="1"/>
          </p:cNvPicPr>
          <p:nvPr/>
        </p:nvPicPr>
        <p:blipFill>
          <a:blip r:embed="rId2"/>
          <a:stretch>
            <a:fillRect/>
          </a:stretch>
        </p:blipFill>
        <p:spPr>
          <a:xfrm>
            <a:off x="4572000" y="893181"/>
            <a:ext cx="1845264" cy="1679770"/>
          </a:xfrm>
          <a:prstGeom prst="rect">
            <a:avLst/>
          </a:prstGeom>
        </p:spPr>
      </p:pic>
      <p:pic>
        <p:nvPicPr>
          <p:cNvPr id="6" name="图片 5">
            <a:extLst>
              <a:ext uri="{FF2B5EF4-FFF2-40B4-BE49-F238E27FC236}">
                <a16:creationId xmlns:a16="http://schemas.microsoft.com/office/drawing/2014/main" id="{C4AF067B-34DE-4049-A20D-9EB40887BCE1}"/>
              </a:ext>
            </a:extLst>
          </p:cNvPr>
          <p:cNvPicPr>
            <a:picLocks noChangeAspect="1"/>
          </p:cNvPicPr>
          <p:nvPr/>
        </p:nvPicPr>
        <p:blipFill>
          <a:blip r:embed="rId3"/>
          <a:stretch>
            <a:fillRect/>
          </a:stretch>
        </p:blipFill>
        <p:spPr>
          <a:xfrm>
            <a:off x="6653869" y="860235"/>
            <a:ext cx="1806563" cy="1712716"/>
          </a:xfrm>
          <a:prstGeom prst="rect">
            <a:avLst/>
          </a:prstGeom>
        </p:spPr>
      </p:pic>
      <p:pic>
        <p:nvPicPr>
          <p:cNvPr id="7" name="图片 6">
            <a:extLst>
              <a:ext uri="{FF2B5EF4-FFF2-40B4-BE49-F238E27FC236}">
                <a16:creationId xmlns:a16="http://schemas.microsoft.com/office/drawing/2014/main" id="{0E9E28AC-0EF9-434C-B7BE-6B2BA7C1A16C}"/>
              </a:ext>
            </a:extLst>
          </p:cNvPr>
          <p:cNvPicPr>
            <a:picLocks noChangeAspect="1"/>
          </p:cNvPicPr>
          <p:nvPr/>
        </p:nvPicPr>
        <p:blipFill>
          <a:blip r:embed="rId4"/>
          <a:stretch>
            <a:fillRect/>
          </a:stretch>
        </p:blipFill>
        <p:spPr>
          <a:xfrm>
            <a:off x="648580" y="1453606"/>
            <a:ext cx="3485145" cy="2047652"/>
          </a:xfrm>
          <a:prstGeom prst="rect">
            <a:avLst/>
          </a:prstGeom>
        </p:spPr>
      </p:pic>
      <p:pic>
        <p:nvPicPr>
          <p:cNvPr id="8" name="图片 7"/>
          <p:cNvPicPr>
            <a:picLocks noChangeAspect="1"/>
          </p:cNvPicPr>
          <p:nvPr/>
        </p:nvPicPr>
        <p:blipFill rotWithShape="1">
          <a:blip r:embed="rId5">
            <a:extLst>
              <a:ext uri="{28A0092B-C50C-407E-A947-70E740481C1C}">
                <a14:useLocalDpi xmlns:a14="http://schemas.microsoft.com/office/drawing/2010/main" val="0"/>
              </a:ext>
            </a:extLst>
          </a:blip>
          <a:srcRect l="9974" t="11715" r="8409" b="9109"/>
          <a:stretch/>
        </p:blipFill>
        <p:spPr>
          <a:xfrm>
            <a:off x="5129935" y="2784367"/>
            <a:ext cx="2299613" cy="2078850"/>
          </a:xfrm>
          <a:prstGeom prst="rect">
            <a:avLst/>
          </a:prstGeom>
        </p:spPr>
      </p:pic>
      <p:sp>
        <p:nvSpPr>
          <p:cNvPr id="10" name="标题 1">
            <a:extLst>
              <a:ext uri="{FF2B5EF4-FFF2-40B4-BE49-F238E27FC236}">
                <a16:creationId xmlns:a16="http://schemas.microsoft.com/office/drawing/2014/main" id="{96EDBA0C-E857-46E9-B72A-2572EA9DD217}"/>
              </a:ext>
            </a:extLst>
          </p:cNvPr>
          <p:cNvSpPr txBox="1">
            <a:spLocks/>
          </p:cNvSpPr>
          <p:nvPr/>
        </p:nvSpPr>
        <p:spPr>
          <a:xfrm>
            <a:off x="457200" y="195486"/>
            <a:ext cx="7391400" cy="422672"/>
          </a:xfrm>
          <a:prstGeom prst="rect">
            <a:avLst/>
          </a:prstGeom>
        </p:spPr>
        <p:txBody>
          <a:bodyPr/>
          <a:lstStyle>
            <a:lvl1pPr algn="ctr" rtl="0" eaLnBrk="1" fontAlgn="base" hangingPunct="1">
              <a:spcBef>
                <a:spcPct val="0"/>
              </a:spcBef>
              <a:spcAft>
                <a:spcPct val="0"/>
              </a:spcAft>
              <a:defRPr lang="en-US" altLang="zh-CN" sz="27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en-US" dirty="0"/>
              <a:t>Python</a:t>
            </a:r>
            <a:r>
              <a:rPr lang="zh-CN" altLang="en-US" dirty="0"/>
              <a:t>实例展示</a:t>
            </a:r>
          </a:p>
        </p:txBody>
      </p:sp>
    </p:spTree>
    <p:extLst>
      <p:ext uri="{BB962C8B-B14F-4D97-AF65-F5344CB8AC3E}">
        <p14:creationId xmlns:p14="http://schemas.microsoft.com/office/powerpoint/2010/main" val="263956579"/>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33D1B96-DF95-463E-872A-668466462413}"/>
              </a:ext>
            </a:extLst>
          </p:cNvPr>
          <p:cNvSpPr>
            <a:spLocks noGrp="1"/>
          </p:cNvSpPr>
          <p:nvPr>
            <p:ph type="title"/>
          </p:nvPr>
        </p:nvSpPr>
        <p:spPr/>
        <p:txBody>
          <a:bodyPr/>
          <a:lstStyle/>
          <a:p>
            <a:r>
              <a:rPr lang="zh-CN" altLang="en-US" dirty="0"/>
              <a:t>新计算时代的编程语言：</a:t>
            </a:r>
            <a:r>
              <a:rPr lang="en-US" altLang="zh-CN" dirty="0"/>
              <a:t>Python</a:t>
            </a:r>
            <a:r>
              <a:rPr lang="zh-CN" altLang="en-US" dirty="0"/>
              <a:t>语言</a:t>
            </a:r>
          </a:p>
        </p:txBody>
      </p:sp>
      <p:sp>
        <p:nvSpPr>
          <p:cNvPr id="3" name="Rectangle 13">
            <a:extLst>
              <a:ext uri="{FF2B5EF4-FFF2-40B4-BE49-F238E27FC236}">
                <a16:creationId xmlns:a16="http://schemas.microsoft.com/office/drawing/2014/main" id="{65E87959-29CC-4BA8-85E8-D3CF9BF87EEE}"/>
              </a:ext>
            </a:extLst>
          </p:cNvPr>
          <p:cNvSpPr/>
          <p:nvPr/>
        </p:nvSpPr>
        <p:spPr>
          <a:xfrm>
            <a:off x="785755" y="1390005"/>
            <a:ext cx="4303959" cy="461665"/>
          </a:xfrm>
          <a:prstGeom prst="rect">
            <a:avLst/>
          </a:prstGeom>
        </p:spPr>
        <p:txBody>
          <a:bodyPr wrap="square">
            <a:spAutoFit/>
          </a:bodyPr>
          <a:lstStyle/>
          <a:p>
            <a:pPr defTabSz="685800" fontAlgn="auto">
              <a:spcBef>
                <a:spcPts val="0"/>
              </a:spcBef>
              <a:spcAft>
                <a:spcPts val="0"/>
              </a:spcAft>
            </a:pPr>
            <a:r>
              <a:rPr lang="zh-CN" altLang="en-US" sz="2400" b="1" dirty="0">
                <a:solidFill>
                  <a:srgbClr val="C00000"/>
                </a:solidFill>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mn-cs"/>
              </a:rPr>
              <a:t>计算机技术是如何演进的？？</a:t>
            </a:r>
            <a:endParaRPr lang="en-US" sz="2400" dirty="0">
              <a:solidFill>
                <a:srgbClr val="C00000"/>
              </a:solidFill>
              <a:effectLst>
                <a:outerShdw blurRad="38100" dist="38100" dir="2700000" algn="tl">
                  <a:srgbClr val="000000">
                    <a:alpha val="43137"/>
                  </a:srgbClr>
                </a:outerShdw>
              </a:effectLst>
              <a:latin typeface="Rockwell" panose="02060603020205020403" pitchFamily="18" charset="0"/>
              <a:ea typeface="+mn-ea"/>
              <a:cs typeface="+mn-cs"/>
            </a:endParaRPr>
          </a:p>
        </p:txBody>
      </p:sp>
      <p:sp>
        <p:nvSpPr>
          <p:cNvPr id="4" name="Oval 6">
            <a:extLst>
              <a:ext uri="{FF2B5EF4-FFF2-40B4-BE49-F238E27FC236}">
                <a16:creationId xmlns:a16="http://schemas.microsoft.com/office/drawing/2014/main" id="{970015E2-8572-4075-A27B-A3CBA54F8256}"/>
              </a:ext>
            </a:extLst>
          </p:cNvPr>
          <p:cNvSpPr/>
          <p:nvPr/>
        </p:nvSpPr>
        <p:spPr>
          <a:xfrm>
            <a:off x="4982902" y="2037598"/>
            <a:ext cx="398721" cy="398721"/>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auto">
              <a:spcBef>
                <a:spcPts val="0"/>
              </a:spcBef>
              <a:spcAft>
                <a:spcPts val="0"/>
              </a:spcAft>
            </a:pPr>
            <a:r>
              <a:rPr lang="en-US" sz="1350" dirty="0">
                <a:solidFill>
                  <a:prstClr val="white">
                    <a:lumMod val="95000"/>
                  </a:prstClr>
                </a:solidFill>
                <a:latin typeface="FontAwesome" pitchFamily="2" charset="0"/>
              </a:rPr>
              <a:t></a:t>
            </a:r>
            <a:endParaRPr lang="en-US" sz="1350" dirty="0">
              <a:solidFill>
                <a:prstClr val="white">
                  <a:lumMod val="95000"/>
                </a:prstClr>
              </a:solidFill>
              <a:latin typeface="Calibri"/>
            </a:endParaRPr>
          </a:p>
        </p:txBody>
      </p:sp>
      <p:sp>
        <p:nvSpPr>
          <p:cNvPr id="5" name="Arc 8">
            <a:extLst>
              <a:ext uri="{FF2B5EF4-FFF2-40B4-BE49-F238E27FC236}">
                <a16:creationId xmlns:a16="http://schemas.microsoft.com/office/drawing/2014/main" id="{CF985367-BF15-46BD-BB42-096EB421F97C}"/>
              </a:ext>
            </a:extLst>
          </p:cNvPr>
          <p:cNvSpPr/>
          <p:nvPr/>
        </p:nvSpPr>
        <p:spPr>
          <a:xfrm>
            <a:off x="4937796" y="1990578"/>
            <a:ext cx="488932" cy="488932"/>
          </a:xfrm>
          <a:prstGeom prst="arc">
            <a:avLst>
              <a:gd name="adj1" fmla="val 12770549"/>
              <a:gd name="adj2" fmla="val 2991777"/>
            </a:avLst>
          </a:prstGeom>
          <a:ln w="25400">
            <a:solidFill>
              <a:schemeClr val="accent4"/>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defTabSz="685800" fontAlgn="auto">
              <a:spcBef>
                <a:spcPts val="0"/>
              </a:spcBef>
              <a:spcAft>
                <a:spcPts val="0"/>
              </a:spcAft>
            </a:pPr>
            <a:endParaRPr lang="en-US" sz="1350">
              <a:solidFill>
                <a:prstClr val="black"/>
              </a:solidFill>
              <a:latin typeface="Calibri"/>
            </a:endParaRPr>
          </a:p>
        </p:txBody>
      </p:sp>
      <p:sp>
        <p:nvSpPr>
          <p:cNvPr id="6" name="Oval 4">
            <a:extLst>
              <a:ext uri="{FF2B5EF4-FFF2-40B4-BE49-F238E27FC236}">
                <a16:creationId xmlns:a16="http://schemas.microsoft.com/office/drawing/2014/main" id="{C62BB3A9-90BF-43E0-AD33-DC3A598A4F49}"/>
              </a:ext>
            </a:extLst>
          </p:cNvPr>
          <p:cNvSpPr/>
          <p:nvPr/>
        </p:nvSpPr>
        <p:spPr>
          <a:xfrm>
            <a:off x="5817558" y="3310597"/>
            <a:ext cx="614030" cy="6140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auto">
              <a:spcBef>
                <a:spcPts val="0"/>
              </a:spcBef>
              <a:spcAft>
                <a:spcPts val="0"/>
              </a:spcAft>
            </a:pPr>
            <a:r>
              <a:rPr lang="en-US" dirty="0">
                <a:solidFill>
                  <a:prstClr val="white">
                    <a:lumMod val="95000"/>
                  </a:prstClr>
                </a:solidFill>
                <a:latin typeface="FontAwesome" pitchFamily="2" charset="0"/>
              </a:rPr>
              <a:t></a:t>
            </a:r>
            <a:endParaRPr lang="en-US" dirty="0">
              <a:solidFill>
                <a:prstClr val="white">
                  <a:lumMod val="95000"/>
                </a:prstClr>
              </a:solidFill>
              <a:latin typeface="Calibri"/>
            </a:endParaRPr>
          </a:p>
        </p:txBody>
      </p:sp>
      <p:sp>
        <p:nvSpPr>
          <p:cNvPr id="7" name="Oval 12">
            <a:extLst>
              <a:ext uri="{FF2B5EF4-FFF2-40B4-BE49-F238E27FC236}">
                <a16:creationId xmlns:a16="http://schemas.microsoft.com/office/drawing/2014/main" id="{38B86B92-3120-4B20-BBB2-042E60B9F289}"/>
              </a:ext>
            </a:extLst>
          </p:cNvPr>
          <p:cNvSpPr/>
          <p:nvPr/>
        </p:nvSpPr>
        <p:spPr>
          <a:xfrm>
            <a:off x="1796032" y="2844881"/>
            <a:ext cx="614030" cy="614030"/>
          </a:xfrm>
          <a:prstGeom prst="ellips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auto">
              <a:spcBef>
                <a:spcPts val="0"/>
              </a:spcBef>
              <a:spcAft>
                <a:spcPts val="0"/>
              </a:spcAft>
            </a:pPr>
            <a:r>
              <a:rPr lang="en-US" dirty="0">
                <a:solidFill>
                  <a:prstClr val="white">
                    <a:lumMod val="95000"/>
                  </a:prstClr>
                </a:solidFill>
                <a:latin typeface="FontAwesome" pitchFamily="2" charset="0"/>
              </a:rPr>
              <a:t></a:t>
            </a:r>
            <a:endParaRPr lang="en-US" dirty="0">
              <a:solidFill>
                <a:prstClr val="white">
                  <a:lumMod val="95000"/>
                </a:prstClr>
              </a:solidFill>
              <a:latin typeface="Calibri"/>
            </a:endParaRPr>
          </a:p>
        </p:txBody>
      </p:sp>
      <p:sp>
        <p:nvSpPr>
          <p:cNvPr id="8" name="Oval 13">
            <a:extLst>
              <a:ext uri="{FF2B5EF4-FFF2-40B4-BE49-F238E27FC236}">
                <a16:creationId xmlns:a16="http://schemas.microsoft.com/office/drawing/2014/main" id="{DDE55929-D167-4DEE-97DA-7229363917DC}"/>
              </a:ext>
            </a:extLst>
          </p:cNvPr>
          <p:cNvSpPr/>
          <p:nvPr/>
        </p:nvSpPr>
        <p:spPr>
          <a:xfrm>
            <a:off x="760215" y="4062348"/>
            <a:ext cx="614030" cy="614030"/>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auto">
              <a:spcBef>
                <a:spcPts val="0"/>
              </a:spcBef>
              <a:spcAft>
                <a:spcPts val="0"/>
              </a:spcAft>
            </a:pPr>
            <a:endParaRPr lang="en-US" dirty="0">
              <a:solidFill>
                <a:prstClr val="white">
                  <a:lumMod val="95000"/>
                </a:prstClr>
              </a:solidFill>
              <a:latin typeface="Calibri"/>
            </a:endParaRPr>
          </a:p>
        </p:txBody>
      </p:sp>
      <p:sp>
        <p:nvSpPr>
          <p:cNvPr id="9" name="Arc 14">
            <a:extLst>
              <a:ext uri="{FF2B5EF4-FFF2-40B4-BE49-F238E27FC236}">
                <a16:creationId xmlns:a16="http://schemas.microsoft.com/office/drawing/2014/main" id="{88B3EB6C-934D-4757-B214-0C4E0380AAD2}"/>
              </a:ext>
            </a:extLst>
          </p:cNvPr>
          <p:cNvSpPr/>
          <p:nvPr/>
        </p:nvSpPr>
        <p:spPr>
          <a:xfrm>
            <a:off x="1749859" y="2798708"/>
            <a:ext cx="706374" cy="706374"/>
          </a:xfrm>
          <a:prstGeom prst="arc">
            <a:avLst>
              <a:gd name="adj1" fmla="val 16200000"/>
              <a:gd name="adj2" fmla="val 12544473"/>
            </a:avLst>
          </a:prstGeom>
          <a:ln w="25400">
            <a:solidFill>
              <a:schemeClr val="accent4"/>
            </a:solidFill>
            <a:headEnd type="triangle"/>
          </a:ln>
        </p:spPr>
        <p:style>
          <a:lnRef idx="1">
            <a:schemeClr val="accent1"/>
          </a:lnRef>
          <a:fillRef idx="0">
            <a:schemeClr val="accent1"/>
          </a:fillRef>
          <a:effectRef idx="0">
            <a:schemeClr val="accent1"/>
          </a:effectRef>
          <a:fontRef idx="minor">
            <a:schemeClr val="tx1"/>
          </a:fontRef>
        </p:style>
        <p:txBody>
          <a:bodyPr rtlCol="0" anchor="ctr"/>
          <a:lstStyle/>
          <a:p>
            <a:pPr defTabSz="685800" fontAlgn="auto">
              <a:spcBef>
                <a:spcPts val="0"/>
              </a:spcBef>
              <a:spcAft>
                <a:spcPts val="0"/>
              </a:spcAft>
            </a:pPr>
            <a:endParaRPr lang="en-US" sz="1350">
              <a:solidFill>
                <a:prstClr val="black"/>
              </a:solidFill>
              <a:latin typeface="Calibri"/>
            </a:endParaRPr>
          </a:p>
        </p:txBody>
      </p:sp>
      <p:cxnSp>
        <p:nvCxnSpPr>
          <p:cNvPr id="10" name="Curved Connector 33">
            <a:extLst>
              <a:ext uri="{FF2B5EF4-FFF2-40B4-BE49-F238E27FC236}">
                <a16:creationId xmlns:a16="http://schemas.microsoft.com/office/drawing/2014/main" id="{BD45BAE8-466E-4093-BDC6-B2AE17799A38}"/>
              </a:ext>
            </a:extLst>
          </p:cNvPr>
          <p:cNvCxnSpPr>
            <a:cxnSpLocks/>
            <a:stCxn id="8" idx="0"/>
          </p:cNvCxnSpPr>
          <p:nvPr/>
        </p:nvCxnSpPr>
        <p:spPr>
          <a:xfrm rot="5400000" flipH="1" flipV="1">
            <a:off x="1061367" y="3351515"/>
            <a:ext cx="716696" cy="704969"/>
          </a:xfrm>
          <a:prstGeom prst="curvedConnector3">
            <a:avLst>
              <a:gd name="adj1" fmla="val 50000"/>
            </a:avLst>
          </a:prstGeom>
          <a:ln w="25400">
            <a:solidFill>
              <a:schemeClr val="accent2"/>
            </a:solidFill>
            <a:prstDash val="sysDot"/>
          </a:ln>
        </p:spPr>
        <p:style>
          <a:lnRef idx="1">
            <a:schemeClr val="accent1"/>
          </a:lnRef>
          <a:fillRef idx="0">
            <a:schemeClr val="accent1"/>
          </a:fillRef>
          <a:effectRef idx="0">
            <a:schemeClr val="accent1"/>
          </a:effectRef>
          <a:fontRef idx="minor">
            <a:schemeClr val="tx1"/>
          </a:fontRef>
        </p:style>
      </p:cxnSp>
      <p:sp>
        <p:nvSpPr>
          <p:cNvPr id="11" name="Freeform 37">
            <a:extLst>
              <a:ext uri="{FF2B5EF4-FFF2-40B4-BE49-F238E27FC236}">
                <a16:creationId xmlns:a16="http://schemas.microsoft.com/office/drawing/2014/main" id="{A3876BDC-4D6C-4485-B487-10C20629AC40}"/>
              </a:ext>
            </a:extLst>
          </p:cNvPr>
          <p:cNvSpPr/>
          <p:nvPr/>
        </p:nvSpPr>
        <p:spPr>
          <a:xfrm>
            <a:off x="2349009" y="2158821"/>
            <a:ext cx="2588788" cy="686063"/>
          </a:xfrm>
          <a:custGeom>
            <a:avLst/>
            <a:gdLst>
              <a:gd name="connsiteX0" fmla="*/ 0 w 2955851"/>
              <a:gd name="connsiteY0" fmla="*/ 845092 h 845092"/>
              <a:gd name="connsiteX1" fmla="*/ 935665 w 2955851"/>
              <a:gd name="connsiteY1" fmla="*/ 58282 h 845092"/>
              <a:gd name="connsiteX2" fmla="*/ 2955851 w 2955851"/>
              <a:gd name="connsiteY2" fmla="*/ 58282 h 845092"/>
            </a:gdLst>
            <a:ahLst/>
            <a:cxnLst>
              <a:cxn ang="0">
                <a:pos x="connsiteX0" y="connsiteY0"/>
              </a:cxn>
              <a:cxn ang="0">
                <a:pos x="connsiteX1" y="connsiteY1"/>
              </a:cxn>
              <a:cxn ang="0">
                <a:pos x="connsiteX2" y="connsiteY2"/>
              </a:cxn>
            </a:cxnLst>
            <a:rect l="l" t="t" r="r" b="b"/>
            <a:pathLst>
              <a:path w="2955851" h="845092">
                <a:moveTo>
                  <a:pt x="0" y="845092"/>
                </a:moveTo>
                <a:cubicBezTo>
                  <a:pt x="221511" y="517254"/>
                  <a:pt x="443023" y="189417"/>
                  <a:pt x="935665" y="58282"/>
                </a:cubicBezTo>
                <a:cubicBezTo>
                  <a:pt x="1428307" y="-72853"/>
                  <a:pt x="2955851" y="58282"/>
                  <a:pt x="2955851" y="58282"/>
                </a:cubicBezTo>
              </a:path>
            </a:pathLst>
          </a:custGeom>
          <a:noFill/>
          <a:ln w="25400">
            <a:solidFill>
              <a:schemeClr val="accent4"/>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defTabSz="685800" fontAlgn="auto">
              <a:spcBef>
                <a:spcPts val="0"/>
              </a:spcBef>
              <a:spcAft>
                <a:spcPts val="0"/>
              </a:spcAft>
            </a:pPr>
            <a:endParaRPr lang="en-US" sz="1350">
              <a:solidFill>
                <a:prstClr val="white"/>
              </a:solidFill>
              <a:latin typeface="Calibri"/>
            </a:endParaRPr>
          </a:p>
        </p:txBody>
      </p:sp>
      <p:cxnSp>
        <p:nvCxnSpPr>
          <p:cNvPr id="12" name="Curved Connector 39">
            <a:extLst>
              <a:ext uri="{FF2B5EF4-FFF2-40B4-BE49-F238E27FC236}">
                <a16:creationId xmlns:a16="http://schemas.microsoft.com/office/drawing/2014/main" id="{D4900DE4-F1EB-442B-80BF-279201137334}"/>
              </a:ext>
            </a:extLst>
          </p:cNvPr>
          <p:cNvCxnSpPr>
            <a:stCxn id="5" idx="2"/>
            <a:endCxn id="6" idx="0"/>
          </p:cNvCxnSpPr>
          <p:nvPr/>
        </p:nvCxnSpPr>
        <p:spPr>
          <a:xfrm rot="10800000" flipH="1" flipV="1">
            <a:off x="5339849" y="2421939"/>
            <a:ext cx="784724" cy="888657"/>
          </a:xfrm>
          <a:prstGeom prst="curvedConnector4">
            <a:avLst>
              <a:gd name="adj1" fmla="val -21848"/>
              <a:gd name="adj2" fmla="val 53239"/>
            </a:avLst>
          </a:prstGeom>
          <a:ln w="25400">
            <a:solidFill>
              <a:schemeClr val="accent4"/>
            </a:solidFill>
            <a:prstDash val="sysDot"/>
          </a:ln>
        </p:spPr>
        <p:style>
          <a:lnRef idx="1">
            <a:schemeClr val="accent1"/>
          </a:lnRef>
          <a:fillRef idx="0">
            <a:schemeClr val="accent1"/>
          </a:fillRef>
          <a:effectRef idx="0">
            <a:schemeClr val="accent1"/>
          </a:effectRef>
          <a:fontRef idx="minor">
            <a:schemeClr val="tx1"/>
          </a:fontRef>
        </p:style>
      </p:cxnSp>
      <p:sp>
        <p:nvSpPr>
          <p:cNvPr id="13" name="Rectangle 13">
            <a:extLst>
              <a:ext uri="{FF2B5EF4-FFF2-40B4-BE49-F238E27FC236}">
                <a16:creationId xmlns:a16="http://schemas.microsoft.com/office/drawing/2014/main" id="{8557C01E-F9DB-4FB8-ACC0-8EFCC4873751}"/>
              </a:ext>
            </a:extLst>
          </p:cNvPr>
          <p:cNvSpPr/>
          <p:nvPr/>
        </p:nvSpPr>
        <p:spPr>
          <a:xfrm>
            <a:off x="1388014" y="3795886"/>
            <a:ext cx="2837715" cy="461665"/>
          </a:xfrm>
          <a:prstGeom prst="rect">
            <a:avLst/>
          </a:prstGeom>
        </p:spPr>
        <p:txBody>
          <a:bodyPr wrap="square">
            <a:spAutoFit/>
          </a:bodyPr>
          <a:lstStyle/>
          <a:p>
            <a:pPr defTabSz="685800" fontAlgn="auto">
              <a:spcBef>
                <a:spcPts val="0"/>
              </a:spcBef>
              <a:spcAft>
                <a:spcPts val="0"/>
              </a:spcAft>
            </a:pPr>
            <a:r>
              <a:rPr lang="en-US" sz="2400" b="1" dirty="0">
                <a:solidFill>
                  <a:prstClr val="black">
                    <a:lumMod val="65000"/>
                    <a:lumOff val="35000"/>
                  </a:prstClr>
                </a:solidFill>
                <a:latin typeface="Rockwell" panose="02060603020205020403" pitchFamily="18" charset="0"/>
                <a:ea typeface="Calibri" panose="020F0502020204030204" pitchFamily="34" charset="0"/>
                <a:cs typeface="+mn-cs"/>
              </a:rPr>
              <a:t>1946-1981</a:t>
            </a:r>
            <a:r>
              <a:rPr lang="en-US" sz="2400" b="1" dirty="0">
                <a:solidFill>
                  <a:srgbClr val="C00000"/>
                </a:solidFill>
                <a:latin typeface="Rockwell" panose="02060603020205020403" pitchFamily="18" charset="0"/>
                <a:ea typeface="Calibri" panose="020F0502020204030204" pitchFamily="34" charset="0"/>
                <a:cs typeface="+mn-cs"/>
              </a:rPr>
              <a:t> (35</a:t>
            </a:r>
            <a:r>
              <a:rPr lang="zh-CN" altLang="en-US" sz="2400" b="1" dirty="0">
                <a:solidFill>
                  <a:srgbClr val="C00000"/>
                </a:solidFill>
                <a:latin typeface="Rockwell" panose="02060603020205020403" pitchFamily="18" charset="0"/>
                <a:ea typeface="Calibri" panose="020F0502020204030204" pitchFamily="34" charset="0"/>
                <a:cs typeface="+mn-cs"/>
              </a:rPr>
              <a:t>年</a:t>
            </a:r>
            <a:r>
              <a:rPr lang="en-US" altLang="zh-CN" sz="2400" b="1" dirty="0">
                <a:solidFill>
                  <a:srgbClr val="C00000"/>
                </a:solidFill>
                <a:latin typeface="Rockwell" panose="02060603020205020403" pitchFamily="18" charset="0"/>
                <a:ea typeface="Calibri" panose="020F0502020204030204" pitchFamily="34" charset="0"/>
                <a:cs typeface="+mn-cs"/>
              </a:rPr>
              <a:t>)</a:t>
            </a:r>
            <a:endParaRPr lang="en-US" sz="2400" dirty="0">
              <a:solidFill>
                <a:srgbClr val="C00000"/>
              </a:solidFill>
              <a:latin typeface="Rockwell" panose="02060603020205020403" pitchFamily="18" charset="0"/>
              <a:ea typeface="+mn-ea"/>
              <a:cs typeface="+mn-cs"/>
            </a:endParaRPr>
          </a:p>
        </p:txBody>
      </p:sp>
      <p:sp>
        <p:nvSpPr>
          <p:cNvPr id="14" name="Rectangle 13">
            <a:extLst>
              <a:ext uri="{FF2B5EF4-FFF2-40B4-BE49-F238E27FC236}">
                <a16:creationId xmlns:a16="http://schemas.microsoft.com/office/drawing/2014/main" id="{F02E1D93-E6C1-4727-802E-E079D2A6465D}"/>
              </a:ext>
            </a:extLst>
          </p:cNvPr>
          <p:cNvSpPr/>
          <p:nvPr/>
        </p:nvSpPr>
        <p:spPr>
          <a:xfrm>
            <a:off x="1419715" y="4334600"/>
            <a:ext cx="3939338" cy="415498"/>
          </a:xfrm>
          <a:prstGeom prst="rect">
            <a:avLst/>
          </a:prstGeom>
        </p:spPr>
        <p:txBody>
          <a:bodyPr wrap="square">
            <a:spAutoFit/>
          </a:bodyPr>
          <a:lstStyle/>
          <a:p>
            <a:pPr defTabSz="685800" fontAlgn="auto">
              <a:spcBef>
                <a:spcPts val="0"/>
              </a:spcBef>
              <a:spcAft>
                <a:spcPts val="0"/>
              </a:spcAft>
            </a:pPr>
            <a:r>
              <a:rPr lang="zh-CN" altLang="en-US" dirty="0">
                <a:solidFill>
                  <a:prstClr val="black">
                    <a:lumMod val="65000"/>
                    <a:lumOff val="35000"/>
                  </a:prstClr>
                </a:solidFill>
                <a:latin typeface="Rockwell" panose="02060603020205020403" pitchFamily="18" charset="0"/>
                <a:ea typeface="Calibri" panose="020F0502020204030204" pitchFamily="34" charset="0"/>
                <a:cs typeface="+mn-cs"/>
              </a:rPr>
              <a:t>计算机系统结构时代</a:t>
            </a:r>
            <a:endParaRPr lang="en-US" dirty="0">
              <a:solidFill>
                <a:prstClr val="black">
                  <a:lumMod val="65000"/>
                  <a:lumOff val="35000"/>
                </a:prstClr>
              </a:solidFill>
              <a:latin typeface="Rockwell" panose="02060603020205020403" pitchFamily="18" charset="0"/>
              <a:ea typeface="+mn-ea"/>
              <a:cs typeface="+mn-cs"/>
            </a:endParaRPr>
          </a:p>
        </p:txBody>
      </p:sp>
      <p:sp>
        <p:nvSpPr>
          <p:cNvPr id="15" name="Rectangle 13">
            <a:extLst>
              <a:ext uri="{FF2B5EF4-FFF2-40B4-BE49-F238E27FC236}">
                <a16:creationId xmlns:a16="http://schemas.microsoft.com/office/drawing/2014/main" id="{112FCCF6-493D-4626-832F-5D965AEAAD70}"/>
              </a:ext>
            </a:extLst>
          </p:cNvPr>
          <p:cNvSpPr/>
          <p:nvPr/>
        </p:nvSpPr>
        <p:spPr>
          <a:xfrm>
            <a:off x="2502405" y="2540499"/>
            <a:ext cx="2587309" cy="461665"/>
          </a:xfrm>
          <a:prstGeom prst="rect">
            <a:avLst/>
          </a:prstGeom>
        </p:spPr>
        <p:txBody>
          <a:bodyPr wrap="square">
            <a:spAutoFit/>
          </a:bodyPr>
          <a:lstStyle/>
          <a:p>
            <a:pPr defTabSz="685800" fontAlgn="auto">
              <a:spcBef>
                <a:spcPts val="0"/>
              </a:spcBef>
              <a:spcAft>
                <a:spcPts val="0"/>
              </a:spcAft>
            </a:pPr>
            <a:r>
              <a:rPr lang="en-US" sz="2400" b="1" dirty="0">
                <a:solidFill>
                  <a:prstClr val="black">
                    <a:lumMod val="65000"/>
                    <a:lumOff val="35000"/>
                  </a:prstClr>
                </a:solidFill>
                <a:latin typeface="Rockwell" panose="02060603020205020403" pitchFamily="18" charset="0"/>
                <a:ea typeface="Calibri" panose="020F0502020204030204" pitchFamily="34" charset="0"/>
                <a:cs typeface="+mn-cs"/>
              </a:rPr>
              <a:t>1981-2008 </a:t>
            </a:r>
            <a:r>
              <a:rPr lang="en-US" sz="2400" b="1" dirty="0">
                <a:solidFill>
                  <a:srgbClr val="C00000"/>
                </a:solidFill>
                <a:latin typeface="Rockwell" panose="02060603020205020403" pitchFamily="18" charset="0"/>
                <a:ea typeface="Calibri" panose="020F0502020204030204" pitchFamily="34" charset="0"/>
                <a:cs typeface="+mn-cs"/>
              </a:rPr>
              <a:t>(27</a:t>
            </a:r>
            <a:r>
              <a:rPr lang="zh-CN" altLang="en-US" sz="2400" b="1" dirty="0">
                <a:solidFill>
                  <a:srgbClr val="C00000"/>
                </a:solidFill>
                <a:latin typeface="Rockwell" panose="02060603020205020403" pitchFamily="18" charset="0"/>
                <a:ea typeface="Calibri" panose="020F0502020204030204" pitchFamily="34" charset="0"/>
                <a:cs typeface="+mn-cs"/>
              </a:rPr>
              <a:t>年</a:t>
            </a:r>
            <a:r>
              <a:rPr lang="en-US" sz="2400" b="1" dirty="0">
                <a:solidFill>
                  <a:srgbClr val="C00000"/>
                </a:solidFill>
                <a:latin typeface="Rockwell" panose="02060603020205020403" pitchFamily="18" charset="0"/>
                <a:ea typeface="Calibri" panose="020F0502020204030204" pitchFamily="34" charset="0"/>
                <a:cs typeface="+mn-cs"/>
              </a:rPr>
              <a:t>)</a:t>
            </a:r>
            <a:endParaRPr lang="en-US" sz="2400" dirty="0">
              <a:solidFill>
                <a:srgbClr val="C00000"/>
              </a:solidFill>
              <a:latin typeface="Rockwell" panose="02060603020205020403" pitchFamily="18" charset="0"/>
              <a:ea typeface="+mn-ea"/>
              <a:cs typeface="+mn-cs"/>
            </a:endParaRPr>
          </a:p>
        </p:txBody>
      </p:sp>
      <p:sp>
        <p:nvSpPr>
          <p:cNvPr id="16" name="Rectangle 13">
            <a:extLst>
              <a:ext uri="{FF2B5EF4-FFF2-40B4-BE49-F238E27FC236}">
                <a16:creationId xmlns:a16="http://schemas.microsoft.com/office/drawing/2014/main" id="{52968EC9-191F-42EF-9A94-F45B139D05D3}"/>
              </a:ext>
            </a:extLst>
          </p:cNvPr>
          <p:cNvSpPr/>
          <p:nvPr/>
        </p:nvSpPr>
        <p:spPr>
          <a:xfrm>
            <a:off x="2605365" y="3083143"/>
            <a:ext cx="2678802" cy="415498"/>
          </a:xfrm>
          <a:prstGeom prst="rect">
            <a:avLst/>
          </a:prstGeom>
        </p:spPr>
        <p:txBody>
          <a:bodyPr wrap="square">
            <a:spAutoFit/>
          </a:bodyPr>
          <a:lstStyle/>
          <a:p>
            <a:pPr defTabSz="685800" fontAlgn="auto">
              <a:spcBef>
                <a:spcPts val="0"/>
              </a:spcBef>
              <a:spcAft>
                <a:spcPts val="0"/>
              </a:spcAft>
            </a:pPr>
            <a:r>
              <a:rPr lang="zh-CN" altLang="en-US" dirty="0">
                <a:solidFill>
                  <a:prstClr val="black">
                    <a:lumMod val="65000"/>
                    <a:lumOff val="35000"/>
                  </a:prstClr>
                </a:solidFill>
                <a:latin typeface="Rockwell" panose="02060603020205020403" pitchFamily="18" charset="0"/>
                <a:ea typeface="Calibri" panose="020F0502020204030204" pitchFamily="34" charset="0"/>
                <a:cs typeface="+mn-cs"/>
              </a:rPr>
              <a:t>网络和视窗时代</a:t>
            </a:r>
            <a:endParaRPr lang="en-US" dirty="0">
              <a:solidFill>
                <a:prstClr val="black">
                  <a:lumMod val="65000"/>
                  <a:lumOff val="35000"/>
                </a:prstClr>
              </a:solidFill>
              <a:latin typeface="Rockwell" panose="02060603020205020403" pitchFamily="18" charset="0"/>
              <a:ea typeface="+mn-ea"/>
              <a:cs typeface="+mn-cs"/>
            </a:endParaRPr>
          </a:p>
        </p:txBody>
      </p:sp>
      <p:sp>
        <p:nvSpPr>
          <p:cNvPr id="17" name="Rectangle 13">
            <a:extLst>
              <a:ext uri="{FF2B5EF4-FFF2-40B4-BE49-F238E27FC236}">
                <a16:creationId xmlns:a16="http://schemas.microsoft.com/office/drawing/2014/main" id="{EC6B044C-323E-42E4-8786-2E58BEB650F4}"/>
              </a:ext>
            </a:extLst>
          </p:cNvPr>
          <p:cNvSpPr/>
          <p:nvPr/>
        </p:nvSpPr>
        <p:spPr>
          <a:xfrm>
            <a:off x="5426728" y="1771714"/>
            <a:ext cx="2601656" cy="461665"/>
          </a:xfrm>
          <a:prstGeom prst="rect">
            <a:avLst/>
          </a:prstGeom>
        </p:spPr>
        <p:txBody>
          <a:bodyPr wrap="square">
            <a:spAutoFit/>
          </a:bodyPr>
          <a:lstStyle/>
          <a:p>
            <a:pPr defTabSz="685800" fontAlgn="auto">
              <a:spcBef>
                <a:spcPts val="0"/>
              </a:spcBef>
              <a:spcAft>
                <a:spcPts val="0"/>
              </a:spcAft>
            </a:pPr>
            <a:r>
              <a:rPr lang="en-US" sz="2400" b="1" dirty="0">
                <a:solidFill>
                  <a:prstClr val="black">
                    <a:lumMod val="65000"/>
                    <a:lumOff val="35000"/>
                  </a:prstClr>
                </a:solidFill>
                <a:latin typeface="Rockwell" panose="02060603020205020403" pitchFamily="18" charset="0"/>
                <a:ea typeface="Calibri" panose="020F0502020204030204" pitchFamily="34" charset="0"/>
                <a:cs typeface="+mn-cs"/>
              </a:rPr>
              <a:t>2008-2016 </a:t>
            </a:r>
            <a:r>
              <a:rPr lang="en-US" sz="2400" b="1" dirty="0">
                <a:solidFill>
                  <a:srgbClr val="C00000"/>
                </a:solidFill>
                <a:latin typeface="Rockwell" panose="02060603020205020403" pitchFamily="18" charset="0"/>
                <a:ea typeface="Calibri" panose="020F0502020204030204" pitchFamily="34" charset="0"/>
                <a:cs typeface="+mn-cs"/>
              </a:rPr>
              <a:t>(8</a:t>
            </a:r>
            <a:r>
              <a:rPr lang="zh-CN" altLang="en-US" sz="2400" b="1" dirty="0">
                <a:solidFill>
                  <a:srgbClr val="C00000"/>
                </a:solidFill>
                <a:latin typeface="Rockwell" panose="02060603020205020403" pitchFamily="18" charset="0"/>
                <a:ea typeface="Calibri" panose="020F0502020204030204" pitchFamily="34" charset="0"/>
                <a:cs typeface="+mn-cs"/>
              </a:rPr>
              <a:t>年</a:t>
            </a:r>
            <a:r>
              <a:rPr lang="en-US" altLang="zh-CN" sz="2400" b="1" dirty="0">
                <a:solidFill>
                  <a:srgbClr val="C00000"/>
                </a:solidFill>
                <a:latin typeface="Rockwell" panose="02060603020205020403" pitchFamily="18" charset="0"/>
                <a:ea typeface="Calibri" panose="020F0502020204030204" pitchFamily="34" charset="0"/>
                <a:cs typeface="+mn-cs"/>
              </a:rPr>
              <a:t>+)</a:t>
            </a:r>
            <a:endParaRPr lang="en-US" sz="2400" dirty="0">
              <a:solidFill>
                <a:srgbClr val="C00000"/>
              </a:solidFill>
              <a:latin typeface="Rockwell" panose="02060603020205020403" pitchFamily="18" charset="0"/>
              <a:ea typeface="+mn-ea"/>
              <a:cs typeface="+mn-cs"/>
            </a:endParaRPr>
          </a:p>
        </p:txBody>
      </p:sp>
      <p:sp>
        <p:nvSpPr>
          <p:cNvPr id="18" name="Rectangle 13">
            <a:extLst>
              <a:ext uri="{FF2B5EF4-FFF2-40B4-BE49-F238E27FC236}">
                <a16:creationId xmlns:a16="http://schemas.microsoft.com/office/drawing/2014/main" id="{79D3044C-6B7D-4504-9CB8-AFCD9536AB1A}"/>
              </a:ext>
            </a:extLst>
          </p:cNvPr>
          <p:cNvSpPr/>
          <p:nvPr/>
        </p:nvSpPr>
        <p:spPr>
          <a:xfrm>
            <a:off x="5783675" y="2372276"/>
            <a:ext cx="2678802" cy="415498"/>
          </a:xfrm>
          <a:prstGeom prst="rect">
            <a:avLst/>
          </a:prstGeom>
        </p:spPr>
        <p:txBody>
          <a:bodyPr wrap="square">
            <a:spAutoFit/>
          </a:bodyPr>
          <a:lstStyle/>
          <a:p>
            <a:pPr defTabSz="685800" fontAlgn="auto">
              <a:spcBef>
                <a:spcPts val="0"/>
              </a:spcBef>
              <a:spcAft>
                <a:spcPts val="0"/>
              </a:spcAft>
            </a:pPr>
            <a:r>
              <a:rPr lang="zh-CN" altLang="en-US" dirty="0">
                <a:solidFill>
                  <a:prstClr val="black">
                    <a:lumMod val="65000"/>
                    <a:lumOff val="35000"/>
                  </a:prstClr>
                </a:solidFill>
                <a:latin typeface="Rockwell" panose="02060603020205020403" pitchFamily="18" charset="0"/>
                <a:ea typeface="Calibri" panose="020F0502020204030204" pitchFamily="34" charset="0"/>
                <a:cs typeface="+mn-cs"/>
              </a:rPr>
              <a:t>复杂信息系统时代</a:t>
            </a:r>
            <a:endParaRPr lang="en-US" dirty="0">
              <a:solidFill>
                <a:prstClr val="black">
                  <a:lumMod val="65000"/>
                  <a:lumOff val="35000"/>
                </a:prstClr>
              </a:solidFill>
              <a:latin typeface="Rockwell" panose="02060603020205020403" pitchFamily="18" charset="0"/>
              <a:ea typeface="+mn-ea"/>
              <a:cs typeface="+mn-cs"/>
            </a:endParaRPr>
          </a:p>
        </p:txBody>
      </p:sp>
      <p:sp>
        <p:nvSpPr>
          <p:cNvPr id="19" name="Rectangle 13">
            <a:extLst>
              <a:ext uri="{FF2B5EF4-FFF2-40B4-BE49-F238E27FC236}">
                <a16:creationId xmlns:a16="http://schemas.microsoft.com/office/drawing/2014/main" id="{9017E542-9147-4BFE-9986-4B980EA497F5}"/>
              </a:ext>
            </a:extLst>
          </p:cNvPr>
          <p:cNvSpPr/>
          <p:nvPr/>
        </p:nvSpPr>
        <p:spPr>
          <a:xfrm>
            <a:off x="6455420" y="3242835"/>
            <a:ext cx="2293044" cy="461665"/>
          </a:xfrm>
          <a:prstGeom prst="rect">
            <a:avLst/>
          </a:prstGeom>
        </p:spPr>
        <p:txBody>
          <a:bodyPr wrap="square">
            <a:spAutoFit/>
          </a:bodyPr>
          <a:lstStyle/>
          <a:p>
            <a:pPr algn="l" defTabSz="685800" fontAlgn="auto">
              <a:spcBef>
                <a:spcPts val="0"/>
              </a:spcBef>
              <a:spcAft>
                <a:spcPts val="0"/>
              </a:spcAft>
            </a:pPr>
            <a:r>
              <a:rPr lang="en-US" sz="2400" b="1" dirty="0">
                <a:solidFill>
                  <a:prstClr val="black">
                    <a:lumMod val="65000"/>
                    <a:lumOff val="35000"/>
                  </a:prstClr>
                </a:solidFill>
                <a:latin typeface="Rockwell" panose="02060603020205020403" pitchFamily="18" charset="0"/>
                <a:ea typeface="+mn-ea"/>
                <a:cs typeface="+mn-cs"/>
              </a:rPr>
              <a:t>2016 </a:t>
            </a:r>
            <a:r>
              <a:rPr lang="en-US" altLang="zh-CN" sz="2400" b="1" dirty="0">
                <a:solidFill>
                  <a:prstClr val="black">
                    <a:lumMod val="65000"/>
                    <a:lumOff val="35000"/>
                  </a:prstClr>
                </a:solidFill>
                <a:latin typeface="Rockwell" panose="02060603020205020403" pitchFamily="18" charset="0"/>
                <a:ea typeface="+mn-ea"/>
                <a:cs typeface="+mn-cs"/>
              </a:rPr>
              <a:t>- </a:t>
            </a:r>
            <a:endParaRPr lang="en-US" sz="2400" dirty="0">
              <a:solidFill>
                <a:prstClr val="black">
                  <a:lumMod val="65000"/>
                  <a:lumOff val="35000"/>
                </a:prstClr>
              </a:solidFill>
              <a:latin typeface="Rockwell" panose="02060603020205020403" pitchFamily="18" charset="0"/>
              <a:ea typeface="+mn-ea"/>
              <a:cs typeface="+mn-cs"/>
            </a:endParaRPr>
          </a:p>
        </p:txBody>
      </p:sp>
      <p:sp>
        <p:nvSpPr>
          <p:cNvPr id="20" name="Rectangle 13">
            <a:extLst>
              <a:ext uri="{FF2B5EF4-FFF2-40B4-BE49-F238E27FC236}">
                <a16:creationId xmlns:a16="http://schemas.microsoft.com/office/drawing/2014/main" id="{FA0F757E-4AEC-4E02-9E19-2F097FD09356}"/>
              </a:ext>
            </a:extLst>
          </p:cNvPr>
          <p:cNvSpPr/>
          <p:nvPr/>
        </p:nvSpPr>
        <p:spPr>
          <a:xfrm>
            <a:off x="6531397" y="3833937"/>
            <a:ext cx="2449177" cy="415498"/>
          </a:xfrm>
          <a:prstGeom prst="rect">
            <a:avLst/>
          </a:prstGeom>
        </p:spPr>
        <p:txBody>
          <a:bodyPr wrap="square">
            <a:spAutoFit/>
          </a:bodyPr>
          <a:lstStyle/>
          <a:p>
            <a:pPr algn="l" defTabSz="685800" fontAlgn="auto">
              <a:spcBef>
                <a:spcPts val="0"/>
              </a:spcBef>
              <a:spcAft>
                <a:spcPts val="0"/>
              </a:spcAft>
            </a:pPr>
            <a:r>
              <a:rPr lang="zh-CN" altLang="en-US" dirty="0">
                <a:solidFill>
                  <a:prstClr val="black">
                    <a:lumMod val="65000"/>
                    <a:lumOff val="35000"/>
                  </a:prstClr>
                </a:solidFill>
                <a:latin typeface="Rockwell" panose="02060603020205020403" pitchFamily="18" charset="0"/>
                <a:ea typeface="Calibri" panose="020F0502020204030204" pitchFamily="34" charset="0"/>
                <a:cs typeface="+mn-cs"/>
              </a:rPr>
              <a:t>人工智能时代</a:t>
            </a:r>
            <a:endParaRPr lang="en-US" dirty="0">
              <a:solidFill>
                <a:prstClr val="black">
                  <a:lumMod val="65000"/>
                  <a:lumOff val="35000"/>
                </a:prstClr>
              </a:solidFill>
              <a:latin typeface="Rockwell" panose="02060603020205020403" pitchFamily="18" charset="0"/>
              <a:ea typeface="+mn-ea"/>
              <a:cs typeface="+mn-cs"/>
            </a:endParaRPr>
          </a:p>
        </p:txBody>
      </p:sp>
      <p:sp>
        <p:nvSpPr>
          <p:cNvPr id="21" name="TextBox 23">
            <a:extLst>
              <a:ext uri="{FF2B5EF4-FFF2-40B4-BE49-F238E27FC236}">
                <a16:creationId xmlns:a16="http://schemas.microsoft.com/office/drawing/2014/main" id="{45DBFB28-3F35-4914-822D-8427129BA231}"/>
              </a:ext>
            </a:extLst>
          </p:cNvPr>
          <p:cNvSpPr txBox="1"/>
          <p:nvPr/>
        </p:nvSpPr>
        <p:spPr>
          <a:xfrm>
            <a:off x="653320" y="758997"/>
            <a:ext cx="5471253" cy="588617"/>
          </a:xfrm>
          <a:prstGeom prst="rect">
            <a:avLst/>
          </a:prstGeom>
          <a:noFill/>
        </p:spPr>
        <p:txBody>
          <a:bodyPr wrap="square" lIns="34283" tIns="17142" rIns="34283" bIns="17142" rtlCol="0">
            <a:spAutoFit/>
          </a:bodyPr>
          <a:lstStyle/>
          <a:p>
            <a:r>
              <a:rPr lang="en-US" altLang="zh-CN" sz="3600" b="1" dirty="0">
                <a:solidFill>
                  <a:schemeClr val="tx2"/>
                </a:solidFill>
                <a:effectLst>
                  <a:outerShdw blurRad="38100" dist="38100" dir="2700000" algn="tl">
                    <a:srgbClr val="000000">
                      <a:alpha val="43137"/>
                    </a:srgbClr>
                  </a:outerShdw>
                </a:effectLst>
                <a:latin typeface="Lato Regular"/>
                <a:cs typeface="Lato Regular"/>
              </a:rPr>
              <a:t>Why</a:t>
            </a:r>
            <a:r>
              <a:rPr lang="zh-CN" altLang="en-US" sz="3600" b="1" dirty="0">
                <a:solidFill>
                  <a:schemeClr val="tx2"/>
                </a:solidFill>
                <a:effectLst>
                  <a:outerShdw blurRad="38100" dist="38100" dir="2700000" algn="tl">
                    <a:srgbClr val="000000">
                      <a:alpha val="43137"/>
                    </a:srgbClr>
                  </a:outerShdw>
                </a:effectLst>
                <a:latin typeface="Lato Regular"/>
                <a:cs typeface="Lato Regular"/>
              </a:rPr>
              <a:t> </a:t>
            </a:r>
            <a:r>
              <a:rPr lang="en-US" altLang="zh-CN" sz="3600" b="1" dirty="0">
                <a:solidFill>
                  <a:schemeClr val="tx2"/>
                </a:solidFill>
                <a:effectLst>
                  <a:outerShdw blurRad="38100" dist="38100" dir="2700000" algn="tl">
                    <a:srgbClr val="000000">
                      <a:alpha val="43137"/>
                    </a:srgbClr>
                  </a:outerShdw>
                </a:effectLst>
                <a:latin typeface="Lato Regular"/>
                <a:cs typeface="Lato Regular"/>
              </a:rPr>
              <a:t>Python? Why now?</a:t>
            </a:r>
            <a:endParaRPr lang="id-ID" altLang="zh-CN" sz="3600" b="1" dirty="0">
              <a:solidFill>
                <a:schemeClr val="tx2"/>
              </a:solidFill>
              <a:effectLst>
                <a:outerShdw blurRad="38100" dist="38100" dir="2700000" algn="tl">
                  <a:srgbClr val="000000">
                    <a:alpha val="43137"/>
                  </a:srgbClr>
                </a:outerShdw>
              </a:effectLst>
              <a:latin typeface="Lato Regular"/>
              <a:cs typeface="Lato Regular"/>
            </a:endParaRPr>
          </a:p>
        </p:txBody>
      </p:sp>
    </p:spTree>
    <p:extLst>
      <p:ext uri="{BB962C8B-B14F-4D97-AF65-F5344CB8AC3E}">
        <p14:creationId xmlns:p14="http://schemas.microsoft.com/office/powerpoint/2010/main" val="3774853421"/>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animEffect transition="in" filter="fade">
                                      <p:cBhvr>
                                        <p:cTn id="11" dur="500"/>
                                        <p:tgtEl>
                                          <p:spTgt spid="4"/>
                                        </p:tgtEl>
                                      </p:cBhvr>
                                    </p:animEffect>
                                  </p:childTnLst>
                                </p:cTn>
                              </p:par>
                              <p:par>
                                <p:cTn id="12" presetID="10" presetClass="entr" presetSubtype="0" fill="hold" grpId="0" nodeType="withEffect">
                                  <p:stCondLst>
                                    <p:cond delay="0"/>
                                  </p:stCondLst>
                                  <p:childTnLst>
                                    <p:set>
                                      <p:cBhvr>
                                        <p:cTn id="13" dur="1" fill="hold">
                                          <p:stCondLst>
                                            <p:cond delay="0"/>
                                          </p:stCondLst>
                                        </p:cTn>
                                        <p:tgtEl>
                                          <p:spTgt spid="5"/>
                                        </p:tgtEl>
                                        <p:attrNameLst>
                                          <p:attrName>style.visibility</p:attrName>
                                        </p:attrNameLst>
                                      </p:cBhvr>
                                      <p:to>
                                        <p:strVal val="visible"/>
                                      </p:to>
                                    </p:set>
                                    <p:animEffect transition="in" filter="fade">
                                      <p:cBhvr>
                                        <p:cTn id="14" dur="500"/>
                                        <p:tgtEl>
                                          <p:spTgt spid="5"/>
                                        </p:tgtEl>
                                      </p:cBhvr>
                                    </p:animEffect>
                                  </p:childTnLst>
                                </p:cTn>
                              </p:par>
                              <p:par>
                                <p:cTn id="15" presetID="10" presetClass="entr" presetSubtype="0" fill="hold" grpId="0" nodeType="with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par>
                                <p:cTn id="18" presetID="10" presetClass="entr" presetSubtype="0" fill="hold" grpId="0" nodeType="withEffect">
                                  <p:stCondLst>
                                    <p:cond delay="0"/>
                                  </p:stCondLst>
                                  <p:childTnLst>
                                    <p:set>
                                      <p:cBhvr>
                                        <p:cTn id="19" dur="1" fill="hold">
                                          <p:stCondLst>
                                            <p:cond delay="0"/>
                                          </p:stCondLst>
                                        </p:cTn>
                                        <p:tgtEl>
                                          <p:spTgt spid="7"/>
                                        </p:tgtEl>
                                        <p:attrNameLst>
                                          <p:attrName>style.visibility</p:attrName>
                                        </p:attrNameLst>
                                      </p:cBhvr>
                                      <p:to>
                                        <p:strVal val="visible"/>
                                      </p:to>
                                    </p:set>
                                    <p:animEffect transition="in" filter="fade">
                                      <p:cBhvr>
                                        <p:cTn id="20" dur="500"/>
                                        <p:tgtEl>
                                          <p:spTgt spid="7"/>
                                        </p:tgtEl>
                                      </p:cBhvr>
                                    </p:animEffect>
                                  </p:childTnLst>
                                </p:cTn>
                              </p:par>
                              <p:par>
                                <p:cTn id="21" presetID="10" presetClass="entr" presetSubtype="0" fill="hold" grpId="0" nodeType="with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9"/>
                                        </p:tgtEl>
                                        <p:attrNameLst>
                                          <p:attrName>style.visibility</p:attrName>
                                        </p:attrNameLst>
                                      </p:cBhvr>
                                      <p:to>
                                        <p:strVal val="visible"/>
                                      </p:to>
                                    </p:set>
                                    <p:animEffect transition="in" filter="fade">
                                      <p:cBhvr>
                                        <p:cTn id="26" dur="500"/>
                                        <p:tgtEl>
                                          <p:spTgt spid="9"/>
                                        </p:tgtEl>
                                      </p:cBhvr>
                                    </p:animEffect>
                                  </p:childTnLst>
                                </p:cTn>
                              </p:par>
                              <p:par>
                                <p:cTn id="27" presetID="10" presetClass="entr" presetSubtype="0" fill="hold" nodeType="with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500"/>
                                        <p:tgtEl>
                                          <p:spTgt spid="10"/>
                                        </p:tgtEl>
                                      </p:cBhvr>
                                    </p:animEffect>
                                  </p:childTnLst>
                                </p:cTn>
                              </p:par>
                              <p:par>
                                <p:cTn id="30" presetID="10" presetClass="entr" presetSubtype="0" fill="hold" grpId="0" nodeType="withEffect">
                                  <p:stCondLst>
                                    <p:cond delay="0"/>
                                  </p:stCondLst>
                                  <p:childTnLst>
                                    <p:set>
                                      <p:cBhvr>
                                        <p:cTn id="31" dur="1" fill="hold">
                                          <p:stCondLst>
                                            <p:cond delay="0"/>
                                          </p:stCondLst>
                                        </p:cTn>
                                        <p:tgtEl>
                                          <p:spTgt spid="11"/>
                                        </p:tgtEl>
                                        <p:attrNameLst>
                                          <p:attrName>style.visibility</p:attrName>
                                        </p:attrNameLst>
                                      </p:cBhvr>
                                      <p:to>
                                        <p:strVal val="visible"/>
                                      </p:to>
                                    </p:set>
                                    <p:animEffect transition="in" filter="fade">
                                      <p:cBhvr>
                                        <p:cTn id="32" dur="500"/>
                                        <p:tgtEl>
                                          <p:spTgt spid="11"/>
                                        </p:tgtEl>
                                      </p:cBhvr>
                                    </p:animEffect>
                                  </p:childTnLst>
                                </p:cTn>
                              </p:par>
                              <p:par>
                                <p:cTn id="33" presetID="10" presetClass="entr" presetSubtype="0" fill="hold" nodeType="withEffect">
                                  <p:stCondLst>
                                    <p:cond delay="0"/>
                                  </p:stCondLst>
                                  <p:childTnLst>
                                    <p:set>
                                      <p:cBhvr>
                                        <p:cTn id="34" dur="1" fill="hold">
                                          <p:stCondLst>
                                            <p:cond delay="0"/>
                                          </p:stCondLst>
                                        </p:cTn>
                                        <p:tgtEl>
                                          <p:spTgt spid="12"/>
                                        </p:tgtEl>
                                        <p:attrNameLst>
                                          <p:attrName>style.visibility</p:attrName>
                                        </p:attrNameLst>
                                      </p:cBhvr>
                                      <p:to>
                                        <p:strVal val="visible"/>
                                      </p:to>
                                    </p:set>
                                    <p:animEffect transition="in" filter="fade">
                                      <p:cBhvr>
                                        <p:cTn id="35" dur="500"/>
                                        <p:tgtEl>
                                          <p:spTgt spid="12"/>
                                        </p:tgtEl>
                                      </p:cBhvr>
                                    </p:animEffect>
                                  </p:childTnLst>
                                </p:cTn>
                              </p:par>
                            </p:childTnLst>
                          </p:cTn>
                        </p:par>
                      </p:childTnLst>
                    </p:cTn>
                  </p:par>
                  <p:par>
                    <p:cTn id="36" fill="hold">
                      <p:stCondLst>
                        <p:cond delay="indefinite"/>
                      </p:stCondLst>
                      <p:childTnLst>
                        <p:par>
                          <p:cTn id="37" fill="hold">
                            <p:stCondLst>
                              <p:cond delay="0"/>
                            </p:stCondLst>
                            <p:childTnLst>
                              <p:par>
                                <p:cTn id="38" presetID="10" presetClass="entr" presetSubtype="0" fill="hold" grpId="0" nodeType="clickEffect">
                                  <p:stCondLst>
                                    <p:cond delay="0"/>
                                  </p:stCondLst>
                                  <p:childTnLst>
                                    <p:set>
                                      <p:cBhvr>
                                        <p:cTn id="39" dur="1" fill="hold">
                                          <p:stCondLst>
                                            <p:cond delay="0"/>
                                          </p:stCondLst>
                                        </p:cTn>
                                        <p:tgtEl>
                                          <p:spTgt spid="13"/>
                                        </p:tgtEl>
                                        <p:attrNameLst>
                                          <p:attrName>style.visibility</p:attrName>
                                        </p:attrNameLst>
                                      </p:cBhvr>
                                      <p:to>
                                        <p:strVal val="visible"/>
                                      </p:to>
                                    </p:set>
                                    <p:animEffect transition="in" filter="fade">
                                      <p:cBhvr>
                                        <p:cTn id="40" dur="500"/>
                                        <p:tgtEl>
                                          <p:spTgt spid="13"/>
                                        </p:tgtEl>
                                      </p:cBhvr>
                                    </p:animEffect>
                                  </p:childTnLst>
                                </p:cTn>
                              </p:par>
                              <p:par>
                                <p:cTn id="41" presetID="10" presetClass="entr" presetSubtype="0" fill="hold" grpId="0" nodeType="withEffect">
                                  <p:stCondLst>
                                    <p:cond delay="0"/>
                                  </p:stCondLst>
                                  <p:childTnLst>
                                    <p:set>
                                      <p:cBhvr>
                                        <p:cTn id="42" dur="1" fill="hold">
                                          <p:stCondLst>
                                            <p:cond delay="0"/>
                                          </p:stCondLst>
                                        </p:cTn>
                                        <p:tgtEl>
                                          <p:spTgt spid="14"/>
                                        </p:tgtEl>
                                        <p:attrNameLst>
                                          <p:attrName>style.visibility</p:attrName>
                                        </p:attrNameLst>
                                      </p:cBhvr>
                                      <p:to>
                                        <p:strVal val="visible"/>
                                      </p:to>
                                    </p:set>
                                    <p:animEffect transition="in" filter="fade">
                                      <p:cBhvr>
                                        <p:cTn id="43" dur="500"/>
                                        <p:tgtEl>
                                          <p:spTgt spid="14"/>
                                        </p:tgtEl>
                                      </p:cBhvr>
                                    </p:animEffect>
                                  </p:childTnLst>
                                </p:cTn>
                              </p:par>
                            </p:childTnLst>
                          </p:cTn>
                        </p:par>
                      </p:childTnLst>
                    </p:cTn>
                  </p:par>
                  <p:par>
                    <p:cTn id="44" fill="hold">
                      <p:stCondLst>
                        <p:cond delay="indefinite"/>
                      </p:stCondLst>
                      <p:childTnLst>
                        <p:par>
                          <p:cTn id="45" fill="hold">
                            <p:stCondLst>
                              <p:cond delay="0"/>
                            </p:stCondLst>
                            <p:childTnLst>
                              <p:par>
                                <p:cTn id="46" presetID="10" presetClass="entr" presetSubtype="0" fill="hold" grpId="0" nodeType="clickEffect">
                                  <p:stCondLst>
                                    <p:cond delay="0"/>
                                  </p:stCondLst>
                                  <p:childTnLst>
                                    <p:set>
                                      <p:cBhvr>
                                        <p:cTn id="47" dur="1" fill="hold">
                                          <p:stCondLst>
                                            <p:cond delay="0"/>
                                          </p:stCondLst>
                                        </p:cTn>
                                        <p:tgtEl>
                                          <p:spTgt spid="15"/>
                                        </p:tgtEl>
                                        <p:attrNameLst>
                                          <p:attrName>style.visibility</p:attrName>
                                        </p:attrNameLst>
                                      </p:cBhvr>
                                      <p:to>
                                        <p:strVal val="visible"/>
                                      </p:to>
                                    </p:set>
                                    <p:animEffect transition="in" filter="fade">
                                      <p:cBhvr>
                                        <p:cTn id="48" dur="500"/>
                                        <p:tgtEl>
                                          <p:spTgt spid="15"/>
                                        </p:tgtEl>
                                      </p:cBhvr>
                                    </p:animEffect>
                                  </p:childTnLst>
                                </p:cTn>
                              </p:par>
                              <p:par>
                                <p:cTn id="49" presetID="10" presetClass="entr" presetSubtype="0" fill="hold" grpId="0" nodeType="withEffect">
                                  <p:stCondLst>
                                    <p:cond delay="0"/>
                                  </p:stCondLst>
                                  <p:childTnLst>
                                    <p:set>
                                      <p:cBhvr>
                                        <p:cTn id="50" dur="1" fill="hold">
                                          <p:stCondLst>
                                            <p:cond delay="0"/>
                                          </p:stCondLst>
                                        </p:cTn>
                                        <p:tgtEl>
                                          <p:spTgt spid="16"/>
                                        </p:tgtEl>
                                        <p:attrNameLst>
                                          <p:attrName>style.visibility</p:attrName>
                                        </p:attrNameLst>
                                      </p:cBhvr>
                                      <p:to>
                                        <p:strVal val="visible"/>
                                      </p:to>
                                    </p:set>
                                    <p:animEffect transition="in" filter="fade">
                                      <p:cBhvr>
                                        <p:cTn id="51" dur="500"/>
                                        <p:tgtEl>
                                          <p:spTgt spid="16"/>
                                        </p:tgtEl>
                                      </p:cBhvr>
                                    </p:animEffect>
                                  </p:childTnLst>
                                </p:cTn>
                              </p:par>
                            </p:childTnLst>
                          </p:cTn>
                        </p:par>
                      </p:childTnLst>
                    </p:cTn>
                  </p:par>
                  <p:par>
                    <p:cTn id="52" fill="hold">
                      <p:stCondLst>
                        <p:cond delay="indefinite"/>
                      </p:stCondLst>
                      <p:childTnLst>
                        <p:par>
                          <p:cTn id="53" fill="hold">
                            <p:stCondLst>
                              <p:cond delay="0"/>
                            </p:stCondLst>
                            <p:childTnLst>
                              <p:par>
                                <p:cTn id="54" presetID="10" presetClass="entr" presetSubtype="0" fill="hold" grpId="0" nodeType="clickEffect">
                                  <p:stCondLst>
                                    <p:cond delay="0"/>
                                  </p:stCondLst>
                                  <p:childTnLst>
                                    <p:set>
                                      <p:cBhvr>
                                        <p:cTn id="55" dur="1" fill="hold">
                                          <p:stCondLst>
                                            <p:cond delay="0"/>
                                          </p:stCondLst>
                                        </p:cTn>
                                        <p:tgtEl>
                                          <p:spTgt spid="17"/>
                                        </p:tgtEl>
                                        <p:attrNameLst>
                                          <p:attrName>style.visibility</p:attrName>
                                        </p:attrNameLst>
                                      </p:cBhvr>
                                      <p:to>
                                        <p:strVal val="visible"/>
                                      </p:to>
                                    </p:set>
                                    <p:animEffect transition="in" filter="fade">
                                      <p:cBhvr>
                                        <p:cTn id="56" dur="500"/>
                                        <p:tgtEl>
                                          <p:spTgt spid="17"/>
                                        </p:tgtEl>
                                      </p:cBhvr>
                                    </p:animEffect>
                                  </p:childTnLst>
                                </p:cTn>
                              </p:par>
                              <p:par>
                                <p:cTn id="57" presetID="10" presetClass="entr" presetSubtype="0" fill="hold" grpId="0" nodeType="withEffect">
                                  <p:stCondLst>
                                    <p:cond delay="0"/>
                                  </p:stCondLst>
                                  <p:childTnLst>
                                    <p:set>
                                      <p:cBhvr>
                                        <p:cTn id="58" dur="1" fill="hold">
                                          <p:stCondLst>
                                            <p:cond delay="0"/>
                                          </p:stCondLst>
                                        </p:cTn>
                                        <p:tgtEl>
                                          <p:spTgt spid="18"/>
                                        </p:tgtEl>
                                        <p:attrNameLst>
                                          <p:attrName>style.visibility</p:attrName>
                                        </p:attrNameLst>
                                      </p:cBhvr>
                                      <p:to>
                                        <p:strVal val="visible"/>
                                      </p:to>
                                    </p:set>
                                    <p:animEffect transition="in" filter="fade">
                                      <p:cBhvr>
                                        <p:cTn id="59" dur="500"/>
                                        <p:tgtEl>
                                          <p:spTgt spid="18"/>
                                        </p:tgtEl>
                                      </p:cBhvr>
                                    </p:animEffect>
                                  </p:childTnLst>
                                </p:cTn>
                              </p:par>
                            </p:childTnLst>
                          </p:cTn>
                        </p:par>
                      </p:childTnLst>
                    </p:cTn>
                  </p:par>
                  <p:par>
                    <p:cTn id="60" fill="hold">
                      <p:stCondLst>
                        <p:cond delay="indefinite"/>
                      </p:stCondLst>
                      <p:childTnLst>
                        <p:par>
                          <p:cTn id="61" fill="hold">
                            <p:stCondLst>
                              <p:cond delay="0"/>
                            </p:stCondLst>
                            <p:childTnLst>
                              <p:par>
                                <p:cTn id="62" presetID="10" presetClass="entr" presetSubtype="0" fill="hold" grpId="0" nodeType="clickEffect">
                                  <p:stCondLst>
                                    <p:cond delay="0"/>
                                  </p:stCondLst>
                                  <p:childTnLst>
                                    <p:set>
                                      <p:cBhvr>
                                        <p:cTn id="63" dur="1" fill="hold">
                                          <p:stCondLst>
                                            <p:cond delay="0"/>
                                          </p:stCondLst>
                                        </p:cTn>
                                        <p:tgtEl>
                                          <p:spTgt spid="19"/>
                                        </p:tgtEl>
                                        <p:attrNameLst>
                                          <p:attrName>style.visibility</p:attrName>
                                        </p:attrNameLst>
                                      </p:cBhvr>
                                      <p:to>
                                        <p:strVal val="visible"/>
                                      </p:to>
                                    </p:set>
                                    <p:animEffect transition="in" filter="fade">
                                      <p:cBhvr>
                                        <p:cTn id="64" dur="500"/>
                                        <p:tgtEl>
                                          <p:spTgt spid="19"/>
                                        </p:tgtEl>
                                      </p:cBhvr>
                                    </p:animEffect>
                                  </p:childTnLst>
                                </p:cTn>
                              </p:par>
                              <p:par>
                                <p:cTn id="65" presetID="1" presetClass="entr" presetSubtype="0" fill="hold" grpId="0" nodeType="withEffect">
                                  <p:stCondLst>
                                    <p:cond delay="0"/>
                                  </p:stCondLst>
                                  <p:childTnLst>
                                    <p:set>
                                      <p:cBhvr>
                                        <p:cTn id="6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P spid="5" grpId="0" animBg="1"/>
      <p:bldP spid="6" grpId="0" animBg="1"/>
      <p:bldP spid="7" grpId="0" animBg="1"/>
      <p:bldP spid="8" grpId="0" animBg="1"/>
      <p:bldP spid="9" grpId="0" animBg="1"/>
      <p:bldP spid="11" grpId="0" animBg="1"/>
      <p:bldP spid="13" grpId="0"/>
      <p:bldP spid="14" grpId="0"/>
      <p:bldP spid="15" grpId="0"/>
      <p:bldP spid="16" grpId="0"/>
      <p:bldP spid="17" grpId="0"/>
      <p:bldP spid="18" grpId="0"/>
      <p:bldP spid="19" grpId="0"/>
      <p:bldP spid="20"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图片 7">
            <a:extLst>
              <a:ext uri="{FF2B5EF4-FFF2-40B4-BE49-F238E27FC236}">
                <a16:creationId xmlns:a16="http://schemas.microsoft.com/office/drawing/2014/main" id="{D9B26EB0-4435-4D54-9C33-06B0E01FBA1F}"/>
              </a:ext>
            </a:extLst>
          </p:cNvPr>
          <p:cNvPicPr>
            <a:picLocks noChangeAspect="1"/>
          </p:cNvPicPr>
          <p:nvPr/>
        </p:nvPicPr>
        <p:blipFill>
          <a:blip r:embed="rId2"/>
          <a:stretch>
            <a:fillRect/>
          </a:stretch>
        </p:blipFill>
        <p:spPr>
          <a:xfrm>
            <a:off x="971599" y="2376589"/>
            <a:ext cx="1230227" cy="1328509"/>
          </a:xfrm>
          <a:prstGeom prst="rect">
            <a:avLst/>
          </a:prstGeom>
        </p:spPr>
      </p:pic>
      <p:pic>
        <p:nvPicPr>
          <p:cNvPr id="9" name="图片 8">
            <a:extLst>
              <a:ext uri="{FF2B5EF4-FFF2-40B4-BE49-F238E27FC236}">
                <a16:creationId xmlns:a16="http://schemas.microsoft.com/office/drawing/2014/main" id="{A40989CA-2DD0-4849-82C8-9B9C19A35013}"/>
              </a:ext>
            </a:extLst>
          </p:cNvPr>
          <p:cNvPicPr>
            <a:picLocks noChangeAspect="1"/>
          </p:cNvPicPr>
          <p:nvPr/>
        </p:nvPicPr>
        <p:blipFill>
          <a:blip r:embed="rId3"/>
          <a:stretch>
            <a:fillRect/>
          </a:stretch>
        </p:blipFill>
        <p:spPr>
          <a:xfrm>
            <a:off x="5518872" y="3540229"/>
            <a:ext cx="3013568" cy="1433461"/>
          </a:xfrm>
          <a:prstGeom prst="rect">
            <a:avLst/>
          </a:prstGeom>
        </p:spPr>
      </p:pic>
      <p:pic>
        <p:nvPicPr>
          <p:cNvPr id="10" name="图片 9">
            <a:extLst>
              <a:ext uri="{FF2B5EF4-FFF2-40B4-BE49-F238E27FC236}">
                <a16:creationId xmlns:a16="http://schemas.microsoft.com/office/drawing/2014/main" id="{204FB67F-DE74-4AAE-AF04-3CD81597A0B6}"/>
              </a:ext>
            </a:extLst>
          </p:cNvPr>
          <p:cNvPicPr>
            <a:picLocks noChangeAspect="1"/>
          </p:cNvPicPr>
          <p:nvPr/>
        </p:nvPicPr>
        <p:blipFill>
          <a:blip r:embed="rId4"/>
          <a:stretch>
            <a:fillRect/>
          </a:stretch>
        </p:blipFill>
        <p:spPr>
          <a:xfrm>
            <a:off x="5518872" y="991120"/>
            <a:ext cx="3013568" cy="1129489"/>
          </a:xfrm>
          <a:prstGeom prst="rect">
            <a:avLst/>
          </a:prstGeom>
        </p:spPr>
      </p:pic>
      <p:pic>
        <p:nvPicPr>
          <p:cNvPr id="11" name="图片 10">
            <a:extLst>
              <a:ext uri="{FF2B5EF4-FFF2-40B4-BE49-F238E27FC236}">
                <a16:creationId xmlns:a16="http://schemas.microsoft.com/office/drawing/2014/main" id="{45A44512-A584-42A5-9E03-62F4326549EB}"/>
              </a:ext>
            </a:extLst>
          </p:cNvPr>
          <p:cNvPicPr>
            <a:picLocks noChangeAspect="1"/>
          </p:cNvPicPr>
          <p:nvPr/>
        </p:nvPicPr>
        <p:blipFill>
          <a:blip r:embed="rId5"/>
          <a:stretch>
            <a:fillRect/>
          </a:stretch>
        </p:blipFill>
        <p:spPr>
          <a:xfrm>
            <a:off x="5545548" y="2268514"/>
            <a:ext cx="3013568" cy="1130487"/>
          </a:xfrm>
          <a:prstGeom prst="rect">
            <a:avLst/>
          </a:prstGeom>
        </p:spPr>
      </p:pic>
      <p:pic>
        <p:nvPicPr>
          <p:cNvPr id="12" name="图片 11">
            <a:extLst>
              <a:ext uri="{FF2B5EF4-FFF2-40B4-BE49-F238E27FC236}">
                <a16:creationId xmlns:a16="http://schemas.microsoft.com/office/drawing/2014/main" id="{1BF040D0-2336-401E-87C1-3B8DC4809953}"/>
              </a:ext>
            </a:extLst>
          </p:cNvPr>
          <p:cNvPicPr>
            <a:picLocks noChangeAspect="1"/>
          </p:cNvPicPr>
          <p:nvPr/>
        </p:nvPicPr>
        <p:blipFill>
          <a:blip r:embed="rId6"/>
          <a:stretch>
            <a:fillRect/>
          </a:stretch>
        </p:blipFill>
        <p:spPr>
          <a:xfrm>
            <a:off x="2595860" y="959723"/>
            <a:ext cx="2408781" cy="1231155"/>
          </a:xfrm>
          <a:prstGeom prst="rect">
            <a:avLst/>
          </a:prstGeom>
        </p:spPr>
      </p:pic>
      <p:sp>
        <p:nvSpPr>
          <p:cNvPr id="13" name="矩形 12">
            <a:extLst>
              <a:ext uri="{FF2B5EF4-FFF2-40B4-BE49-F238E27FC236}">
                <a16:creationId xmlns:a16="http://schemas.microsoft.com/office/drawing/2014/main" id="{CA9F2BD2-5683-4A2E-A850-794788DD166F}"/>
              </a:ext>
            </a:extLst>
          </p:cNvPr>
          <p:cNvSpPr/>
          <p:nvPr/>
        </p:nvSpPr>
        <p:spPr>
          <a:xfrm>
            <a:off x="622462" y="3857393"/>
            <a:ext cx="2284046" cy="923330"/>
          </a:xfrm>
          <a:prstGeom prst="rect">
            <a:avLst/>
          </a:prstGeom>
        </p:spPr>
        <p:txBody>
          <a:bodyPr wrap="square">
            <a:spAutoFit/>
          </a:bodyPr>
          <a:lstStyle/>
          <a:p>
            <a:pPr algn="ctr"/>
            <a:r>
              <a:rPr lang="en-US" altLang="zh-CN" sz="1800" b="1" dirty="0">
                <a:latin typeface="微软雅黑" panose="020B0503020204020204" pitchFamily="34" charset="-122"/>
                <a:ea typeface="微软雅黑" panose="020B0503020204020204" pitchFamily="34" charset="-122"/>
                <a:cs typeface="Lato Regular"/>
              </a:rPr>
              <a:t>《</a:t>
            </a:r>
            <a:r>
              <a:rPr lang="zh-CN" altLang="en-US" sz="1800" b="1" dirty="0">
                <a:latin typeface="微软雅黑" panose="020B0503020204020204" pitchFamily="34" charset="-122"/>
                <a:ea typeface="微软雅黑" panose="020B0503020204020204" pitchFamily="34" charset="-122"/>
                <a:cs typeface="Lato Regular"/>
              </a:rPr>
              <a:t>哈姆雷特</a:t>
            </a:r>
            <a:r>
              <a:rPr lang="en-US" altLang="zh-CN" sz="1800" b="1" dirty="0">
                <a:latin typeface="微软雅黑" panose="020B0503020204020204" pitchFamily="34" charset="-122"/>
                <a:ea typeface="微软雅黑" panose="020B0503020204020204" pitchFamily="34" charset="-122"/>
                <a:cs typeface="Lato Regular"/>
              </a:rPr>
              <a:t>》</a:t>
            </a:r>
          </a:p>
          <a:p>
            <a:pPr algn="ctr"/>
            <a:r>
              <a:rPr lang="en-US" altLang="zh-CN" sz="1800" b="1" dirty="0">
                <a:latin typeface="微软雅黑" panose="020B0503020204020204" pitchFamily="34" charset="-122"/>
                <a:ea typeface="微软雅黑" panose="020B0503020204020204" pitchFamily="34" charset="-122"/>
                <a:cs typeface="Lato Regular"/>
              </a:rPr>
              <a:t>《</a:t>
            </a:r>
            <a:r>
              <a:rPr lang="zh-CN" altLang="en-US" sz="1800" b="1" dirty="0">
                <a:latin typeface="微软雅黑" panose="020B0503020204020204" pitchFamily="34" charset="-122"/>
                <a:ea typeface="微软雅黑" panose="020B0503020204020204" pitchFamily="34" charset="-122"/>
                <a:cs typeface="Lato Regular"/>
              </a:rPr>
              <a:t>三国演义</a:t>
            </a:r>
            <a:r>
              <a:rPr lang="en-US" altLang="zh-CN" sz="1800" b="1" dirty="0">
                <a:latin typeface="微软雅黑" panose="020B0503020204020204" pitchFamily="34" charset="-122"/>
                <a:ea typeface="微软雅黑" panose="020B0503020204020204" pitchFamily="34" charset="-122"/>
                <a:cs typeface="Lato Regular"/>
              </a:rPr>
              <a:t>》</a:t>
            </a:r>
          </a:p>
          <a:p>
            <a:pPr algn="ctr"/>
            <a:r>
              <a:rPr lang="zh-CN" altLang="en-US" sz="1800" b="1" dirty="0">
                <a:latin typeface="微软雅黑" panose="020B0503020204020204" pitchFamily="34" charset="-122"/>
                <a:ea typeface="微软雅黑" panose="020B0503020204020204" pitchFamily="34" charset="-122"/>
                <a:cs typeface="Lato Regular"/>
              </a:rPr>
              <a:t>人物出场次数统计</a:t>
            </a:r>
            <a:endParaRPr lang="zh-CN" altLang="en-US" sz="1800" dirty="0"/>
          </a:p>
        </p:txBody>
      </p:sp>
      <p:pic>
        <p:nvPicPr>
          <p:cNvPr id="14" name="图片 13">
            <a:extLst>
              <a:ext uri="{FF2B5EF4-FFF2-40B4-BE49-F238E27FC236}">
                <a16:creationId xmlns:a16="http://schemas.microsoft.com/office/drawing/2014/main" id="{D2567847-F725-4695-B6A7-2C3478D22316}"/>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131687" y="2262399"/>
            <a:ext cx="1684564" cy="2622198"/>
          </a:xfrm>
          <a:prstGeom prst="rect">
            <a:avLst/>
          </a:prstGeom>
        </p:spPr>
      </p:pic>
      <p:pic>
        <p:nvPicPr>
          <p:cNvPr id="15" name="图片 14">
            <a:extLst>
              <a:ext uri="{FF2B5EF4-FFF2-40B4-BE49-F238E27FC236}">
                <a16:creationId xmlns:a16="http://schemas.microsoft.com/office/drawing/2014/main" id="{42B0D7FB-3518-48FE-B5C5-040BB903428E}"/>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l="20258" t="17586" r="21266" b="13675"/>
          <a:stretch/>
        </p:blipFill>
        <p:spPr>
          <a:xfrm>
            <a:off x="992313" y="906752"/>
            <a:ext cx="1316139" cy="1274849"/>
          </a:xfrm>
          <a:prstGeom prst="rect">
            <a:avLst/>
          </a:prstGeom>
        </p:spPr>
      </p:pic>
      <p:sp>
        <p:nvSpPr>
          <p:cNvPr id="16" name="标题 1">
            <a:extLst>
              <a:ext uri="{FF2B5EF4-FFF2-40B4-BE49-F238E27FC236}">
                <a16:creationId xmlns:a16="http://schemas.microsoft.com/office/drawing/2014/main" id="{CF04D7DB-D50D-4762-9369-C11465342A39}"/>
              </a:ext>
            </a:extLst>
          </p:cNvPr>
          <p:cNvSpPr txBox="1">
            <a:spLocks/>
          </p:cNvSpPr>
          <p:nvPr/>
        </p:nvSpPr>
        <p:spPr>
          <a:xfrm>
            <a:off x="457200" y="195486"/>
            <a:ext cx="7391400" cy="422672"/>
          </a:xfrm>
          <a:prstGeom prst="rect">
            <a:avLst/>
          </a:prstGeom>
        </p:spPr>
        <p:txBody>
          <a:bodyPr/>
          <a:lstStyle>
            <a:lvl1pPr algn="ctr" rtl="0" eaLnBrk="1" fontAlgn="base" hangingPunct="1">
              <a:spcBef>
                <a:spcPct val="0"/>
              </a:spcBef>
              <a:spcAft>
                <a:spcPct val="0"/>
              </a:spcAft>
              <a:defRPr lang="en-US" altLang="zh-CN" sz="27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en-US" dirty="0"/>
              <a:t>Python</a:t>
            </a:r>
            <a:r>
              <a:rPr lang="zh-CN" altLang="en-US" dirty="0"/>
              <a:t>实例展示</a:t>
            </a:r>
          </a:p>
        </p:txBody>
      </p:sp>
    </p:spTree>
    <p:extLst>
      <p:ext uri="{BB962C8B-B14F-4D97-AF65-F5344CB8AC3E}">
        <p14:creationId xmlns:p14="http://schemas.microsoft.com/office/powerpoint/2010/main" val="2475678565"/>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图片 4">
            <a:extLst>
              <a:ext uri="{FF2B5EF4-FFF2-40B4-BE49-F238E27FC236}">
                <a16:creationId xmlns:a16="http://schemas.microsoft.com/office/drawing/2014/main" id="{90409884-6E4D-41FD-BFBE-D5126D290DA2}"/>
              </a:ext>
            </a:extLst>
          </p:cNvPr>
          <p:cNvPicPr>
            <a:picLocks noChangeAspect="1"/>
          </p:cNvPicPr>
          <p:nvPr/>
        </p:nvPicPr>
        <p:blipFill rotWithShape="1">
          <a:blip r:embed="rId3"/>
          <a:srcRect l="7538" r="3211"/>
          <a:stretch/>
        </p:blipFill>
        <p:spPr>
          <a:xfrm>
            <a:off x="2370013" y="1131590"/>
            <a:ext cx="1985963" cy="1668848"/>
          </a:xfrm>
          <a:prstGeom prst="rect">
            <a:avLst/>
          </a:prstGeom>
        </p:spPr>
      </p:pic>
      <p:pic>
        <p:nvPicPr>
          <p:cNvPr id="6" name="图片 5">
            <a:extLst>
              <a:ext uri="{FF2B5EF4-FFF2-40B4-BE49-F238E27FC236}">
                <a16:creationId xmlns:a16="http://schemas.microsoft.com/office/drawing/2014/main" id="{5B4D8CD2-E519-4941-9ECC-820643B5BCAB}"/>
              </a:ext>
            </a:extLst>
          </p:cNvPr>
          <p:cNvPicPr>
            <a:picLocks noChangeAspect="1"/>
          </p:cNvPicPr>
          <p:nvPr/>
        </p:nvPicPr>
        <p:blipFill>
          <a:blip r:embed="rId4"/>
          <a:stretch>
            <a:fillRect/>
          </a:stretch>
        </p:blipFill>
        <p:spPr>
          <a:xfrm>
            <a:off x="4420569" y="1338672"/>
            <a:ext cx="2311671" cy="1665480"/>
          </a:xfrm>
          <a:prstGeom prst="rect">
            <a:avLst/>
          </a:prstGeom>
        </p:spPr>
      </p:pic>
      <p:pic>
        <p:nvPicPr>
          <p:cNvPr id="7" name="图片 6">
            <a:extLst>
              <a:ext uri="{FF2B5EF4-FFF2-40B4-BE49-F238E27FC236}">
                <a16:creationId xmlns:a16="http://schemas.microsoft.com/office/drawing/2014/main" id="{CCAC0AA9-67C3-4656-8E83-AE7CB5FA6647}"/>
              </a:ext>
            </a:extLst>
          </p:cNvPr>
          <p:cNvPicPr>
            <a:picLocks noChangeAspect="1"/>
          </p:cNvPicPr>
          <p:nvPr/>
        </p:nvPicPr>
        <p:blipFill rotWithShape="1">
          <a:blip r:embed="rId5"/>
          <a:srcRect t="5143"/>
          <a:stretch/>
        </p:blipFill>
        <p:spPr>
          <a:xfrm>
            <a:off x="4237063" y="3219834"/>
            <a:ext cx="4655417" cy="1737928"/>
          </a:xfrm>
          <a:prstGeom prst="rect">
            <a:avLst/>
          </a:prstGeom>
        </p:spPr>
      </p:pic>
      <p:pic>
        <p:nvPicPr>
          <p:cNvPr id="9" name="图片 8">
            <a:extLst>
              <a:ext uri="{FF2B5EF4-FFF2-40B4-BE49-F238E27FC236}">
                <a16:creationId xmlns:a16="http://schemas.microsoft.com/office/drawing/2014/main" id="{3D922C67-8810-4C36-B38D-4B478877A450}"/>
              </a:ext>
            </a:extLst>
          </p:cNvPr>
          <p:cNvPicPr>
            <a:picLocks noChangeAspect="1"/>
          </p:cNvPicPr>
          <p:nvPr/>
        </p:nvPicPr>
        <p:blipFill rotWithShape="1">
          <a:blip r:embed="rId6"/>
          <a:srcRect l="18055" t="3489" r="17047" b="4922"/>
          <a:stretch/>
        </p:blipFill>
        <p:spPr>
          <a:xfrm>
            <a:off x="465784" y="1134958"/>
            <a:ext cx="1770168" cy="1665480"/>
          </a:xfrm>
          <a:prstGeom prst="rect">
            <a:avLst/>
          </a:prstGeom>
        </p:spPr>
      </p:pic>
      <p:pic>
        <p:nvPicPr>
          <p:cNvPr id="10" name="图片 9">
            <a:extLst>
              <a:ext uri="{FF2B5EF4-FFF2-40B4-BE49-F238E27FC236}">
                <a16:creationId xmlns:a16="http://schemas.microsoft.com/office/drawing/2014/main" id="{04BAC78E-91F7-4F75-BB5D-05AFADD649CF}"/>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498024" y="3012754"/>
            <a:ext cx="3475855" cy="1737927"/>
          </a:xfrm>
          <a:prstGeom prst="rect">
            <a:avLst/>
          </a:prstGeom>
        </p:spPr>
      </p:pic>
      <p:pic>
        <p:nvPicPr>
          <p:cNvPr id="11" name="图片 10">
            <a:extLst>
              <a:ext uri="{FF2B5EF4-FFF2-40B4-BE49-F238E27FC236}">
                <a16:creationId xmlns:a16="http://schemas.microsoft.com/office/drawing/2014/main" id="{880A47DA-4D36-4AF9-8FF9-8D5A31986276}"/>
              </a:ext>
            </a:extLst>
          </p:cNvPr>
          <p:cNvPicPr>
            <a:picLocks noChangeAspect="1"/>
          </p:cNvPicPr>
          <p:nvPr/>
        </p:nvPicPr>
        <p:blipFill rotWithShape="1">
          <a:blip r:embed="rId8" cstate="print">
            <a:extLst>
              <a:ext uri="{28A0092B-C50C-407E-A947-70E740481C1C}">
                <a14:useLocalDpi xmlns:a14="http://schemas.microsoft.com/office/drawing/2010/main" val="0"/>
              </a:ext>
            </a:extLst>
          </a:blip>
          <a:srcRect t="20505" r="3497"/>
          <a:stretch/>
        </p:blipFill>
        <p:spPr>
          <a:xfrm>
            <a:off x="6833971" y="956011"/>
            <a:ext cx="1046492" cy="2103874"/>
          </a:xfrm>
          <a:prstGeom prst="rect">
            <a:avLst/>
          </a:prstGeom>
        </p:spPr>
      </p:pic>
      <p:pic>
        <p:nvPicPr>
          <p:cNvPr id="12" name="图片 11">
            <a:extLst>
              <a:ext uri="{FF2B5EF4-FFF2-40B4-BE49-F238E27FC236}">
                <a16:creationId xmlns:a16="http://schemas.microsoft.com/office/drawing/2014/main" id="{254B3246-4EAA-4C7F-876E-F5EAD2F3DAB7}"/>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8001495" y="956012"/>
            <a:ext cx="952500" cy="2103873"/>
          </a:xfrm>
          <a:prstGeom prst="rect">
            <a:avLst/>
          </a:prstGeom>
        </p:spPr>
      </p:pic>
      <p:sp>
        <p:nvSpPr>
          <p:cNvPr id="14" name="标题 1">
            <a:extLst>
              <a:ext uri="{FF2B5EF4-FFF2-40B4-BE49-F238E27FC236}">
                <a16:creationId xmlns:a16="http://schemas.microsoft.com/office/drawing/2014/main" id="{9B9BA865-E551-4592-AA11-D4E9CCC2B5D2}"/>
              </a:ext>
            </a:extLst>
          </p:cNvPr>
          <p:cNvSpPr txBox="1">
            <a:spLocks/>
          </p:cNvSpPr>
          <p:nvPr/>
        </p:nvSpPr>
        <p:spPr>
          <a:xfrm>
            <a:off x="457200" y="195486"/>
            <a:ext cx="7391400" cy="422672"/>
          </a:xfrm>
          <a:prstGeom prst="rect">
            <a:avLst/>
          </a:prstGeom>
        </p:spPr>
        <p:txBody>
          <a:bodyPr/>
          <a:lstStyle>
            <a:lvl1pPr algn="ctr" rtl="0" eaLnBrk="1" fontAlgn="base" hangingPunct="1">
              <a:spcBef>
                <a:spcPct val="0"/>
              </a:spcBef>
              <a:spcAft>
                <a:spcPct val="0"/>
              </a:spcAft>
              <a:defRPr lang="en-US" altLang="zh-CN" sz="2700" b="1" kern="1200" dirty="0" smtClean="0">
                <a:solidFill>
                  <a:srgbClr val="FFFF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cs typeface="+mj-cs"/>
              </a:defRPr>
            </a:lvl1pPr>
            <a:lvl2pPr algn="ctr" rtl="0" eaLnBrk="1" fontAlgn="base" hangingPunct="1">
              <a:spcBef>
                <a:spcPct val="0"/>
              </a:spcBef>
              <a:spcAft>
                <a:spcPct val="0"/>
              </a:spcAft>
              <a:defRPr sz="2700">
                <a:solidFill>
                  <a:schemeClr val="bg1"/>
                </a:solidFill>
                <a:latin typeface="Arial" panose="020B0604020202020204" pitchFamily="34" charset="0"/>
              </a:defRPr>
            </a:lvl2pPr>
            <a:lvl3pPr algn="ctr" rtl="0" eaLnBrk="1" fontAlgn="base" hangingPunct="1">
              <a:spcBef>
                <a:spcPct val="0"/>
              </a:spcBef>
              <a:spcAft>
                <a:spcPct val="0"/>
              </a:spcAft>
              <a:defRPr sz="2700">
                <a:solidFill>
                  <a:schemeClr val="bg1"/>
                </a:solidFill>
                <a:latin typeface="Arial" panose="020B0604020202020204" pitchFamily="34" charset="0"/>
              </a:defRPr>
            </a:lvl3pPr>
            <a:lvl4pPr algn="ctr" rtl="0" eaLnBrk="1" fontAlgn="base" hangingPunct="1">
              <a:spcBef>
                <a:spcPct val="0"/>
              </a:spcBef>
              <a:spcAft>
                <a:spcPct val="0"/>
              </a:spcAft>
              <a:defRPr sz="2700">
                <a:solidFill>
                  <a:schemeClr val="bg1"/>
                </a:solidFill>
                <a:latin typeface="Arial" panose="020B0604020202020204" pitchFamily="34" charset="0"/>
              </a:defRPr>
            </a:lvl4pPr>
            <a:lvl5pPr algn="ctr" rtl="0" eaLnBrk="1" fontAlgn="base" hangingPunct="1">
              <a:spcBef>
                <a:spcPct val="0"/>
              </a:spcBef>
              <a:spcAft>
                <a:spcPct val="0"/>
              </a:spcAft>
              <a:defRPr sz="2700">
                <a:solidFill>
                  <a:schemeClr val="bg1"/>
                </a:solidFill>
                <a:latin typeface="Arial" panose="020B0604020202020204" pitchFamily="34" charset="0"/>
              </a:defRPr>
            </a:lvl5pPr>
            <a:lvl6pPr marL="342900" algn="ctr" rtl="0" eaLnBrk="1" fontAlgn="base" hangingPunct="1">
              <a:spcBef>
                <a:spcPct val="0"/>
              </a:spcBef>
              <a:spcAft>
                <a:spcPct val="0"/>
              </a:spcAft>
              <a:defRPr sz="2700">
                <a:solidFill>
                  <a:schemeClr val="bg1"/>
                </a:solidFill>
                <a:latin typeface="Arial" panose="020B0604020202020204" pitchFamily="34" charset="0"/>
              </a:defRPr>
            </a:lvl6pPr>
            <a:lvl7pPr marL="685800" algn="ctr" rtl="0" eaLnBrk="1" fontAlgn="base" hangingPunct="1">
              <a:spcBef>
                <a:spcPct val="0"/>
              </a:spcBef>
              <a:spcAft>
                <a:spcPct val="0"/>
              </a:spcAft>
              <a:defRPr sz="2700">
                <a:solidFill>
                  <a:schemeClr val="bg1"/>
                </a:solidFill>
                <a:latin typeface="Arial" panose="020B0604020202020204" pitchFamily="34" charset="0"/>
              </a:defRPr>
            </a:lvl7pPr>
            <a:lvl8pPr marL="1028700" algn="ctr" rtl="0" eaLnBrk="1" fontAlgn="base" hangingPunct="1">
              <a:spcBef>
                <a:spcPct val="0"/>
              </a:spcBef>
              <a:spcAft>
                <a:spcPct val="0"/>
              </a:spcAft>
              <a:defRPr sz="2700">
                <a:solidFill>
                  <a:schemeClr val="bg1"/>
                </a:solidFill>
                <a:latin typeface="Arial" panose="020B0604020202020204" pitchFamily="34" charset="0"/>
              </a:defRPr>
            </a:lvl8pPr>
            <a:lvl9pPr marL="1371600" algn="ctr" rtl="0" eaLnBrk="1" fontAlgn="base" hangingPunct="1">
              <a:spcBef>
                <a:spcPct val="0"/>
              </a:spcBef>
              <a:spcAft>
                <a:spcPct val="0"/>
              </a:spcAft>
              <a:defRPr sz="2700">
                <a:solidFill>
                  <a:schemeClr val="bg1"/>
                </a:solidFill>
                <a:latin typeface="Arial" panose="020B0604020202020204" pitchFamily="34" charset="0"/>
              </a:defRPr>
            </a:lvl9pPr>
          </a:lstStyle>
          <a:p>
            <a:r>
              <a:rPr lang="en-US" dirty="0"/>
              <a:t>Python</a:t>
            </a:r>
            <a:r>
              <a:rPr lang="zh-CN" altLang="en-US" dirty="0"/>
              <a:t>实例展示</a:t>
            </a:r>
          </a:p>
        </p:txBody>
      </p:sp>
    </p:spTree>
    <p:extLst>
      <p:ext uri="{BB962C8B-B14F-4D97-AF65-F5344CB8AC3E}">
        <p14:creationId xmlns:p14="http://schemas.microsoft.com/office/powerpoint/2010/main" val="3540191334"/>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en-US" altLang="zh-CN" sz="3000" dirty="0"/>
              <a:t>PART Ⅰ</a:t>
            </a:r>
            <a:r>
              <a:rPr lang="zh-CN" altLang="en-US" sz="3000" dirty="0"/>
              <a:t>基本数据及运算</a:t>
            </a:r>
            <a:endParaRPr lang="en-US" altLang="zh-CN" sz="1800" dirty="0">
              <a:solidFill>
                <a:schemeClr val="accent1"/>
              </a:solidFill>
            </a:endParaRPr>
          </a:p>
        </p:txBody>
      </p:sp>
      <p:grpSp>
        <p:nvGrpSpPr>
          <p:cNvPr id="40991" name="Group 31"/>
          <p:cNvGrpSpPr>
            <a:grpSpLocks/>
          </p:cNvGrpSpPr>
          <p:nvPr/>
        </p:nvGrpSpPr>
        <p:grpSpPr bwMode="auto">
          <a:xfrm>
            <a:off x="2051720" y="1563638"/>
            <a:ext cx="4057652" cy="519113"/>
            <a:chOff x="1152" y="1104"/>
            <a:chExt cx="3408" cy="436"/>
          </a:xfrm>
        </p:grpSpPr>
        <p:grpSp>
          <p:nvGrpSpPr>
            <p:cNvPr id="40963" name="Group 3"/>
            <p:cNvGrpSpPr>
              <a:grpSpLocks/>
            </p:cNvGrpSpPr>
            <p:nvPr/>
          </p:nvGrpSpPr>
          <p:grpSpPr bwMode="auto">
            <a:xfrm>
              <a:off x="1152" y="1104"/>
              <a:ext cx="480" cy="419"/>
              <a:chOff x="1110" y="2656"/>
              <a:chExt cx="1549" cy="1351"/>
            </a:xfrm>
          </p:grpSpPr>
          <p:sp>
            <p:nvSpPr>
              <p:cNvPr id="40964" name="AutoShape 4"/>
              <p:cNvSpPr>
                <a:spLocks noChangeArrowheads="1"/>
              </p:cNvSpPr>
              <p:nvPr/>
            </p:nvSpPr>
            <p:spPr bwMode="gray">
              <a:xfrm>
                <a:off x="1123"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25" b="0" i="0" u="none" strike="noStrike" kern="1200" cap="none" spc="0" normalizeH="0" baseline="0" noProof="0">
                  <a:ln>
                    <a:noFill/>
                  </a:ln>
                  <a:solidFill>
                    <a:srgbClr val="1D4940"/>
                  </a:solidFill>
                  <a:effectLst/>
                  <a:uLnTx/>
                  <a:uFillTx/>
                  <a:latin typeface="Times New Roman" pitchFamily="18" charset="0"/>
                  <a:ea typeface="宋体" charset="-122"/>
                  <a:cs typeface="+mn-cs"/>
                </a:endParaRPr>
              </a:p>
            </p:txBody>
          </p:sp>
          <p:sp>
            <p:nvSpPr>
              <p:cNvPr id="40965" name="AutoShape 5"/>
              <p:cNvSpPr>
                <a:spLocks noChangeArrowheads="1"/>
              </p:cNvSpPr>
              <p:nvPr/>
            </p:nvSpPr>
            <p:spPr bwMode="gray">
              <a:xfrm>
                <a:off x="1110"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25" b="0" i="0" u="none" strike="noStrike" kern="1200" cap="none" spc="0" normalizeH="0" baseline="0" noProof="0">
                  <a:ln>
                    <a:noFill/>
                  </a:ln>
                  <a:solidFill>
                    <a:srgbClr val="1D4940"/>
                  </a:solidFill>
                  <a:effectLst/>
                  <a:uLnTx/>
                  <a:uFillTx/>
                  <a:latin typeface="Times New Roman" pitchFamily="18" charset="0"/>
                  <a:ea typeface="宋体" charset="-122"/>
                  <a:cs typeface="+mn-cs"/>
                </a:endParaRPr>
              </a:p>
            </p:txBody>
          </p:sp>
          <p:sp>
            <p:nvSpPr>
              <p:cNvPr id="40966" name="AutoShape 6"/>
              <p:cNvSpPr>
                <a:spLocks noChangeArrowheads="1"/>
              </p:cNvSpPr>
              <p:nvPr/>
            </p:nvSpPr>
            <p:spPr bwMode="gray">
              <a:xfrm>
                <a:off x="1200" y="2736"/>
                <a:ext cx="1350" cy="1168"/>
              </a:xfrm>
              <a:prstGeom prst="hexagon">
                <a:avLst>
                  <a:gd name="adj" fmla="val 28896"/>
                  <a:gd name="vf" fmla="val 115470"/>
                </a:avLst>
              </a:prstGeom>
              <a:gradFill rotWithShape="1">
                <a:gsLst>
                  <a:gs pos="0">
                    <a:schemeClr val="hlink">
                      <a:gamma/>
                      <a:shade val="46275"/>
                      <a:invGamma/>
                    </a:schemeClr>
                  </a:gs>
                  <a:gs pos="100000">
                    <a:schemeClr val="hlink"/>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25" b="0" i="0" u="none" strike="noStrike" kern="1200" cap="none" spc="0" normalizeH="0" baseline="0" noProof="0">
                  <a:ln>
                    <a:noFill/>
                  </a:ln>
                  <a:solidFill>
                    <a:srgbClr val="1D4940"/>
                  </a:solidFill>
                  <a:effectLst/>
                  <a:uLnTx/>
                  <a:uFillTx/>
                  <a:latin typeface="Times New Roman" pitchFamily="18" charset="0"/>
                  <a:ea typeface="宋体" charset="-122"/>
                  <a:cs typeface="+mn-cs"/>
                </a:endParaRPr>
              </a:p>
            </p:txBody>
          </p:sp>
        </p:grpSp>
        <p:sp>
          <p:nvSpPr>
            <p:cNvPr id="40971" name="Line 11"/>
            <p:cNvSpPr>
              <a:spLocks noChangeShapeType="1"/>
            </p:cNvSpPr>
            <p:nvPr/>
          </p:nvSpPr>
          <p:spPr bwMode="auto">
            <a:xfrm>
              <a:off x="1536" y="1488"/>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25" b="0" i="0" u="none" strike="noStrike" kern="1200" cap="none" spc="0" normalizeH="0" baseline="0" noProof="0">
                <a:ln>
                  <a:noFill/>
                </a:ln>
                <a:solidFill>
                  <a:srgbClr val="1D4940"/>
                </a:solidFill>
                <a:effectLst/>
                <a:uLnTx/>
                <a:uFillTx/>
                <a:latin typeface="Times New Roman" pitchFamily="18" charset="0"/>
                <a:ea typeface="宋体" charset="-122"/>
                <a:cs typeface="+mn-cs"/>
              </a:endParaRPr>
            </a:p>
          </p:txBody>
        </p:sp>
        <p:sp>
          <p:nvSpPr>
            <p:cNvPr id="40972" name="Text Box 12"/>
            <p:cNvSpPr txBox="1">
              <a:spLocks noChangeArrowheads="1"/>
            </p:cNvSpPr>
            <p:nvPr/>
          </p:nvSpPr>
          <p:spPr bwMode="auto">
            <a:xfrm>
              <a:off x="2064" y="1152"/>
              <a:ext cx="1189"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1D494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基本数据</a:t>
              </a:r>
            </a:p>
          </p:txBody>
        </p:sp>
        <p:sp>
          <p:nvSpPr>
            <p:cNvPr id="40973" name="Text Box 13"/>
            <p:cNvSpPr txBox="1">
              <a:spLocks noChangeArrowheads="1"/>
            </p:cNvSpPr>
            <p:nvPr/>
          </p:nvSpPr>
          <p:spPr bwMode="gray">
            <a:xfrm>
              <a:off x="1272" y="1166"/>
              <a:ext cx="23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25" b="1" i="0" u="none" strike="noStrike" kern="1200" cap="none" spc="0" normalizeH="0" baseline="0" noProof="0">
                  <a:ln>
                    <a:noFill/>
                  </a:ln>
                  <a:solidFill>
                    <a:srgbClr val="FFFFFF"/>
                  </a:solidFill>
                  <a:effectLst/>
                  <a:uLnTx/>
                  <a:uFillTx/>
                  <a:latin typeface="Times New Roman" pitchFamily="18" charset="0"/>
                  <a:ea typeface="宋体" panose="02010600030101010101" pitchFamily="2" charset="-122"/>
                  <a:cs typeface="+mn-cs"/>
                </a:rPr>
                <a:t>1</a:t>
              </a:r>
            </a:p>
          </p:txBody>
        </p:sp>
      </p:grpSp>
      <p:grpSp>
        <p:nvGrpSpPr>
          <p:cNvPr id="40992" name="Group 32"/>
          <p:cNvGrpSpPr>
            <a:grpSpLocks/>
          </p:cNvGrpSpPr>
          <p:nvPr/>
        </p:nvGrpSpPr>
        <p:grpSpPr bwMode="auto">
          <a:xfrm>
            <a:off x="2051720" y="2249437"/>
            <a:ext cx="4057649" cy="519113"/>
            <a:chOff x="1152" y="1680"/>
            <a:chExt cx="3408" cy="436"/>
          </a:xfrm>
        </p:grpSpPr>
        <p:grpSp>
          <p:nvGrpSpPr>
            <p:cNvPr id="40967" name="Group 7"/>
            <p:cNvGrpSpPr>
              <a:grpSpLocks/>
            </p:cNvGrpSpPr>
            <p:nvPr/>
          </p:nvGrpSpPr>
          <p:grpSpPr bwMode="auto">
            <a:xfrm>
              <a:off x="1152" y="1680"/>
              <a:ext cx="480" cy="419"/>
              <a:chOff x="3174" y="2656"/>
              <a:chExt cx="1549" cy="1351"/>
            </a:xfrm>
          </p:grpSpPr>
          <p:sp>
            <p:nvSpPr>
              <p:cNvPr id="40968" name="AutoShape 8"/>
              <p:cNvSpPr>
                <a:spLocks noChangeArrowheads="1"/>
              </p:cNvSpPr>
              <p:nvPr/>
            </p:nvSpPr>
            <p:spPr bwMode="gray">
              <a:xfrm>
                <a:off x="3187" y="2679"/>
                <a:ext cx="1536" cy="1328"/>
              </a:xfrm>
              <a:prstGeom prst="hexagon">
                <a:avLst>
                  <a:gd name="adj" fmla="val 28916"/>
                  <a:gd name="vf" fmla="val 115470"/>
                </a:avLst>
              </a:prstGeom>
              <a:solidFill>
                <a:srgbClr val="808080"/>
              </a:solidFill>
              <a:ln>
                <a:noFill/>
              </a:ln>
              <a:effectLst/>
              <a:extLst>
                <a:ext uri="{91240B29-F687-4F45-9708-019B960494DF}">
                  <a14:hiddenLine xmlns:a14="http://schemas.microsoft.com/office/drawing/2010/main" w="9525">
                    <a:solidFill>
                      <a:srgbClr val="C0C0C0"/>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25" b="0" i="0" u="none" strike="noStrike" kern="1200" cap="none" spc="0" normalizeH="0" baseline="0" noProof="0">
                  <a:ln>
                    <a:noFill/>
                  </a:ln>
                  <a:solidFill>
                    <a:srgbClr val="1D4940"/>
                  </a:solidFill>
                  <a:effectLst/>
                  <a:uLnTx/>
                  <a:uFillTx/>
                  <a:latin typeface="Times New Roman" pitchFamily="18" charset="0"/>
                  <a:ea typeface="宋体" charset="-122"/>
                  <a:cs typeface="+mn-cs"/>
                </a:endParaRPr>
              </a:p>
            </p:txBody>
          </p:sp>
          <p:sp>
            <p:nvSpPr>
              <p:cNvPr id="40969" name="AutoShape 9"/>
              <p:cNvSpPr>
                <a:spLocks noChangeArrowheads="1"/>
              </p:cNvSpPr>
              <p:nvPr/>
            </p:nvSpPr>
            <p:spPr bwMode="gray">
              <a:xfrm>
                <a:off x="3174" y="2656"/>
                <a:ext cx="1536" cy="1328"/>
              </a:xfrm>
              <a:prstGeom prst="hexagon">
                <a:avLst>
                  <a:gd name="adj" fmla="val 28916"/>
                  <a:gd name="vf" fmla="val 115470"/>
                </a:avLst>
              </a:prstGeom>
              <a:gradFill rotWithShape="1">
                <a:gsLst>
                  <a:gs pos="0">
                    <a:srgbClr val="E6E6E6"/>
                  </a:gs>
                  <a:gs pos="7499">
                    <a:srgbClr val="7D8496"/>
                  </a:gs>
                  <a:gs pos="26500">
                    <a:srgbClr val="E6E6E6"/>
                  </a:gs>
                  <a:gs pos="34000">
                    <a:srgbClr val="7D8496"/>
                  </a:gs>
                  <a:gs pos="46500">
                    <a:srgbClr val="E6E6E6"/>
                  </a:gs>
                  <a:gs pos="50000">
                    <a:srgbClr val="FFFFFF"/>
                  </a:gs>
                  <a:gs pos="53501">
                    <a:srgbClr val="E6E6E6"/>
                  </a:gs>
                  <a:gs pos="66001">
                    <a:srgbClr val="7D8496"/>
                  </a:gs>
                  <a:gs pos="73500">
                    <a:srgbClr val="E6E6E6"/>
                  </a:gs>
                  <a:gs pos="92501">
                    <a:srgbClr val="7D8496"/>
                  </a:gs>
                  <a:gs pos="100000">
                    <a:srgbClr val="E6E6E6"/>
                  </a:gs>
                </a:gsLst>
                <a:lin ang="2700000" scaled="1"/>
              </a:gra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25" b="0" i="0" u="none" strike="noStrike" kern="1200" cap="none" spc="0" normalizeH="0" baseline="0" noProof="0">
                  <a:ln>
                    <a:noFill/>
                  </a:ln>
                  <a:solidFill>
                    <a:srgbClr val="1D4940"/>
                  </a:solidFill>
                  <a:effectLst/>
                  <a:uLnTx/>
                  <a:uFillTx/>
                  <a:latin typeface="Times New Roman" pitchFamily="18" charset="0"/>
                  <a:ea typeface="宋体" charset="-122"/>
                  <a:cs typeface="+mn-cs"/>
                </a:endParaRPr>
              </a:p>
            </p:txBody>
          </p:sp>
          <p:sp>
            <p:nvSpPr>
              <p:cNvPr id="40970" name="AutoShape 10"/>
              <p:cNvSpPr>
                <a:spLocks noChangeArrowheads="1"/>
              </p:cNvSpPr>
              <p:nvPr/>
            </p:nvSpPr>
            <p:spPr bwMode="gray">
              <a:xfrm>
                <a:off x="3264" y="2736"/>
                <a:ext cx="1350" cy="1168"/>
              </a:xfrm>
              <a:prstGeom prst="hexagon">
                <a:avLst>
                  <a:gd name="adj" fmla="val 28896"/>
                  <a:gd name="vf" fmla="val 115470"/>
                </a:avLst>
              </a:prstGeom>
              <a:gradFill rotWithShape="1">
                <a:gsLst>
                  <a:gs pos="0">
                    <a:schemeClr val="accent1">
                      <a:gamma/>
                      <a:shade val="46275"/>
                      <a:invGamma/>
                    </a:schemeClr>
                  </a:gs>
                  <a:gs pos="100000">
                    <a:schemeClr val="accent1"/>
                  </a:gs>
                </a:gsLst>
                <a:lin ang="2700000" scaled="1"/>
              </a:gra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25" b="0" i="0" u="none" strike="noStrike" kern="1200" cap="none" spc="0" normalizeH="0" baseline="0" noProof="0">
                  <a:ln>
                    <a:noFill/>
                  </a:ln>
                  <a:solidFill>
                    <a:srgbClr val="1D4940"/>
                  </a:solidFill>
                  <a:effectLst/>
                  <a:uLnTx/>
                  <a:uFillTx/>
                  <a:latin typeface="Times New Roman" pitchFamily="18" charset="0"/>
                  <a:ea typeface="宋体" charset="-122"/>
                  <a:cs typeface="+mn-cs"/>
                </a:endParaRPr>
              </a:p>
            </p:txBody>
          </p:sp>
        </p:grpSp>
        <p:sp>
          <p:nvSpPr>
            <p:cNvPr id="40974" name="Line 14"/>
            <p:cNvSpPr>
              <a:spLocks noChangeShapeType="1"/>
            </p:cNvSpPr>
            <p:nvPr/>
          </p:nvSpPr>
          <p:spPr bwMode="auto">
            <a:xfrm>
              <a:off x="1536" y="2064"/>
              <a:ext cx="3024" cy="0"/>
            </a:xfrm>
            <a:prstGeom prst="line">
              <a:avLst/>
            </a:prstGeom>
            <a:noFill/>
            <a:ln w="25400">
              <a:solidFill>
                <a:srgbClr val="C0C0C0"/>
              </a:solidFill>
              <a:prstDash val="sysDot"/>
              <a:round/>
              <a:headEnd/>
              <a:tailEnd type="oval"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zh-CN" altLang="en-US" sz="1425" b="0" i="0" u="none" strike="noStrike" kern="1200" cap="none" spc="0" normalizeH="0" baseline="0" noProof="0">
                <a:ln>
                  <a:noFill/>
                </a:ln>
                <a:solidFill>
                  <a:srgbClr val="1D4940"/>
                </a:solidFill>
                <a:effectLst/>
                <a:uLnTx/>
                <a:uFillTx/>
                <a:latin typeface="Times New Roman" pitchFamily="18" charset="0"/>
                <a:ea typeface="宋体" charset="-122"/>
                <a:cs typeface="+mn-cs"/>
              </a:endParaRPr>
            </a:p>
          </p:txBody>
        </p:sp>
        <p:sp>
          <p:nvSpPr>
            <p:cNvPr id="40975" name="Text Box 15"/>
            <p:cNvSpPr txBox="1">
              <a:spLocks noChangeArrowheads="1"/>
            </p:cNvSpPr>
            <p:nvPr/>
          </p:nvSpPr>
          <p:spPr bwMode="auto">
            <a:xfrm>
              <a:off x="2064" y="1728"/>
              <a:ext cx="1189" cy="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zh-CN" altLang="en-US" sz="2400" b="1" i="0" u="none" strike="noStrike" kern="1200" cap="none" spc="0" normalizeH="0" baseline="0" noProof="0" dirty="0">
                  <a:ln>
                    <a:noFill/>
                  </a:ln>
                  <a:solidFill>
                    <a:srgbClr val="1D494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rPr>
                <a:t>基本运算</a:t>
              </a:r>
              <a:endParaRPr kumimoji="0" lang="en-US" altLang="zh-CN" sz="2400" b="1" i="0" u="none" strike="noStrike" kern="1200" cap="none" spc="0" normalizeH="0" baseline="0" noProof="0" dirty="0">
                <a:ln>
                  <a:noFill/>
                </a:ln>
                <a:solidFill>
                  <a:srgbClr val="1D4940"/>
                </a:solidFill>
                <a:effectLst>
                  <a:outerShdw blurRad="38100" dist="38100" dir="2700000" algn="tl">
                    <a:srgbClr val="000000">
                      <a:alpha val="43137"/>
                    </a:srgbClr>
                  </a:outerShdw>
                </a:effectLst>
                <a:uLnTx/>
                <a:uFillTx/>
                <a:latin typeface="微软雅黑" panose="020B0503020204020204" pitchFamily="34" charset="-122"/>
                <a:ea typeface="微软雅黑" panose="020B0503020204020204" pitchFamily="34" charset="-122"/>
                <a:cs typeface="+mn-cs"/>
              </a:endParaRPr>
            </a:p>
          </p:txBody>
        </p:sp>
        <p:sp>
          <p:nvSpPr>
            <p:cNvPr id="40976" name="Text Box 16"/>
            <p:cNvSpPr txBox="1">
              <a:spLocks noChangeArrowheads="1"/>
            </p:cNvSpPr>
            <p:nvPr/>
          </p:nvSpPr>
          <p:spPr bwMode="gray">
            <a:xfrm>
              <a:off x="1272" y="1742"/>
              <a:ext cx="232" cy="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kumimoji="0" lang="en-US" altLang="zh-CN" sz="1425" b="1" i="0" u="none" strike="noStrike" kern="1200" cap="none" spc="0" normalizeH="0" baseline="0" noProof="0">
                  <a:ln>
                    <a:noFill/>
                  </a:ln>
                  <a:solidFill>
                    <a:srgbClr val="FFFFFF"/>
                  </a:solidFill>
                  <a:effectLst/>
                  <a:uLnTx/>
                  <a:uFillTx/>
                  <a:latin typeface="Times New Roman" pitchFamily="18" charset="0"/>
                  <a:ea typeface="宋体" panose="02010600030101010101" pitchFamily="2" charset="-122"/>
                  <a:cs typeface="+mn-cs"/>
                </a:rPr>
                <a:t>2</a:t>
              </a:r>
            </a:p>
          </p:txBody>
        </p:sp>
      </p:grpSp>
    </p:spTree>
    <p:extLst>
      <p:ext uri="{BB962C8B-B14F-4D97-AF65-F5344CB8AC3E}">
        <p14:creationId xmlns:p14="http://schemas.microsoft.com/office/powerpoint/2010/main" val="647868515"/>
      </p:ext>
    </p:extLst>
  </p:cSld>
  <p:clrMapOvr>
    <a:masterClrMapping/>
  </p:clrMapOvr>
  <p:transition spd="slow">
    <p:wipe dir="d"/>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基本数据</a:t>
            </a:r>
            <a:endParaRPr lang="en-US" altLang="zh-CN" sz="1800" dirty="0">
              <a:solidFill>
                <a:schemeClr val="accent1"/>
              </a:solidFill>
            </a:endParaRPr>
          </a:p>
        </p:txBody>
      </p:sp>
      <p:sp>
        <p:nvSpPr>
          <p:cNvPr id="2" name="文本框 1">
            <a:extLst>
              <a:ext uri="{FF2B5EF4-FFF2-40B4-BE49-F238E27FC236}">
                <a16:creationId xmlns:a16="http://schemas.microsoft.com/office/drawing/2014/main" id="{B5D587B4-83B9-4769-9E6F-7C0ADD22AA71}"/>
              </a:ext>
            </a:extLst>
          </p:cNvPr>
          <p:cNvSpPr txBox="1"/>
          <p:nvPr/>
        </p:nvSpPr>
        <p:spPr>
          <a:xfrm>
            <a:off x="2267744" y="1419622"/>
            <a:ext cx="3297698" cy="677108"/>
          </a:xfrm>
          <a:prstGeom prst="rect">
            <a:avLst/>
          </a:prstGeom>
          <a:noFill/>
        </p:spPr>
        <p:txBody>
          <a:bodyPr wrap="none" rtlCol="0">
            <a:spAutoFit/>
          </a:bodyPr>
          <a:lstStyle/>
          <a:p>
            <a:r>
              <a:rPr lang="en-US" altLang="zh-CN" dirty="0"/>
              <a:t>Number </a:t>
            </a:r>
            <a:r>
              <a:rPr lang="zh-CN" altLang="en-US" dirty="0"/>
              <a:t>：</a:t>
            </a:r>
            <a:r>
              <a:rPr lang="en-US" altLang="zh-CN" dirty="0"/>
              <a:t> </a:t>
            </a:r>
            <a:r>
              <a:rPr lang="zh-CN" altLang="en-US" dirty="0"/>
              <a:t>整型、实型、复型</a:t>
            </a:r>
            <a:endParaRPr lang="en-US" altLang="zh-CN" dirty="0"/>
          </a:p>
          <a:p>
            <a:r>
              <a:rPr lang="en-US" altLang="zh-CN" dirty="0"/>
              <a:t>String</a:t>
            </a:r>
            <a:r>
              <a:rPr lang="zh-CN" altLang="en-US" dirty="0"/>
              <a:t>：</a:t>
            </a:r>
            <a:endParaRPr lang="en-US" altLang="zh-CN" dirty="0"/>
          </a:p>
        </p:txBody>
      </p:sp>
      <p:sp>
        <p:nvSpPr>
          <p:cNvPr id="4" name="文本框 3">
            <a:extLst>
              <a:ext uri="{FF2B5EF4-FFF2-40B4-BE49-F238E27FC236}">
                <a16:creationId xmlns:a16="http://schemas.microsoft.com/office/drawing/2014/main" id="{458040EA-CF91-450A-924F-9D97FF7D335B}"/>
              </a:ext>
            </a:extLst>
          </p:cNvPr>
          <p:cNvSpPr txBox="1"/>
          <p:nvPr/>
        </p:nvSpPr>
        <p:spPr>
          <a:xfrm>
            <a:off x="2267744" y="2233196"/>
            <a:ext cx="1890261" cy="2431435"/>
          </a:xfrm>
          <a:prstGeom prst="rect">
            <a:avLst/>
          </a:prstGeom>
          <a:noFill/>
        </p:spPr>
        <p:txBody>
          <a:bodyPr wrap="none" rtlCol="0">
            <a:spAutoFit/>
          </a:bodyPr>
          <a:lstStyle/>
          <a:p>
            <a:r>
              <a:rPr lang="zh-CN" altLang="en-US" dirty="0"/>
              <a:t>类型转换函数：</a:t>
            </a:r>
            <a:endParaRPr lang="en-US" altLang="zh-CN" dirty="0"/>
          </a:p>
          <a:p>
            <a:r>
              <a:rPr lang="en-US" altLang="zh-CN" dirty="0" err="1"/>
              <a:t>int</a:t>
            </a:r>
            <a:r>
              <a:rPr lang="en-US" altLang="zh-CN" dirty="0"/>
              <a:t>( )</a:t>
            </a:r>
          </a:p>
          <a:p>
            <a:r>
              <a:rPr lang="en-US" altLang="zh-CN" dirty="0"/>
              <a:t>float( )</a:t>
            </a:r>
          </a:p>
          <a:p>
            <a:r>
              <a:rPr lang="en-US" altLang="zh-CN" dirty="0"/>
              <a:t>complex( )</a:t>
            </a:r>
          </a:p>
          <a:p>
            <a:r>
              <a:rPr lang="en-US" altLang="zh-CN" dirty="0" err="1"/>
              <a:t>chr</a:t>
            </a:r>
            <a:r>
              <a:rPr lang="en-US" altLang="zh-CN" dirty="0"/>
              <a:t>( )</a:t>
            </a:r>
          </a:p>
          <a:p>
            <a:r>
              <a:rPr lang="en-US" altLang="zh-CN" dirty="0"/>
              <a:t>bin( )</a:t>
            </a:r>
          </a:p>
          <a:p>
            <a:r>
              <a:rPr lang="en-US" altLang="zh-CN" dirty="0"/>
              <a:t>oct( )</a:t>
            </a:r>
          </a:p>
          <a:p>
            <a:r>
              <a:rPr lang="en-US" altLang="zh-CN" dirty="0"/>
              <a:t>hex( )</a:t>
            </a:r>
          </a:p>
        </p:txBody>
      </p:sp>
    </p:spTree>
    <p:extLst>
      <p:ext uri="{BB962C8B-B14F-4D97-AF65-F5344CB8AC3E}">
        <p14:creationId xmlns:p14="http://schemas.microsoft.com/office/powerpoint/2010/main" val="4140261964"/>
      </p:ext>
    </p:extLst>
  </p:cSld>
  <p:clrMapOvr>
    <a:masterClrMapping/>
  </p:clrMapOvr>
  <p:transition spd="slow">
    <p:wipe dir="d"/>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基本运算</a:t>
            </a:r>
            <a:endParaRPr lang="en-US" altLang="zh-CN" sz="1800" dirty="0">
              <a:solidFill>
                <a:schemeClr val="accent1"/>
              </a:solidFill>
            </a:endParaRPr>
          </a:p>
        </p:txBody>
      </p:sp>
      <p:sp>
        <p:nvSpPr>
          <p:cNvPr id="2" name="文本框 1">
            <a:extLst>
              <a:ext uri="{FF2B5EF4-FFF2-40B4-BE49-F238E27FC236}">
                <a16:creationId xmlns:a16="http://schemas.microsoft.com/office/drawing/2014/main" id="{B5D587B4-83B9-4769-9E6F-7C0ADD22AA71}"/>
              </a:ext>
            </a:extLst>
          </p:cNvPr>
          <p:cNvSpPr txBox="1"/>
          <p:nvPr/>
        </p:nvSpPr>
        <p:spPr>
          <a:xfrm>
            <a:off x="3923928" y="915566"/>
            <a:ext cx="1584176" cy="677108"/>
          </a:xfrm>
          <a:prstGeom prst="rect">
            <a:avLst/>
          </a:prstGeom>
          <a:noFill/>
        </p:spPr>
        <p:txBody>
          <a:bodyPr wrap="square" rtlCol="0">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lang="zh-CN" altLang="en-US" dirty="0">
                <a:solidFill>
                  <a:srgbClr val="1D4940"/>
                </a:solidFill>
              </a:rPr>
              <a:t>算术运算</a:t>
            </a:r>
            <a:endParaRPr kumimoji="0" lang="en-US" altLang="zh-CN" sz="1900" b="0" i="0" u="none" strike="noStrike" kern="1200" cap="none" spc="0" normalizeH="0" baseline="0" noProof="0" dirty="0">
              <a:ln>
                <a:noFill/>
              </a:ln>
              <a:solidFill>
                <a:srgbClr val="1D4940"/>
              </a:solidFill>
              <a:effectLst/>
              <a:uLnTx/>
              <a:uFillTx/>
              <a:latin typeface="Times New Roman" pitchFamily="18" charset="0"/>
              <a:ea typeface="宋体"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900" b="0" i="0" u="none" strike="noStrike" kern="1200" cap="none" spc="0" normalizeH="0" baseline="0" noProof="0" dirty="0">
              <a:ln>
                <a:noFill/>
              </a:ln>
              <a:solidFill>
                <a:srgbClr val="1D4940"/>
              </a:solidFill>
              <a:effectLst/>
              <a:uLnTx/>
              <a:uFillTx/>
              <a:latin typeface="Times New Roman" pitchFamily="18" charset="0"/>
              <a:ea typeface="宋体" charset="-122"/>
              <a:cs typeface="+mn-cs"/>
            </a:endParaRPr>
          </a:p>
        </p:txBody>
      </p:sp>
      <p:graphicFrame>
        <p:nvGraphicFramePr>
          <p:cNvPr id="3" name="表格 2">
            <a:extLst>
              <a:ext uri="{FF2B5EF4-FFF2-40B4-BE49-F238E27FC236}">
                <a16:creationId xmlns:a16="http://schemas.microsoft.com/office/drawing/2014/main" id="{1E822179-62A6-4040-B465-46531BDD87C1}"/>
              </a:ext>
            </a:extLst>
          </p:cNvPr>
          <p:cNvGraphicFramePr>
            <a:graphicFrameLocks noGrp="1"/>
          </p:cNvGraphicFramePr>
          <p:nvPr>
            <p:extLst>
              <p:ext uri="{D42A27DB-BD31-4B8C-83A1-F6EECF244321}">
                <p14:modId xmlns:p14="http://schemas.microsoft.com/office/powerpoint/2010/main" val="1425135130"/>
              </p:ext>
            </p:extLst>
          </p:nvPr>
        </p:nvGraphicFramePr>
        <p:xfrm>
          <a:off x="1116360" y="1563638"/>
          <a:ext cx="6707088" cy="3406140"/>
        </p:xfrm>
        <a:graphic>
          <a:graphicData uri="http://schemas.openxmlformats.org/drawingml/2006/table">
            <a:tbl>
              <a:tblPr/>
              <a:tblGrid>
                <a:gridCol w="2235696">
                  <a:extLst>
                    <a:ext uri="{9D8B030D-6E8A-4147-A177-3AD203B41FA5}">
                      <a16:colId xmlns:a16="http://schemas.microsoft.com/office/drawing/2014/main" val="1142132784"/>
                    </a:ext>
                  </a:extLst>
                </a:gridCol>
                <a:gridCol w="2235696">
                  <a:extLst>
                    <a:ext uri="{9D8B030D-6E8A-4147-A177-3AD203B41FA5}">
                      <a16:colId xmlns:a16="http://schemas.microsoft.com/office/drawing/2014/main" val="3915298872"/>
                    </a:ext>
                  </a:extLst>
                </a:gridCol>
                <a:gridCol w="2235696">
                  <a:extLst>
                    <a:ext uri="{9D8B030D-6E8A-4147-A177-3AD203B41FA5}">
                      <a16:colId xmlns:a16="http://schemas.microsoft.com/office/drawing/2014/main" val="815871074"/>
                    </a:ext>
                  </a:extLst>
                </a:gridCol>
              </a:tblGrid>
              <a:tr h="0">
                <a:tc>
                  <a:txBody>
                    <a:bodyPr/>
                    <a:lstStyle/>
                    <a:p>
                      <a:r>
                        <a:rPr lang="zh-CN" altLang="en-US"/>
                        <a:t>算符</a:t>
                      </a:r>
                    </a:p>
                  </a:txBody>
                  <a:tcPr anchor="ctr">
                    <a:lnL>
                      <a:noFill/>
                    </a:lnL>
                    <a:lnR>
                      <a:noFill/>
                    </a:lnR>
                    <a:lnT>
                      <a:noFill/>
                    </a:lnT>
                    <a:lnB>
                      <a:noFill/>
                    </a:lnB>
                  </a:tcPr>
                </a:tc>
                <a:tc>
                  <a:txBody>
                    <a:bodyPr/>
                    <a:lstStyle/>
                    <a:p>
                      <a:r>
                        <a:rPr lang="zh-CN" altLang="en-US"/>
                        <a:t>描述</a:t>
                      </a:r>
                    </a:p>
                  </a:txBody>
                  <a:tcPr anchor="ctr">
                    <a:lnL>
                      <a:noFill/>
                    </a:lnL>
                    <a:lnR>
                      <a:noFill/>
                    </a:lnR>
                    <a:lnT>
                      <a:noFill/>
                    </a:lnT>
                    <a:lnB>
                      <a:noFill/>
                    </a:lnB>
                  </a:tcPr>
                </a:tc>
                <a:tc>
                  <a:txBody>
                    <a:bodyPr/>
                    <a:lstStyle/>
                    <a:p>
                      <a:r>
                        <a:rPr lang="zh-CN" altLang="en-US"/>
                        <a:t>实例</a:t>
                      </a:r>
                    </a:p>
                  </a:txBody>
                  <a:tcPr anchor="ctr">
                    <a:lnL>
                      <a:noFill/>
                    </a:lnL>
                    <a:lnR>
                      <a:noFill/>
                    </a:lnR>
                    <a:lnT>
                      <a:noFill/>
                    </a:lnT>
                    <a:lnB>
                      <a:noFill/>
                    </a:lnB>
                  </a:tcPr>
                </a:tc>
                <a:extLst>
                  <a:ext uri="{0D108BD9-81ED-4DB2-BD59-A6C34878D82A}">
                    <a16:rowId xmlns:a16="http://schemas.microsoft.com/office/drawing/2014/main" val="824417821"/>
                  </a:ext>
                </a:extLst>
              </a:tr>
              <a:tr h="0">
                <a:tc>
                  <a:txBody>
                    <a:bodyPr/>
                    <a:lstStyle/>
                    <a:p>
                      <a:r>
                        <a:rPr lang="en-US" altLang="zh-CN"/>
                        <a:t>+</a:t>
                      </a:r>
                    </a:p>
                  </a:txBody>
                  <a:tcPr anchor="ctr">
                    <a:lnL>
                      <a:noFill/>
                    </a:lnL>
                    <a:lnR>
                      <a:noFill/>
                    </a:lnR>
                    <a:lnT>
                      <a:noFill/>
                    </a:lnT>
                    <a:lnB>
                      <a:noFill/>
                    </a:lnB>
                  </a:tcPr>
                </a:tc>
                <a:tc>
                  <a:txBody>
                    <a:bodyPr/>
                    <a:lstStyle/>
                    <a:p>
                      <a:r>
                        <a:rPr lang="zh-CN" altLang="en-US"/>
                        <a:t>加 </a:t>
                      </a:r>
                      <a:r>
                        <a:rPr lang="en-US" altLang="zh-CN"/>
                        <a:t>- </a:t>
                      </a:r>
                      <a:r>
                        <a:rPr lang="zh-CN" altLang="en-US"/>
                        <a:t>两个对象相加</a:t>
                      </a:r>
                    </a:p>
                  </a:txBody>
                  <a:tcPr anchor="ctr">
                    <a:lnL>
                      <a:noFill/>
                    </a:lnL>
                    <a:lnR>
                      <a:noFill/>
                    </a:lnR>
                    <a:lnT>
                      <a:noFill/>
                    </a:lnT>
                    <a:lnB>
                      <a:noFill/>
                    </a:lnB>
                  </a:tcPr>
                </a:tc>
                <a:tc>
                  <a:txBody>
                    <a:bodyPr/>
                    <a:lstStyle/>
                    <a:p>
                      <a:r>
                        <a:rPr lang="en-US"/>
                        <a:t>a + b </a:t>
                      </a:r>
                      <a:r>
                        <a:rPr lang="zh-CN" altLang="en-US"/>
                        <a:t>输出结果 </a:t>
                      </a:r>
                      <a:r>
                        <a:rPr lang="en-US" altLang="zh-CN"/>
                        <a:t>30</a:t>
                      </a:r>
                    </a:p>
                  </a:txBody>
                  <a:tcPr anchor="ctr">
                    <a:lnL>
                      <a:noFill/>
                    </a:lnL>
                    <a:lnR>
                      <a:noFill/>
                    </a:lnR>
                    <a:lnT>
                      <a:noFill/>
                    </a:lnT>
                    <a:lnB>
                      <a:noFill/>
                    </a:lnB>
                  </a:tcPr>
                </a:tc>
                <a:extLst>
                  <a:ext uri="{0D108BD9-81ED-4DB2-BD59-A6C34878D82A}">
                    <a16:rowId xmlns:a16="http://schemas.microsoft.com/office/drawing/2014/main" val="1872413898"/>
                  </a:ext>
                </a:extLst>
              </a:tr>
              <a:tr h="0">
                <a:tc>
                  <a:txBody>
                    <a:bodyPr/>
                    <a:lstStyle/>
                    <a:p>
                      <a:r>
                        <a:rPr lang="en-US" altLang="zh-CN"/>
                        <a:t>-</a:t>
                      </a:r>
                    </a:p>
                  </a:txBody>
                  <a:tcPr anchor="ctr">
                    <a:lnL>
                      <a:noFill/>
                    </a:lnL>
                    <a:lnR>
                      <a:noFill/>
                    </a:lnR>
                    <a:lnT>
                      <a:noFill/>
                    </a:lnT>
                    <a:lnB>
                      <a:noFill/>
                    </a:lnB>
                  </a:tcPr>
                </a:tc>
                <a:tc>
                  <a:txBody>
                    <a:bodyPr/>
                    <a:lstStyle/>
                    <a:p>
                      <a:r>
                        <a:rPr lang="zh-CN" altLang="en-US"/>
                        <a:t>减 </a:t>
                      </a:r>
                      <a:r>
                        <a:rPr lang="en-US" altLang="zh-CN"/>
                        <a:t>- </a:t>
                      </a:r>
                      <a:r>
                        <a:rPr lang="zh-CN" altLang="en-US"/>
                        <a:t>得到负数或是一个数减去另一个数</a:t>
                      </a:r>
                    </a:p>
                  </a:txBody>
                  <a:tcPr anchor="ctr">
                    <a:lnL>
                      <a:noFill/>
                    </a:lnL>
                    <a:lnR>
                      <a:noFill/>
                    </a:lnR>
                    <a:lnT>
                      <a:noFill/>
                    </a:lnT>
                    <a:lnB>
                      <a:noFill/>
                    </a:lnB>
                  </a:tcPr>
                </a:tc>
                <a:tc>
                  <a:txBody>
                    <a:bodyPr/>
                    <a:lstStyle/>
                    <a:p>
                      <a:r>
                        <a:rPr lang="en-US"/>
                        <a:t>a - b </a:t>
                      </a:r>
                      <a:r>
                        <a:rPr lang="zh-CN" altLang="en-US"/>
                        <a:t>输出结果 </a:t>
                      </a:r>
                      <a:r>
                        <a:rPr lang="en-US" altLang="zh-CN"/>
                        <a:t>-10</a:t>
                      </a:r>
                    </a:p>
                  </a:txBody>
                  <a:tcPr anchor="ctr">
                    <a:lnL>
                      <a:noFill/>
                    </a:lnL>
                    <a:lnR>
                      <a:noFill/>
                    </a:lnR>
                    <a:lnT>
                      <a:noFill/>
                    </a:lnT>
                    <a:lnB>
                      <a:noFill/>
                    </a:lnB>
                  </a:tcPr>
                </a:tc>
                <a:extLst>
                  <a:ext uri="{0D108BD9-81ED-4DB2-BD59-A6C34878D82A}">
                    <a16:rowId xmlns:a16="http://schemas.microsoft.com/office/drawing/2014/main" val="1745664610"/>
                  </a:ext>
                </a:extLst>
              </a:tr>
              <a:tr h="0">
                <a:tc>
                  <a:txBody>
                    <a:bodyPr/>
                    <a:lstStyle/>
                    <a:p>
                      <a:r>
                        <a:rPr lang="zh-CN" altLang="en-US"/>
                        <a:t>*</a:t>
                      </a:r>
                    </a:p>
                  </a:txBody>
                  <a:tcPr anchor="ctr">
                    <a:lnL>
                      <a:noFill/>
                    </a:lnL>
                    <a:lnR>
                      <a:noFill/>
                    </a:lnR>
                    <a:lnT>
                      <a:noFill/>
                    </a:lnT>
                    <a:lnB>
                      <a:noFill/>
                    </a:lnB>
                  </a:tcPr>
                </a:tc>
                <a:tc>
                  <a:txBody>
                    <a:bodyPr/>
                    <a:lstStyle/>
                    <a:p>
                      <a:r>
                        <a:rPr lang="zh-CN" altLang="en-US"/>
                        <a:t>乘 </a:t>
                      </a:r>
                      <a:r>
                        <a:rPr lang="en-US" altLang="zh-CN"/>
                        <a:t>- </a:t>
                      </a:r>
                      <a:r>
                        <a:rPr lang="zh-CN" altLang="en-US"/>
                        <a:t>两个数相乘或是返回一个被重复若干次的字符串</a:t>
                      </a:r>
                    </a:p>
                  </a:txBody>
                  <a:tcPr anchor="ctr">
                    <a:lnL>
                      <a:noFill/>
                    </a:lnL>
                    <a:lnR>
                      <a:noFill/>
                    </a:lnR>
                    <a:lnT>
                      <a:noFill/>
                    </a:lnT>
                    <a:lnB>
                      <a:noFill/>
                    </a:lnB>
                  </a:tcPr>
                </a:tc>
                <a:tc>
                  <a:txBody>
                    <a:bodyPr/>
                    <a:lstStyle/>
                    <a:p>
                      <a:r>
                        <a:rPr lang="en-US"/>
                        <a:t>a * b </a:t>
                      </a:r>
                      <a:r>
                        <a:rPr lang="zh-CN" altLang="en-US"/>
                        <a:t>输出结果 </a:t>
                      </a:r>
                      <a:r>
                        <a:rPr lang="en-US" altLang="zh-CN"/>
                        <a:t>200</a:t>
                      </a:r>
                    </a:p>
                  </a:txBody>
                  <a:tcPr anchor="ctr">
                    <a:lnL>
                      <a:noFill/>
                    </a:lnL>
                    <a:lnR>
                      <a:noFill/>
                    </a:lnR>
                    <a:lnT>
                      <a:noFill/>
                    </a:lnT>
                    <a:lnB>
                      <a:noFill/>
                    </a:lnB>
                  </a:tcPr>
                </a:tc>
                <a:extLst>
                  <a:ext uri="{0D108BD9-81ED-4DB2-BD59-A6C34878D82A}">
                    <a16:rowId xmlns:a16="http://schemas.microsoft.com/office/drawing/2014/main" val="1381016321"/>
                  </a:ext>
                </a:extLst>
              </a:tr>
              <a:tr h="0">
                <a:tc>
                  <a:txBody>
                    <a:bodyPr/>
                    <a:lstStyle/>
                    <a:p>
                      <a:r>
                        <a:rPr lang="en-US" altLang="zh-CN"/>
                        <a:t>/</a:t>
                      </a:r>
                    </a:p>
                  </a:txBody>
                  <a:tcPr anchor="ctr">
                    <a:lnL>
                      <a:noFill/>
                    </a:lnL>
                    <a:lnR>
                      <a:noFill/>
                    </a:lnR>
                    <a:lnT>
                      <a:noFill/>
                    </a:lnT>
                    <a:lnB>
                      <a:noFill/>
                    </a:lnB>
                  </a:tcPr>
                </a:tc>
                <a:tc>
                  <a:txBody>
                    <a:bodyPr/>
                    <a:lstStyle/>
                    <a:p>
                      <a:r>
                        <a:rPr lang="zh-CN" altLang="en-US"/>
                        <a:t>除 </a:t>
                      </a:r>
                      <a:r>
                        <a:rPr lang="en-US" altLang="zh-CN"/>
                        <a:t>- </a:t>
                      </a:r>
                      <a:r>
                        <a:rPr lang="en-US"/>
                        <a:t>x</a:t>
                      </a:r>
                      <a:r>
                        <a:rPr lang="zh-CN" altLang="en-US"/>
                        <a:t>除以</a:t>
                      </a:r>
                      <a:r>
                        <a:rPr lang="en-US"/>
                        <a:t>y</a:t>
                      </a:r>
                    </a:p>
                  </a:txBody>
                  <a:tcPr anchor="ctr">
                    <a:lnL>
                      <a:noFill/>
                    </a:lnL>
                    <a:lnR>
                      <a:noFill/>
                    </a:lnR>
                    <a:lnT>
                      <a:noFill/>
                    </a:lnT>
                    <a:lnB>
                      <a:noFill/>
                    </a:lnB>
                  </a:tcPr>
                </a:tc>
                <a:tc>
                  <a:txBody>
                    <a:bodyPr/>
                    <a:lstStyle/>
                    <a:p>
                      <a:r>
                        <a:rPr lang="en-US"/>
                        <a:t>b / a </a:t>
                      </a:r>
                      <a:r>
                        <a:rPr lang="zh-CN" altLang="en-US"/>
                        <a:t>输出结果 </a:t>
                      </a:r>
                      <a:r>
                        <a:rPr lang="en-US" altLang="zh-CN"/>
                        <a:t>2</a:t>
                      </a:r>
                    </a:p>
                  </a:txBody>
                  <a:tcPr anchor="ctr">
                    <a:lnL>
                      <a:noFill/>
                    </a:lnL>
                    <a:lnR>
                      <a:noFill/>
                    </a:lnR>
                    <a:lnT>
                      <a:noFill/>
                    </a:lnT>
                    <a:lnB>
                      <a:noFill/>
                    </a:lnB>
                  </a:tcPr>
                </a:tc>
                <a:extLst>
                  <a:ext uri="{0D108BD9-81ED-4DB2-BD59-A6C34878D82A}">
                    <a16:rowId xmlns:a16="http://schemas.microsoft.com/office/drawing/2014/main" val="4024061231"/>
                  </a:ext>
                </a:extLst>
              </a:tr>
              <a:tr h="0">
                <a:tc>
                  <a:txBody>
                    <a:bodyPr/>
                    <a:lstStyle/>
                    <a:p>
                      <a:r>
                        <a:rPr lang="en-US" altLang="zh-CN"/>
                        <a:t>%</a:t>
                      </a:r>
                    </a:p>
                  </a:txBody>
                  <a:tcPr anchor="ctr">
                    <a:lnL>
                      <a:noFill/>
                    </a:lnL>
                    <a:lnR>
                      <a:noFill/>
                    </a:lnR>
                    <a:lnT>
                      <a:noFill/>
                    </a:lnT>
                    <a:lnB>
                      <a:noFill/>
                    </a:lnB>
                  </a:tcPr>
                </a:tc>
                <a:tc>
                  <a:txBody>
                    <a:bodyPr/>
                    <a:lstStyle/>
                    <a:p>
                      <a:r>
                        <a:rPr lang="zh-CN" altLang="en-US"/>
                        <a:t>取模 </a:t>
                      </a:r>
                      <a:r>
                        <a:rPr lang="en-US" altLang="zh-CN"/>
                        <a:t>- </a:t>
                      </a:r>
                      <a:r>
                        <a:rPr lang="zh-CN" altLang="en-US"/>
                        <a:t>返回除法的余数</a:t>
                      </a:r>
                    </a:p>
                  </a:txBody>
                  <a:tcPr anchor="ctr">
                    <a:lnL>
                      <a:noFill/>
                    </a:lnL>
                    <a:lnR>
                      <a:noFill/>
                    </a:lnR>
                    <a:lnT>
                      <a:noFill/>
                    </a:lnT>
                    <a:lnB>
                      <a:noFill/>
                    </a:lnB>
                  </a:tcPr>
                </a:tc>
                <a:tc>
                  <a:txBody>
                    <a:bodyPr/>
                    <a:lstStyle/>
                    <a:p>
                      <a:r>
                        <a:rPr lang="en-US"/>
                        <a:t>b % a </a:t>
                      </a:r>
                      <a:r>
                        <a:rPr lang="zh-CN" altLang="en-US"/>
                        <a:t>输出结果 </a:t>
                      </a:r>
                      <a:r>
                        <a:rPr lang="en-US" altLang="zh-CN"/>
                        <a:t>0</a:t>
                      </a:r>
                    </a:p>
                  </a:txBody>
                  <a:tcPr anchor="ctr">
                    <a:lnL>
                      <a:noFill/>
                    </a:lnL>
                    <a:lnR>
                      <a:noFill/>
                    </a:lnR>
                    <a:lnT>
                      <a:noFill/>
                    </a:lnT>
                    <a:lnB>
                      <a:noFill/>
                    </a:lnB>
                  </a:tcPr>
                </a:tc>
                <a:extLst>
                  <a:ext uri="{0D108BD9-81ED-4DB2-BD59-A6C34878D82A}">
                    <a16:rowId xmlns:a16="http://schemas.microsoft.com/office/drawing/2014/main" val="313948589"/>
                  </a:ext>
                </a:extLst>
              </a:tr>
              <a:tr h="0">
                <a:tc>
                  <a:txBody>
                    <a:bodyPr/>
                    <a:lstStyle/>
                    <a:p>
                      <a:r>
                        <a:rPr lang="zh-CN" altLang="en-US"/>
                        <a:t>**</a:t>
                      </a:r>
                    </a:p>
                  </a:txBody>
                  <a:tcPr anchor="ctr">
                    <a:lnL>
                      <a:noFill/>
                    </a:lnL>
                    <a:lnR>
                      <a:noFill/>
                    </a:lnR>
                    <a:lnT>
                      <a:noFill/>
                    </a:lnT>
                    <a:lnB>
                      <a:noFill/>
                    </a:lnB>
                  </a:tcPr>
                </a:tc>
                <a:tc>
                  <a:txBody>
                    <a:bodyPr/>
                    <a:lstStyle/>
                    <a:p>
                      <a:r>
                        <a:rPr lang="zh-CN" altLang="en-US"/>
                        <a:t>幂 </a:t>
                      </a:r>
                      <a:r>
                        <a:rPr lang="en-US" altLang="zh-CN"/>
                        <a:t>- </a:t>
                      </a:r>
                      <a:r>
                        <a:rPr lang="zh-CN" altLang="en-US"/>
                        <a:t>返回</a:t>
                      </a:r>
                      <a:r>
                        <a:rPr lang="en-US" altLang="zh-CN"/>
                        <a:t>x</a:t>
                      </a:r>
                      <a:r>
                        <a:rPr lang="zh-CN" altLang="en-US"/>
                        <a:t>的</a:t>
                      </a:r>
                      <a:r>
                        <a:rPr lang="en-US" altLang="zh-CN"/>
                        <a:t>y</a:t>
                      </a:r>
                      <a:r>
                        <a:rPr lang="zh-CN" altLang="en-US"/>
                        <a:t>次幂</a:t>
                      </a:r>
                    </a:p>
                  </a:txBody>
                  <a:tcPr anchor="ctr">
                    <a:lnL>
                      <a:noFill/>
                    </a:lnL>
                    <a:lnR>
                      <a:noFill/>
                    </a:lnR>
                    <a:lnT>
                      <a:noFill/>
                    </a:lnT>
                    <a:lnB>
                      <a:noFill/>
                    </a:lnB>
                  </a:tcPr>
                </a:tc>
                <a:tc>
                  <a:txBody>
                    <a:bodyPr/>
                    <a:lstStyle/>
                    <a:p>
                      <a:r>
                        <a:rPr lang="en-US"/>
                        <a:t>a**b </a:t>
                      </a:r>
                      <a:r>
                        <a:rPr lang="zh-CN" altLang="en-US"/>
                        <a:t>为</a:t>
                      </a:r>
                      <a:r>
                        <a:rPr lang="en-US" altLang="zh-CN"/>
                        <a:t>10</a:t>
                      </a:r>
                      <a:r>
                        <a:rPr lang="zh-CN" altLang="en-US"/>
                        <a:t>的</a:t>
                      </a:r>
                      <a:r>
                        <a:rPr lang="en-US" altLang="zh-CN"/>
                        <a:t>20</a:t>
                      </a:r>
                      <a:r>
                        <a:rPr lang="zh-CN" altLang="en-US"/>
                        <a:t>次方， 输出结果 </a:t>
                      </a:r>
                      <a:r>
                        <a:rPr lang="en-US" altLang="zh-CN"/>
                        <a:t>100000000000000000000</a:t>
                      </a:r>
                    </a:p>
                  </a:txBody>
                  <a:tcPr anchor="ctr">
                    <a:lnL>
                      <a:noFill/>
                    </a:lnL>
                    <a:lnR>
                      <a:noFill/>
                    </a:lnR>
                    <a:lnT>
                      <a:noFill/>
                    </a:lnT>
                    <a:lnB>
                      <a:noFill/>
                    </a:lnB>
                  </a:tcPr>
                </a:tc>
                <a:extLst>
                  <a:ext uri="{0D108BD9-81ED-4DB2-BD59-A6C34878D82A}">
                    <a16:rowId xmlns:a16="http://schemas.microsoft.com/office/drawing/2014/main" val="3372543206"/>
                  </a:ext>
                </a:extLst>
              </a:tr>
              <a:tr h="0">
                <a:tc>
                  <a:txBody>
                    <a:bodyPr/>
                    <a:lstStyle/>
                    <a:p>
                      <a:r>
                        <a:rPr lang="en-US" altLang="zh-CN" dirty="0"/>
                        <a:t>//</a:t>
                      </a:r>
                    </a:p>
                  </a:txBody>
                  <a:tcPr anchor="ctr">
                    <a:lnL>
                      <a:noFill/>
                    </a:lnL>
                    <a:lnR>
                      <a:noFill/>
                    </a:lnR>
                    <a:lnT>
                      <a:noFill/>
                    </a:lnT>
                    <a:lnB>
                      <a:noFill/>
                    </a:lnB>
                  </a:tcPr>
                </a:tc>
                <a:tc>
                  <a:txBody>
                    <a:bodyPr/>
                    <a:lstStyle/>
                    <a:p>
                      <a:r>
                        <a:rPr lang="zh-CN" altLang="en-US" dirty="0"/>
                        <a:t>取整除 </a:t>
                      </a:r>
                      <a:r>
                        <a:rPr lang="en-US" altLang="zh-CN" dirty="0"/>
                        <a:t>- </a:t>
                      </a:r>
                      <a:r>
                        <a:rPr lang="zh-CN" altLang="en-US" dirty="0"/>
                        <a:t>返回商的整数部分</a:t>
                      </a:r>
                    </a:p>
                  </a:txBody>
                  <a:tcPr anchor="ctr">
                    <a:lnL>
                      <a:noFill/>
                    </a:lnL>
                    <a:lnR>
                      <a:noFill/>
                    </a:lnR>
                    <a:lnT>
                      <a:noFill/>
                    </a:lnT>
                    <a:lnB>
                      <a:noFill/>
                    </a:lnB>
                  </a:tcPr>
                </a:tc>
                <a:tc>
                  <a:txBody>
                    <a:bodyPr/>
                    <a:lstStyle/>
                    <a:p>
                      <a:r>
                        <a:rPr lang="en-US" altLang="zh-CN" dirty="0"/>
                        <a:t>9//2 </a:t>
                      </a:r>
                      <a:r>
                        <a:rPr lang="zh-CN" altLang="en-US" dirty="0"/>
                        <a:t>输出结果 </a:t>
                      </a:r>
                      <a:r>
                        <a:rPr lang="en-US" altLang="zh-CN" dirty="0"/>
                        <a:t>4 , 9.0//2.0 </a:t>
                      </a:r>
                      <a:r>
                        <a:rPr lang="zh-CN" altLang="en-US" dirty="0"/>
                        <a:t>输出结果 </a:t>
                      </a:r>
                      <a:r>
                        <a:rPr lang="en-US" altLang="zh-CN" dirty="0"/>
                        <a:t>4.0</a:t>
                      </a:r>
                    </a:p>
                  </a:txBody>
                  <a:tcPr anchor="ctr">
                    <a:lnL>
                      <a:noFill/>
                    </a:lnL>
                    <a:lnR>
                      <a:noFill/>
                    </a:lnR>
                    <a:lnT>
                      <a:noFill/>
                    </a:lnT>
                    <a:lnB>
                      <a:noFill/>
                    </a:lnB>
                  </a:tcPr>
                </a:tc>
                <a:extLst>
                  <a:ext uri="{0D108BD9-81ED-4DB2-BD59-A6C34878D82A}">
                    <a16:rowId xmlns:a16="http://schemas.microsoft.com/office/drawing/2014/main" val="2208463386"/>
                  </a:ext>
                </a:extLst>
              </a:tr>
            </a:tbl>
          </a:graphicData>
        </a:graphic>
      </p:graphicFrame>
    </p:spTree>
    <p:extLst>
      <p:ext uri="{BB962C8B-B14F-4D97-AF65-F5344CB8AC3E}">
        <p14:creationId xmlns:p14="http://schemas.microsoft.com/office/powerpoint/2010/main" val="1427650557"/>
      </p:ext>
    </p:extLst>
  </p:cSld>
  <p:clrMapOvr>
    <a:masterClrMapping/>
  </p:clrMapOvr>
  <p:transition spd="slow">
    <p:wipe dir="d"/>
  </p:transition>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基本运算</a:t>
            </a:r>
            <a:endParaRPr lang="en-US" altLang="zh-CN" sz="1800" dirty="0">
              <a:solidFill>
                <a:schemeClr val="accent1"/>
              </a:solidFill>
            </a:endParaRPr>
          </a:p>
        </p:txBody>
      </p:sp>
      <p:sp>
        <p:nvSpPr>
          <p:cNvPr id="2" name="文本框 1">
            <a:extLst>
              <a:ext uri="{FF2B5EF4-FFF2-40B4-BE49-F238E27FC236}">
                <a16:creationId xmlns:a16="http://schemas.microsoft.com/office/drawing/2014/main" id="{B5D587B4-83B9-4769-9E6F-7C0ADD22AA71}"/>
              </a:ext>
            </a:extLst>
          </p:cNvPr>
          <p:cNvSpPr txBox="1"/>
          <p:nvPr/>
        </p:nvSpPr>
        <p:spPr>
          <a:xfrm>
            <a:off x="3635896" y="843558"/>
            <a:ext cx="1584176" cy="67710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1D4940"/>
                </a:solidFill>
              </a:rPr>
              <a:t>关系运算</a:t>
            </a:r>
            <a:endParaRPr kumimoji="0" lang="en-US" altLang="zh-CN" sz="1900" b="0" i="0" u="none" strike="noStrike" kern="1200" cap="none" spc="0" normalizeH="0" baseline="0" noProof="0" dirty="0">
              <a:ln>
                <a:noFill/>
              </a:ln>
              <a:solidFill>
                <a:srgbClr val="1D4940"/>
              </a:solidFill>
              <a:effectLst/>
              <a:uLnTx/>
              <a:uFillTx/>
              <a:latin typeface="Times New Roman" pitchFamily="18" charset="0"/>
              <a:ea typeface="宋体"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900" b="0" i="0" u="none" strike="noStrike" kern="1200" cap="none" spc="0" normalizeH="0" baseline="0" noProof="0" dirty="0">
              <a:ln>
                <a:noFill/>
              </a:ln>
              <a:solidFill>
                <a:srgbClr val="1D4940"/>
              </a:solidFill>
              <a:effectLst/>
              <a:uLnTx/>
              <a:uFillTx/>
              <a:latin typeface="Times New Roman" pitchFamily="18" charset="0"/>
              <a:ea typeface="宋体" charset="-122"/>
              <a:cs typeface="+mn-cs"/>
            </a:endParaRPr>
          </a:p>
        </p:txBody>
      </p:sp>
      <p:graphicFrame>
        <p:nvGraphicFramePr>
          <p:cNvPr id="4" name="表格 3">
            <a:extLst>
              <a:ext uri="{FF2B5EF4-FFF2-40B4-BE49-F238E27FC236}">
                <a16:creationId xmlns:a16="http://schemas.microsoft.com/office/drawing/2014/main" id="{400BE3DD-DE8A-45B5-B390-59CDC40AB03C}"/>
              </a:ext>
            </a:extLst>
          </p:cNvPr>
          <p:cNvGraphicFramePr>
            <a:graphicFrameLocks noGrp="1"/>
          </p:cNvGraphicFramePr>
          <p:nvPr/>
        </p:nvGraphicFramePr>
        <p:xfrm>
          <a:off x="457200" y="1175544"/>
          <a:ext cx="8229600" cy="3200400"/>
        </p:xfrm>
        <a:graphic>
          <a:graphicData uri="http://schemas.openxmlformats.org/drawingml/2006/table">
            <a:tbl>
              <a:tblPr/>
              <a:tblGrid>
                <a:gridCol w="2743200">
                  <a:extLst>
                    <a:ext uri="{9D8B030D-6E8A-4147-A177-3AD203B41FA5}">
                      <a16:colId xmlns:a16="http://schemas.microsoft.com/office/drawing/2014/main" val="2292522429"/>
                    </a:ext>
                  </a:extLst>
                </a:gridCol>
                <a:gridCol w="2743200">
                  <a:extLst>
                    <a:ext uri="{9D8B030D-6E8A-4147-A177-3AD203B41FA5}">
                      <a16:colId xmlns:a16="http://schemas.microsoft.com/office/drawing/2014/main" val="1387396026"/>
                    </a:ext>
                  </a:extLst>
                </a:gridCol>
                <a:gridCol w="2743200">
                  <a:extLst>
                    <a:ext uri="{9D8B030D-6E8A-4147-A177-3AD203B41FA5}">
                      <a16:colId xmlns:a16="http://schemas.microsoft.com/office/drawing/2014/main" val="722337203"/>
                    </a:ext>
                  </a:extLst>
                </a:gridCol>
              </a:tblGrid>
              <a:tr h="0">
                <a:tc>
                  <a:txBody>
                    <a:bodyPr/>
                    <a:lstStyle/>
                    <a:p>
                      <a:r>
                        <a:rPr lang="zh-CN" altLang="en-US"/>
                        <a:t>算符</a:t>
                      </a:r>
                    </a:p>
                  </a:txBody>
                  <a:tcPr anchor="ctr">
                    <a:lnL>
                      <a:noFill/>
                    </a:lnL>
                    <a:lnR>
                      <a:noFill/>
                    </a:lnR>
                    <a:lnT>
                      <a:noFill/>
                    </a:lnT>
                    <a:lnB>
                      <a:noFill/>
                    </a:lnB>
                  </a:tcPr>
                </a:tc>
                <a:tc>
                  <a:txBody>
                    <a:bodyPr/>
                    <a:lstStyle/>
                    <a:p>
                      <a:r>
                        <a:rPr lang="zh-CN" altLang="en-US"/>
                        <a:t>描述</a:t>
                      </a:r>
                    </a:p>
                  </a:txBody>
                  <a:tcPr anchor="ctr">
                    <a:lnL>
                      <a:noFill/>
                    </a:lnL>
                    <a:lnR>
                      <a:noFill/>
                    </a:lnR>
                    <a:lnT>
                      <a:noFill/>
                    </a:lnT>
                    <a:lnB>
                      <a:noFill/>
                    </a:lnB>
                  </a:tcPr>
                </a:tc>
                <a:tc>
                  <a:txBody>
                    <a:bodyPr/>
                    <a:lstStyle/>
                    <a:p>
                      <a:r>
                        <a:rPr lang="zh-CN" altLang="en-US"/>
                        <a:t>实例</a:t>
                      </a:r>
                    </a:p>
                  </a:txBody>
                  <a:tcPr anchor="ctr">
                    <a:lnL>
                      <a:noFill/>
                    </a:lnL>
                    <a:lnR>
                      <a:noFill/>
                    </a:lnR>
                    <a:lnT>
                      <a:noFill/>
                    </a:lnT>
                    <a:lnB>
                      <a:noFill/>
                    </a:lnB>
                  </a:tcPr>
                </a:tc>
                <a:extLst>
                  <a:ext uri="{0D108BD9-81ED-4DB2-BD59-A6C34878D82A}">
                    <a16:rowId xmlns:a16="http://schemas.microsoft.com/office/drawing/2014/main" val="3545539285"/>
                  </a:ext>
                </a:extLst>
              </a:tr>
              <a:tr h="0">
                <a:tc>
                  <a:txBody>
                    <a:bodyPr/>
                    <a:lstStyle/>
                    <a:p>
                      <a:r>
                        <a:rPr lang="en-US" altLang="zh-CN"/>
                        <a:t>==</a:t>
                      </a:r>
                    </a:p>
                  </a:txBody>
                  <a:tcPr anchor="ctr">
                    <a:lnL>
                      <a:noFill/>
                    </a:lnL>
                    <a:lnR>
                      <a:noFill/>
                    </a:lnR>
                    <a:lnT>
                      <a:noFill/>
                    </a:lnT>
                    <a:lnB>
                      <a:noFill/>
                    </a:lnB>
                  </a:tcPr>
                </a:tc>
                <a:tc>
                  <a:txBody>
                    <a:bodyPr/>
                    <a:lstStyle/>
                    <a:p>
                      <a:r>
                        <a:rPr lang="zh-CN" altLang="en-US"/>
                        <a:t>等于 </a:t>
                      </a:r>
                      <a:r>
                        <a:rPr lang="en-US" altLang="zh-CN"/>
                        <a:t>- </a:t>
                      </a:r>
                      <a:r>
                        <a:rPr lang="zh-CN" altLang="en-US"/>
                        <a:t>比较对象是否相等</a:t>
                      </a:r>
                    </a:p>
                  </a:txBody>
                  <a:tcPr anchor="ctr">
                    <a:lnL>
                      <a:noFill/>
                    </a:lnL>
                    <a:lnR>
                      <a:noFill/>
                    </a:lnR>
                    <a:lnT>
                      <a:noFill/>
                    </a:lnT>
                    <a:lnB>
                      <a:noFill/>
                    </a:lnB>
                  </a:tcPr>
                </a:tc>
                <a:tc>
                  <a:txBody>
                    <a:bodyPr/>
                    <a:lstStyle/>
                    <a:p>
                      <a:r>
                        <a:rPr lang="en-US"/>
                        <a:t>(a == b) </a:t>
                      </a:r>
                      <a:r>
                        <a:rPr lang="zh-CN" altLang="en-US"/>
                        <a:t>返回 </a:t>
                      </a:r>
                      <a:r>
                        <a:rPr lang="en-US"/>
                        <a:t>False。 </a:t>
                      </a:r>
                    </a:p>
                  </a:txBody>
                  <a:tcPr anchor="ctr">
                    <a:lnL>
                      <a:noFill/>
                    </a:lnL>
                    <a:lnR>
                      <a:noFill/>
                    </a:lnR>
                    <a:lnT>
                      <a:noFill/>
                    </a:lnT>
                    <a:lnB>
                      <a:noFill/>
                    </a:lnB>
                  </a:tcPr>
                </a:tc>
                <a:extLst>
                  <a:ext uri="{0D108BD9-81ED-4DB2-BD59-A6C34878D82A}">
                    <a16:rowId xmlns:a16="http://schemas.microsoft.com/office/drawing/2014/main" val="2979176063"/>
                  </a:ext>
                </a:extLst>
              </a:tr>
              <a:tr h="0">
                <a:tc>
                  <a:txBody>
                    <a:bodyPr/>
                    <a:lstStyle/>
                    <a:p>
                      <a:r>
                        <a:rPr lang="en-US" altLang="zh-CN"/>
                        <a:t>!=</a:t>
                      </a:r>
                    </a:p>
                  </a:txBody>
                  <a:tcPr anchor="ctr">
                    <a:lnL>
                      <a:noFill/>
                    </a:lnL>
                    <a:lnR>
                      <a:noFill/>
                    </a:lnR>
                    <a:lnT>
                      <a:noFill/>
                    </a:lnT>
                    <a:lnB>
                      <a:noFill/>
                    </a:lnB>
                  </a:tcPr>
                </a:tc>
                <a:tc>
                  <a:txBody>
                    <a:bodyPr/>
                    <a:lstStyle/>
                    <a:p>
                      <a:r>
                        <a:rPr lang="zh-CN" altLang="en-US"/>
                        <a:t>不等于 </a:t>
                      </a:r>
                      <a:r>
                        <a:rPr lang="en-US" altLang="zh-CN"/>
                        <a:t>- </a:t>
                      </a:r>
                      <a:r>
                        <a:rPr lang="zh-CN" altLang="en-US"/>
                        <a:t>比较两个对象是否不相等</a:t>
                      </a:r>
                    </a:p>
                  </a:txBody>
                  <a:tcPr anchor="ctr">
                    <a:lnL>
                      <a:noFill/>
                    </a:lnL>
                    <a:lnR>
                      <a:noFill/>
                    </a:lnR>
                    <a:lnT>
                      <a:noFill/>
                    </a:lnT>
                    <a:lnB>
                      <a:noFill/>
                    </a:lnB>
                  </a:tcPr>
                </a:tc>
                <a:tc>
                  <a:txBody>
                    <a:bodyPr/>
                    <a:lstStyle/>
                    <a:p>
                      <a:r>
                        <a:rPr lang="en-US"/>
                        <a:t>(a != b) </a:t>
                      </a:r>
                      <a:r>
                        <a:rPr lang="zh-CN" altLang="en-US"/>
                        <a:t>返回 </a:t>
                      </a:r>
                      <a:r>
                        <a:rPr lang="en-US"/>
                        <a:t>true. </a:t>
                      </a:r>
                    </a:p>
                  </a:txBody>
                  <a:tcPr anchor="ctr">
                    <a:lnL>
                      <a:noFill/>
                    </a:lnL>
                    <a:lnR>
                      <a:noFill/>
                    </a:lnR>
                    <a:lnT>
                      <a:noFill/>
                    </a:lnT>
                    <a:lnB>
                      <a:noFill/>
                    </a:lnB>
                  </a:tcPr>
                </a:tc>
                <a:extLst>
                  <a:ext uri="{0D108BD9-81ED-4DB2-BD59-A6C34878D82A}">
                    <a16:rowId xmlns:a16="http://schemas.microsoft.com/office/drawing/2014/main" val="306508692"/>
                  </a:ext>
                </a:extLst>
              </a:tr>
              <a:tr h="0">
                <a:tc>
                  <a:txBody>
                    <a:bodyPr/>
                    <a:lstStyle/>
                    <a:p>
                      <a:r>
                        <a:rPr lang="en-US" altLang="zh-CN"/>
                        <a:t>&lt;&gt;</a:t>
                      </a:r>
                    </a:p>
                  </a:txBody>
                  <a:tcPr anchor="ctr">
                    <a:lnL>
                      <a:noFill/>
                    </a:lnL>
                    <a:lnR>
                      <a:noFill/>
                    </a:lnR>
                    <a:lnT>
                      <a:noFill/>
                    </a:lnT>
                    <a:lnB>
                      <a:noFill/>
                    </a:lnB>
                  </a:tcPr>
                </a:tc>
                <a:tc>
                  <a:txBody>
                    <a:bodyPr/>
                    <a:lstStyle/>
                    <a:p>
                      <a:r>
                        <a:rPr lang="zh-CN" altLang="en-US"/>
                        <a:t>不等于 </a:t>
                      </a:r>
                      <a:r>
                        <a:rPr lang="en-US" altLang="zh-CN"/>
                        <a:t>- </a:t>
                      </a:r>
                      <a:r>
                        <a:rPr lang="zh-CN" altLang="en-US"/>
                        <a:t>比较两个对象是否不相等</a:t>
                      </a:r>
                    </a:p>
                  </a:txBody>
                  <a:tcPr anchor="ctr">
                    <a:lnL>
                      <a:noFill/>
                    </a:lnL>
                    <a:lnR>
                      <a:noFill/>
                    </a:lnR>
                    <a:lnT>
                      <a:noFill/>
                    </a:lnT>
                    <a:lnB>
                      <a:noFill/>
                    </a:lnB>
                  </a:tcPr>
                </a:tc>
                <a:tc>
                  <a:txBody>
                    <a:bodyPr/>
                    <a:lstStyle/>
                    <a:p>
                      <a:r>
                        <a:rPr lang="en-US"/>
                        <a:t>(a &lt;&gt; b) </a:t>
                      </a:r>
                      <a:r>
                        <a:rPr lang="zh-CN" altLang="en-US"/>
                        <a:t>返回 </a:t>
                      </a:r>
                      <a:r>
                        <a:rPr lang="en-US"/>
                        <a:t>true。</a:t>
                      </a:r>
                      <a:r>
                        <a:rPr lang="zh-CN" altLang="en-US"/>
                        <a:t>这个运算符类似 </a:t>
                      </a:r>
                      <a:r>
                        <a:rPr lang="en-US" altLang="zh-CN"/>
                        <a:t>!= </a:t>
                      </a:r>
                      <a:r>
                        <a:rPr lang="zh-CN" altLang="en-US"/>
                        <a:t>。</a:t>
                      </a:r>
                    </a:p>
                  </a:txBody>
                  <a:tcPr anchor="ctr">
                    <a:lnL>
                      <a:noFill/>
                    </a:lnL>
                    <a:lnR>
                      <a:noFill/>
                    </a:lnR>
                    <a:lnT>
                      <a:noFill/>
                    </a:lnT>
                    <a:lnB>
                      <a:noFill/>
                    </a:lnB>
                  </a:tcPr>
                </a:tc>
                <a:extLst>
                  <a:ext uri="{0D108BD9-81ED-4DB2-BD59-A6C34878D82A}">
                    <a16:rowId xmlns:a16="http://schemas.microsoft.com/office/drawing/2014/main" val="913879303"/>
                  </a:ext>
                </a:extLst>
              </a:tr>
              <a:tr h="0">
                <a:tc>
                  <a:txBody>
                    <a:bodyPr/>
                    <a:lstStyle/>
                    <a:p>
                      <a:r>
                        <a:rPr lang="en-US" altLang="zh-CN"/>
                        <a:t>&gt;</a:t>
                      </a:r>
                    </a:p>
                  </a:txBody>
                  <a:tcPr anchor="ctr">
                    <a:lnL>
                      <a:noFill/>
                    </a:lnL>
                    <a:lnR>
                      <a:noFill/>
                    </a:lnR>
                    <a:lnT>
                      <a:noFill/>
                    </a:lnT>
                    <a:lnB>
                      <a:noFill/>
                    </a:lnB>
                  </a:tcPr>
                </a:tc>
                <a:tc>
                  <a:txBody>
                    <a:bodyPr/>
                    <a:lstStyle/>
                    <a:p>
                      <a:r>
                        <a:rPr lang="zh-CN" altLang="en-US"/>
                        <a:t>大于 </a:t>
                      </a:r>
                      <a:r>
                        <a:rPr lang="en-US" altLang="zh-CN"/>
                        <a:t>- </a:t>
                      </a:r>
                      <a:r>
                        <a:rPr lang="zh-CN" altLang="en-US"/>
                        <a:t>返回</a:t>
                      </a:r>
                      <a:r>
                        <a:rPr lang="en-US"/>
                        <a:t>x</a:t>
                      </a:r>
                      <a:r>
                        <a:rPr lang="zh-CN" altLang="en-US"/>
                        <a:t>是否大于</a:t>
                      </a:r>
                      <a:r>
                        <a:rPr lang="en-US"/>
                        <a:t>y</a:t>
                      </a:r>
                    </a:p>
                  </a:txBody>
                  <a:tcPr anchor="ctr">
                    <a:lnL>
                      <a:noFill/>
                    </a:lnL>
                    <a:lnR>
                      <a:noFill/>
                    </a:lnR>
                    <a:lnT>
                      <a:noFill/>
                    </a:lnT>
                    <a:lnB>
                      <a:noFill/>
                    </a:lnB>
                  </a:tcPr>
                </a:tc>
                <a:tc>
                  <a:txBody>
                    <a:bodyPr/>
                    <a:lstStyle/>
                    <a:p>
                      <a:r>
                        <a:rPr lang="en-US"/>
                        <a:t>(a &gt; b) </a:t>
                      </a:r>
                      <a:r>
                        <a:rPr lang="zh-CN" altLang="en-US"/>
                        <a:t>返回 </a:t>
                      </a:r>
                      <a:r>
                        <a:rPr lang="en-US"/>
                        <a:t>False。</a:t>
                      </a:r>
                    </a:p>
                  </a:txBody>
                  <a:tcPr anchor="ctr">
                    <a:lnL>
                      <a:noFill/>
                    </a:lnL>
                    <a:lnR>
                      <a:noFill/>
                    </a:lnR>
                    <a:lnT>
                      <a:noFill/>
                    </a:lnT>
                    <a:lnB>
                      <a:noFill/>
                    </a:lnB>
                  </a:tcPr>
                </a:tc>
                <a:extLst>
                  <a:ext uri="{0D108BD9-81ED-4DB2-BD59-A6C34878D82A}">
                    <a16:rowId xmlns:a16="http://schemas.microsoft.com/office/drawing/2014/main" val="1681461714"/>
                  </a:ext>
                </a:extLst>
              </a:tr>
              <a:tr h="0">
                <a:tc>
                  <a:txBody>
                    <a:bodyPr/>
                    <a:lstStyle/>
                    <a:p>
                      <a:r>
                        <a:rPr lang="en-US" altLang="zh-CN"/>
                        <a:t>&lt;</a:t>
                      </a:r>
                    </a:p>
                  </a:txBody>
                  <a:tcPr anchor="ctr">
                    <a:lnL>
                      <a:noFill/>
                    </a:lnL>
                    <a:lnR>
                      <a:noFill/>
                    </a:lnR>
                    <a:lnT>
                      <a:noFill/>
                    </a:lnT>
                    <a:lnB>
                      <a:noFill/>
                    </a:lnB>
                  </a:tcPr>
                </a:tc>
                <a:tc>
                  <a:txBody>
                    <a:bodyPr/>
                    <a:lstStyle/>
                    <a:p>
                      <a:r>
                        <a:rPr lang="zh-CN" altLang="en-US"/>
                        <a:t>小于 </a:t>
                      </a:r>
                      <a:r>
                        <a:rPr lang="en-US" altLang="zh-CN"/>
                        <a:t>- </a:t>
                      </a:r>
                      <a:r>
                        <a:rPr lang="zh-CN" altLang="en-US"/>
                        <a:t>返回</a:t>
                      </a:r>
                      <a:r>
                        <a:rPr lang="en-US" altLang="zh-CN"/>
                        <a:t>x</a:t>
                      </a:r>
                      <a:r>
                        <a:rPr lang="zh-CN" altLang="en-US"/>
                        <a:t>是否小于</a:t>
                      </a:r>
                      <a:r>
                        <a:rPr lang="en-US" altLang="zh-CN"/>
                        <a:t>y</a:t>
                      </a:r>
                      <a:r>
                        <a:rPr lang="zh-CN" altLang="en-US"/>
                        <a:t>。所有比较运算符返回</a:t>
                      </a:r>
                      <a:r>
                        <a:rPr lang="en-US" altLang="zh-CN"/>
                        <a:t>1</a:t>
                      </a:r>
                      <a:r>
                        <a:rPr lang="zh-CN" altLang="en-US"/>
                        <a:t>表示真，返回</a:t>
                      </a:r>
                      <a:r>
                        <a:rPr lang="en-US" altLang="zh-CN"/>
                        <a:t>0</a:t>
                      </a:r>
                      <a:r>
                        <a:rPr lang="zh-CN" altLang="en-US"/>
                        <a:t>表示假。这分别与特殊的变量</a:t>
                      </a:r>
                      <a:r>
                        <a:rPr lang="en-US" altLang="zh-CN"/>
                        <a:t>True</a:t>
                      </a:r>
                      <a:r>
                        <a:rPr lang="zh-CN" altLang="en-US"/>
                        <a:t>和</a:t>
                      </a:r>
                      <a:r>
                        <a:rPr lang="en-US" altLang="zh-CN"/>
                        <a:t>False</a:t>
                      </a:r>
                      <a:r>
                        <a:rPr lang="zh-CN" altLang="en-US"/>
                        <a:t>等价。</a:t>
                      </a:r>
                    </a:p>
                  </a:txBody>
                  <a:tcPr anchor="ctr">
                    <a:lnL>
                      <a:noFill/>
                    </a:lnL>
                    <a:lnR>
                      <a:noFill/>
                    </a:lnR>
                    <a:lnT>
                      <a:noFill/>
                    </a:lnT>
                    <a:lnB>
                      <a:noFill/>
                    </a:lnB>
                  </a:tcPr>
                </a:tc>
                <a:tc>
                  <a:txBody>
                    <a:bodyPr/>
                    <a:lstStyle/>
                    <a:p>
                      <a:r>
                        <a:rPr lang="en-US"/>
                        <a:t>(a &lt; b) </a:t>
                      </a:r>
                      <a:r>
                        <a:rPr lang="zh-CN" altLang="en-US"/>
                        <a:t>返回 </a:t>
                      </a:r>
                      <a:r>
                        <a:rPr lang="en-US"/>
                        <a:t>true。 </a:t>
                      </a:r>
                    </a:p>
                  </a:txBody>
                  <a:tcPr anchor="ctr">
                    <a:lnL>
                      <a:noFill/>
                    </a:lnL>
                    <a:lnR>
                      <a:noFill/>
                    </a:lnR>
                    <a:lnT>
                      <a:noFill/>
                    </a:lnT>
                    <a:lnB>
                      <a:noFill/>
                    </a:lnB>
                  </a:tcPr>
                </a:tc>
                <a:extLst>
                  <a:ext uri="{0D108BD9-81ED-4DB2-BD59-A6C34878D82A}">
                    <a16:rowId xmlns:a16="http://schemas.microsoft.com/office/drawing/2014/main" val="1762552683"/>
                  </a:ext>
                </a:extLst>
              </a:tr>
              <a:tr h="0">
                <a:tc>
                  <a:txBody>
                    <a:bodyPr/>
                    <a:lstStyle/>
                    <a:p>
                      <a:r>
                        <a:rPr lang="en-US" altLang="zh-CN" dirty="0"/>
                        <a:t>&gt;=</a:t>
                      </a:r>
                    </a:p>
                  </a:txBody>
                  <a:tcPr anchor="ctr">
                    <a:lnL>
                      <a:noFill/>
                    </a:lnL>
                    <a:lnR>
                      <a:noFill/>
                    </a:lnR>
                    <a:lnT>
                      <a:noFill/>
                    </a:lnT>
                    <a:lnB>
                      <a:noFill/>
                    </a:lnB>
                  </a:tcPr>
                </a:tc>
                <a:tc>
                  <a:txBody>
                    <a:bodyPr/>
                    <a:lstStyle/>
                    <a:p>
                      <a:r>
                        <a:rPr lang="zh-CN" altLang="en-US"/>
                        <a:t>大于等于 </a:t>
                      </a:r>
                      <a:r>
                        <a:rPr lang="en-US" altLang="zh-CN"/>
                        <a:t>- </a:t>
                      </a:r>
                      <a:r>
                        <a:rPr lang="zh-CN" altLang="en-US"/>
                        <a:t>返回</a:t>
                      </a:r>
                      <a:r>
                        <a:rPr lang="en-US"/>
                        <a:t>x</a:t>
                      </a:r>
                      <a:r>
                        <a:rPr lang="zh-CN" altLang="en-US"/>
                        <a:t>是否大于等于</a:t>
                      </a:r>
                      <a:r>
                        <a:rPr lang="en-US"/>
                        <a:t>y。</a:t>
                      </a:r>
                    </a:p>
                  </a:txBody>
                  <a:tcPr anchor="ctr">
                    <a:lnL>
                      <a:noFill/>
                    </a:lnL>
                    <a:lnR>
                      <a:noFill/>
                    </a:lnR>
                    <a:lnT>
                      <a:noFill/>
                    </a:lnT>
                    <a:lnB>
                      <a:noFill/>
                    </a:lnB>
                  </a:tcPr>
                </a:tc>
                <a:tc>
                  <a:txBody>
                    <a:bodyPr/>
                    <a:lstStyle/>
                    <a:p>
                      <a:r>
                        <a:rPr lang="en-US"/>
                        <a:t>(a &gt;= b) </a:t>
                      </a:r>
                      <a:r>
                        <a:rPr lang="zh-CN" altLang="en-US"/>
                        <a:t>返回 </a:t>
                      </a:r>
                      <a:r>
                        <a:rPr lang="en-US"/>
                        <a:t>False。</a:t>
                      </a:r>
                    </a:p>
                  </a:txBody>
                  <a:tcPr anchor="ctr">
                    <a:lnL>
                      <a:noFill/>
                    </a:lnL>
                    <a:lnR>
                      <a:noFill/>
                    </a:lnR>
                    <a:lnT>
                      <a:noFill/>
                    </a:lnT>
                    <a:lnB>
                      <a:noFill/>
                    </a:lnB>
                  </a:tcPr>
                </a:tc>
                <a:extLst>
                  <a:ext uri="{0D108BD9-81ED-4DB2-BD59-A6C34878D82A}">
                    <a16:rowId xmlns:a16="http://schemas.microsoft.com/office/drawing/2014/main" val="2383890229"/>
                  </a:ext>
                </a:extLst>
              </a:tr>
              <a:tr h="0">
                <a:tc>
                  <a:txBody>
                    <a:bodyPr/>
                    <a:lstStyle/>
                    <a:p>
                      <a:r>
                        <a:rPr lang="en-US" altLang="zh-CN"/>
                        <a:t>&lt;=</a:t>
                      </a:r>
                    </a:p>
                  </a:txBody>
                  <a:tcPr anchor="ctr">
                    <a:lnL>
                      <a:noFill/>
                    </a:lnL>
                    <a:lnR>
                      <a:noFill/>
                    </a:lnR>
                    <a:lnT>
                      <a:noFill/>
                    </a:lnT>
                    <a:lnB>
                      <a:noFill/>
                    </a:lnB>
                  </a:tcPr>
                </a:tc>
                <a:tc>
                  <a:txBody>
                    <a:bodyPr/>
                    <a:lstStyle/>
                    <a:p>
                      <a:r>
                        <a:rPr lang="zh-CN" altLang="en-US"/>
                        <a:t>小于等于 </a:t>
                      </a:r>
                      <a:r>
                        <a:rPr lang="en-US" altLang="zh-CN"/>
                        <a:t>- </a:t>
                      </a:r>
                      <a:r>
                        <a:rPr lang="zh-CN" altLang="en-US"/>
                        <a:t>返回</a:t>
                      </a:r>
                      <a:r>
                        <a:rPr lang="en-US"/>
                        <a:t>x</a:t>
                      </a:r>
                      <a:r>
                        <a:rPr lang="zh-CN" altLang="en-US"/>
                        <a:t>是否小于等于</a:t>
                      </a:r>
                      <a:r>
                        <a:rPr lang="en-US"/>
                        <a:t>y。</a:t>
                      </a:r>
                    </a:p>
                  </a:txBody>
                  <a:tcPr anchor="ctr">
                    <a:lnL>
                      <a:noFill/>
                    </a:lnL>
                    <a:lnR>
                      <a:noFill/>
                    </a:lnR>
                    <a:lnT>
                      <a:noFill/>
                    </a:lnT>
                    <a:lnB>
                      <a:noFill/>
                    </a:lnB>
                  </a:tcPr>
                </a:tc>
                <a:tc>
                  <a:txBody>
                    <a:bodyPr/>
                    <a:lstStyle/>
                    <a:p>
                      <a:r>
                        <a:rPr lang="en-US" dirty="0"/>
                        <a:t>(a &lt;= b) </a:t>
                      </a:r>
                      <a:r>
                        <a:rPr lang="zh-CN" altLang="en-US" dirty="0"/>
                        <a:t>返回 </a:t>
                      </a:r>
                      <a:r>
                        <a:rPr lang="en-US" dirty="0"/>
                        <a:t>true。 </a:t>
                      </a:r>
                    </a:p>
                  </a:txBody>
                  <a:tcPr anchor="ctr">
                    <a:lnL>
                      <a:noFill/>
                    </a:lnL>
                    <a:lnR>
                      <a:noFill/>
                    </a:lnR>
                    <a:lnT>
                      <a:noFill/>
                    </a:lnT>
                    <a:lnB>
                      <a:noFill/>
                    </a:lnB>
                  </a:tcPr>
                </a:tc>
                <a:extLst>
                  <a:ext uri="{0D108BD9-81ED-4DB2-BD59-A6C34878D82A}">
                    <a16:rowId xmlns:a16="http://schemas.microsoft.com/office/drawing/2014/main" val="1187588735"/>
                  </a:ext>
                </a:extLst>
              </a:tr>
            </a:tbl>
          </a:graphicData>
        </a:graphic>
      </p:graphicFrame>
    </p:spTree>
    <p:extLst>
      <p:ext uri="{BB962C8B-B14F-4D97-AF65-F5344CB8AC3E}">
        <p14:creationId xmlns:p14="http://schemas.microsoft.com/office/powerpoint/2010/main" val="1007623222"/>
      </p:ext>
    </p:extLst>
  </p:cSld>
  <p:clrMapOvr>
    <a:masterClrMapping/>
  </p:clrMapOvr>
  <p:transition spd="slow">
    <p:wipe dir="d"/>
  </p:transition>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基本运算</a:t>
            </a:r>
            <a:endParaRPr lang="en-US" altLang="zh-CN" sz="1800" dirty="0">
              <a:solidFill>
                <a:schemeClr val="accent1"/>
              </a:solidFill>
            </a:endParaRPr>
          </a:p>
        </p:txBody>
      </p:sp>
      <p:sp>
        <p:nvSpPr>
          <p:cNvPr id="2" name="文本框 1">
            <a:extLst>
              <a:ext uri="{FF2B5EF4-FFF2-40B4-BE49-F238E27FC236}">
                <a16:creationId xmlns:a16="http://schemas.microsoft.com/office/drawing/2014/main" id="{B5D587B4-83B9-4769-9E6F-7C0ADD22AA71}"/>
              </a:ext>
            </a:extLst>
          </p:cNvPr>
          <p:cNvSpPr txBox="1"/>
          <p:nvPr/>
        </p:nvSpPr>
        <p:spPr>
          <a:xfrm>
            <a:off x="3635896" y="843558"/>
            <a:ext cx="1584176" cy="67710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1D4940"/>
                </a:solidFill>
              </a:rPr>
              <a:t>逻辑运算</a:t>
            </a:r>
            <a:endParaRPr kumimoji="0" lang="en-US" altLang="zh-CN" sz="1900" b="0" i="0" u="none" strike="noStrike" kern="1200" cap="none" spc="0" normalizeH="0" baseline="0" noProof="0" dirty="0">
              <a:ln>
                <a:noFill/>
              </a:ln>
              <a:solidFill>
                <a:srgbClr val="1D4940"/>
              </a:solidFill>
              <a:effectLst/>
              <a:uLnTx/>
              <a:uFillTx/>
              <a:latin typeface="Times New Roman" pitchFamily="18" charset="0"/>
              <a:ea typeface="宋体"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900" b="0" i="0" u="none" strike="noStrike" kern="1200" cap="none" spc="0" normalizeH="0" baseline="0" noProof="0" dirty="0">
              <a:ln>
                <a:noFill/>
              </a:ln>
              <a:solidFill>
                <a:srgbClr val="1D4940"/>
              </a:solidFill>
              <a:effectLst/>
              <a:uLnTx/>
              <a:uFillTx/>
              <a:latin typeface="Times New Roman" pitchFamily="18" charset="0"/>
              <a:ea typeface="宋体" charset="-122"/>
              <a:cs typeface="+mn-cs"/>
            </a:endParaRPr>
          </a:p>
        </p:txBody>
      </p:sp>
      <p:graphicFrame>
        <p:nvGraphicFramePr>
          <p:cNvPr id="3" name="表格 2">
            <a:extLst>
              <a:ext uri="{FF2B5EF4-FFF2-40B4-BE49-F238E27FC236}">
                <a16:creationId xmlns:a16="http://schemas.microsoft.com/office/drawing/2014/main" id="{EF26B441-FE8C-449F-8A8D-43A7BA6F1C5D}"/>
              </a:ext>
            </a:extLst>
          </p:cNvPr>
          <p:cNvGraphicFramePr>
            <a:graphicFrameLocks noGrp="1"/>
          </p:cNvGraphicFramePr>
          <p:nvPr/>
        </p:nvGraphicFramePr>
        <p:xfrm>
          <a:off x="457200" y="1358424"/>
          <a:ext cx="8229600" cy="2834640"/>
        </p:xfrm>
        <a:graphic>
          <a:graphicData uri="http://schemas.openxmlformats.org/drawingml/2006/table">
            <a:tbl>
              <a:tblPr/>
              <a:tblGrid>
                <a:gridCol w="2057400">
                  <a:extLst>
                    <a:ext uri="{9D8B030D-6E8A-4147-A177-3AD203B41FA5}">
                      <a16:colId xmlns:a16="http://schemas.microsoft.com/office/drawing/2014/main" val="2136799921"/>
                    </a:ext>
                  </a:extLst>
                </a:gridCol>
                <a:gridCol w="2057400">
                  <a:extLst>
                    <a:ext uri="{9D8B030D-6E8A-4147-A177-3AD203B41FA5}">
                      <a16:colId xmlns:a16="http://schemas.microsoft.com/office/drawing/2014/main" val="2939547592"/>
                    </a:ext>
                  </a:extLst>
                </a:gridCol>
                <a:gridCol w="2057400">
                  <a:extLst>
                    <a:ext uri="{9D8B030D-6E8A-4147-A177-3AD203B41FA5}">
                      <a16:colId xmlns:a16="http://schemas.microsoft.com/office/drawing/2014/main" val="657047904"/>
                    </a:ext>
                  </a:extLst>
                </a:gridCol>
                <a:gridCol w="2057400">
                  <a:extLst>
                    <a:ext uri="{9D8B030D-6E8A-4147-A177-3AD203B41FA5}">
                      <a16:colId xmlns:a16="http://schemas.microsoft.com/office/drawing/2014/main" val="1049906859"/>
                    </a:ext>
                  </a:extLst>
                </a:gridCol>
              </a:tblGrid>
              <a:tr h="0">
                <a:tc>
                  <a:txBody>
                    <a:bodyPr/>
                    <a:lstStyle/>
                    <a:p>
                      <a:r>
                        <a:rPr lang="zh-CN" altLang="en-US"/>
                        <a:t>运算符</a:t>
                      </a:r>
                    </a:p>
                  </a:txBody>
                  <a:tcPr anchor="ctr">
                    <a:lnL>
                      <a:noFill/>
                    </a:lnL>
                    <a:lnR>
                      <a:noFill/>
                    </a:lnR>
                    <a:lnT>
                      <a:noFill/>
                    </a:lnT>
                    <a:lnB>
                      <a:noFill/>
                    </a:lnB>
                  </a:tcPr>
                </a:tc>
                <a:tc>
                  <a:txBody>
                    <a:bodyPr/>
                    <a:lstStyle/>
                    <a:p>
                      <a:r>
                        <a:rPr lang="zh-CN" altLang="en-US"/>
                        <a:t>逻辑表达式</a:t>
                      </a:r>
                    </a:p>
                  </a:txBody>
                  <a:tcPr anchor="ctr">
                    <a:lnL>
                      <a:noFill/>
                    </a:lnL>
                    <a:lnR>
                      <a:noFill/>
                    </a:lnR>
                    <a:lnT>
                      <a:noFill/>
                    </a:lnT>
                    <a:lnB>
                      <a:noFill/>
                    </a:lnB>
                  </a:tcPr>
                </a:tc>
                <a:tc>
                  <a:txBody>
                    <a:bodyPr/>
                    <a:lstStyle/>
                    <a:p>
                      <a:r>
                        <a:rPr lang="zh-CN" altLang="en-US"/>
                        <a:t>描述</a:t>
                      </a:r>
                    </a:p>
                  </a:txBody>
                  <a:tcPr anchor="ctr">
                    <a:lnL>
                      <a:noFill/>
                    </a:lnL>
                    <a:lnR>
                      <a:noFill/>
                    </a:lnR>
                    <a:lnT>
                      <a:noFill/>
                    </a:lnT>
                    <a:lnB>
                      <a:noFill/>
                    </a:lnB>
                  </a:tcPr>
                </a:tc>
                <a:tc>
                  <a:txBody>
                    <a:bodyPr/>
                    <a:lstStyle/>
                    <a:p>
                      <a:r>
                        <a:rPr lang="zh-CN" altLang="en-US"/>
                        <a:t>实例</a:t>
                      </a:r>
                    </a:p>
                  </a:txBody>
                  <a:tcPr anchor="ctr">
                    <a:lnL>
                      <a:noFill/>
                    </a:lnL>
                    <a:lnR>
                      <a:noFill/>
                    </a:lnR>
                    <a:lnT>
                      <a:noFill/>
                    </a:lnT>
                    <a:lnB>
                      <a:noFill/>
                    </a:lnB>
                  </a:tcPr>
                </a:tc>
                <a:extLst>
                  <a:ext uri="{0D108BD9-81ED-4DB2-BD59-A6C34878D82A}">
                    <a16:rowId xmlns:a16="http://schemas.microsoft.com/office/drawing/2014/main" val="1505094645"/>
                  </a:ext>
                </a:extLst>
              </a:tr>
              <a:tr h="0">
                <a:tc>
                  <a:txBody>
                    <a:bodyPr/>
                    <a:lstStyle/>
                    <a:p>
                      <a:r>
                        <a:rPr lang="en-US"/>
                        <a:t>and</a:t>
                      </a:r>
                    </a:p>
                  </a:txBody>
                  <a:tcPr anchor="ctr">
                    <a:lnL>
                      <a:noFill/>
                    </a:lnL>
                    <a:lnR>
                      <a:noFill/>
                    </a:lnR>
                    <a:lnT>
                      <a:noFill/>
                    </a:lnT>
                    <a:lnB>
                      <a:noFill/>
                    </a:lnB>
                  </a:tcPr>
                </a:tc>
                <a:tc>
                  <a:txBody>
                    <a:bodyPr/>
                    <a:lstStyle/>
                    <a:p>
                      <a:r>
                        <a:rPr lang="en-US"/>
                        <a:t>x and y</a:t>
                      </a:r>
                    </a:p>
                  </a:txBody>
                  <a:tcPr anchor="ctr">
                    <a:lnL>
                      <a:noFill/>
                    </a:lnL>
                    <a:lnR>
                      <a:noFill/>
                    </a:lnR>
                    <a:lnT>
                      <a:noFill/>
                    </a:lnT>
                    <a:lnB>
                      <a:noFill/>
                    </a:lnB>
                  </a:tcPr>
                </a:tc>
                <a:tc>
                  <a:txBody>
                    <a:bodyPr/>
                    <a:lstStyle/>
                    <a:p>
                      <a:r>
                        <a:rPr lang="zh-CN" altLang="en-US"/>
                        <a:t>布尔</a:t>
                      </a:r>
                      <a:r>
                        <a:rPr lang="en-US" altLang="zh-CN"/>
                        <a:t>"</a:t>
                      </a:r>
                      <a:r>
                        <a:rPr lang="zh-CN" altLang="en-US"/>
                        <a:t>与</a:t>
                      </a:r>
                      <a:r>
                        <a:rPr lang="en-US" altLang="zh-CN"/>
                        <a:t>" - </a:t>
                      </a:r>
                      <a:r>
                        <a:rPr lang="zh-CN" altLang="en-US"/>
                        <a:t>如果 </a:t>
                      </a:r>
                      <a:r>
                        <a:rPr lang="en-US"/>
                        <a:t>x </a:t>
                      </a:r>
                      <a:r>
                        <a:rPr lang="zh-CN" altLang="en-US"/>
                        <a:t>为 </a:t>
                      </a:r>
                      <a:r>
                        <a:rPr lang="en-US"/>
                        <a:t>False，x and y </a:t>
                      </a:r>
                      <a:r>
                        <a:rPr lang="zh-CN" altLang="en-US"/>
                        <a:t>返回 </a:t>
                      </a:r>
                      <a:r>
                        <a:rPr lang="en-US"/>
                        <a:t>False，</a:t>
                      </a:r>
                      <a:r>
                        <a:rPr lang="zh-CN" altLang="en-US"/>
                        <a:t>否则它返回 </a:t>
                      </a:r>
                      <a:r>
                        <a:rPr lang="en-US"/>
                        <a:t>y </a:t>
                      </a:r>
                      <a:r>
                        <a:rPr lang="zh-CN" altLang="en-US"/>
                        <a:t>的计算值。 </a:t>
                      </a:r>
                    </a:p>
                  </a:txBody>
                  <a:tcPr anchor="ctr">
                    <a:lnL>
                      <a:noFill/>
                    </a:lnL>
                    <a:lnR>
                      <a:noFill/>
                    </a:lnR>
                    <a:lnT>
                      <a:noFill/>
                    </a:lnT>
                    <a:lnB>
                      <a:noFill/>
                    </a:lnB>
                  </a:tcPr>
                </a:tc>
                <a:tc>
                  <a:txBody>
                    <a:bodyPr/>
                    <a:lstStyle/>
                    <a:p>
                      <a:r>
                        <a:rPr lang="en-US"/>
                        <a:t>(a and b) 返回 20。</a:t>
                      </a:r>
                    </a:p>
                  </a:txBody>
                  <a:tcPr anchor="ctr">
                    <a:lnL>
                      <a:noFill/>
                    </a:lnL>
                    <a:lnR>
                      <a:noFill/>
                    </a:lnR>
                    <a:lnT>
                      <a:noFill/>
                    </a:lnT>
                    <a:lnB>
                      <a:noFill/>
                    </a:lnB>
                  </a:tcPr>
                </a:tc>
                <a:extLst>
                  <a:ext uri="{0D108BD9-81ED-4DB2-BD59-A6C34878D82A}">
                    <a16:rowId xmlns:a16="http://schemas.microsoft.com/office/drawing/2014/main" val="657114784"/>
                  </a:ext>
                </a:extLst>
              </a:tr>
              <a:tr h="0">
                <a:tc>
                  <a:txBody>
                    <a:bodyPr/>
                    <a:lstStyle/>
                    <a:p>
                      <a:r>
                        <a:rPr lang="en-US"/>
                        <a:t>or</a:t>
                      </a:r>
                    </a:p>
                  </a:txBody>
                  <a:tcPr anchor="ctr">
                    <a:lnL>
                      <a:noFill/>
                    </a:lnL>
                    <a:lnR>
                      <a:noFill/>
                    </a:lnR>
                    <a:lnT>
                      <a:noFill/>
                    </a:lnT>
                    <a:lnB>
                      <a:noFill/>
                    </a:lnB>
                  </a:tcPr>
                </a:tc>
                <a:tc>
                  <a:txBody>
                    <a:bodyPr/>
                    <a:lstStyle/>
                    <a:p>
                      <a:r>
                        <a:rPr lang="en-US"/>
                        <a:t>x or y</a:t>
                      </a:r>
                    </a:p>
                  </a:txBody>
                  <a:tcPr anchor="ctr">
                    <a:lnL>
                      <a:noFill/>
                    </a:lnL>
                    <a:lnR>
                      <a:noFill/>
                    </a:lnR>
                    <a:lnT>
                      <a:noFill/>
                    </a:lnT>
                    <a:lnB>
                      <a:noFill/>
                    </a:lnB>
                  </a:tcPr>
                </a:tc>
                <a:tc>
                  <a:txBody>
                    <a:bodyPr/>
                    <a:lstStyle/>
                    <a:p>
                      <a:r>
                        <a:rPr lang="zh-CN" altLang="en-US"/>
                        <a:t>布尔</a:t>
                      </a:r>
                      <a:r>
                        <a:rPr lang="en-US" altLang="zh-CN"/>
                        <a:t>"</a:t>
                      </a:r>
                      <a:r>
                        <a:rPr lang="zh-CN" altLang="en-US"/>
                        <a:t>或</a:t>
                      </a:r>
                      <a:r>
                        <a:rPr lang="en-US" altLang="zh-CN"/>
                        <a:t>" - </a:t>
                      </a:r>
                      <a:r>
                        <a:rPr lang="zh-CN" altLang="en-US"/>
                        <a:t>如果 </a:t>
                      </a:r>
                      <a:r>
                        <a:rPr lang="en-US"/>
                        <a:t>x </a:t>
                      </a:r>
                      <a:r>
                        <a:rPr lang="zh-CN" altLang="en-US"/>
                        <a:t>是非 </a:t>
                      </a:r>
                      <a:r>
                        <a:rPr lang="en-US" altLang="zh-CN"/>
                        <a:t>0</a:t>
                      </a:r>
                      <a:r>
                        <a:rPr lang="zh-CN" altLang="en-US"/>
                        <a:t>，它返回 </a:t>
                      </a:r>
                      <a:r>
                        <a:rPr lang="en-US"/>
                        <a:t>x </a:t>
                      </a:r>
                      <a:r>
                        <a:rPr lang="zh-CN" altLang="en-US"/>
                        <a:t>的值，否则它返回 </a:t>
                      </a:r>
                      <a:r>
                        <a:rPr lang="en-US"/>
                        <a:t>y </a:t>
                      </a:r>
                      <a:r>
                        <a:rPr lang="zh-CN" altLang="en-US"/>
                        <a:t>的计算值。</a:t>
                      </a:r>
                    </a:p>
                  </a:txBody>
                  <a:tcPr anchor="ctr">
                    <a:lnL>
                      <a:noFill/>
                    </a:lnL>
                    <a:lnR>
                      <a:noFill/>
                    </a:lnR>
                    <a:lnT>
                      <a:noFill/>
                    </a:lnT>
                    <a:lnB>
                      <a:noFill/>
                    </a:lnB>
                  </a:tcPr>
                </a:tc>
                <a:tc>
                  <a:txBody>
                    <a:bodyPr/>
                    <a:lstStyle/>
                    <a:p>
                      <a:r>
                        <a:rPr lang="en-US"/>
                        <a:t>(a or b) 返回 10。</a:t>
                      </a:r>
                    </a:p>
                  </a:txBody>
                  <a:tcPr anchor="ctr">
                    <a:lnL>
                      <a:noFill/>
                    </a:lnL>
                    <a:lnR>
                      <a:noFill/>
                    </a:lnR>
                    <a:lnT>
                      <a:noFill/>
                    </a:lnT>
                    <a:lnB>
                      <a:noFill/>
                    </a:lnB>
                  </a:tcPr>
                </a:tc>
                <a:extLst>
                  <a:ext uri="{0D108BD9-81ED-4DB2-BD59-A6C34878D82A}">
                    <a16:rowId xmlns:a16="http://schemas.microsoft.com/office/drawing/2014/main" val="164522102"/>
                  </a:ext>
                </a:extLst>
              </a:tr>
              <a:tr h="0">
                <a:tc>
                  <a:txBody>
                    <a:bodyPr/>
                    <a:lstStyle/>
                    <a:p>
                      <a:r>
                        <a:rPr lang="en-US"/>
                        <a:t>not</a:t>
                      </a:r>
                    </a:p>
                  </a:txBody>
                  <a:tcPr anchor="ctr">
                    <a:lnL>
                      <a:noFill/>
                    </a:lnL>
                    <a:lnR>
                      <a:noFill/>
                    </a:lnR>
                    <a:lnT>
                      <a:noFill/>
                    </a:lnT>
                    <a:lnB>
                      <a:noFill/>
                    </a:lnB>
                  </a:tcPr>
                </a:tc>
                <a:tc>
                  <a:txBody>
                    <a:bodyPr/>
                    <a:lstStyle/>
                    <a:p>
                      <a:r>
                        <a:rPr lang="en-US"/>
                        <a:t>not x</a:t>
                      </a:r>
                    </a:p>
                  </a:txBody>
                  <a:tcPr anchor="ctr">
                    <a:lnL>
                      <a:noFill/>
                    </a:lnL>
                    <a:lnR>
                      <a:noFill/>
                    </a:lnR>
                    <a:lnT>
                      <a:noFill/>
                    </a:lnT>
                    <a:lnB>
                      <a:noFill/>
                    </a:lnB>
                  </a:tcPr>
                </a:tc>
                <a:tc>
                  <a:txBody>
                    <a:bodyPr/>
                    <a:lstStyle/>
                    <a:p>
                      <a:r>
                        <a:rPr lang="zh-CN" altLang="en-US"/>
                        <a:t>布尔</a:t>
                      </a:r>
                      <a:r>
                        <a:rPr lang="en-US" altLang="zh-CN"/>
                        <a:t>"</a:t>
                      </a:r>
                      <a:r>
                        <a:rPr lang="zh-CN" altLang="en-US"/>
                        <a:t>非</a:t>
                      </a:r>
                      <a:r>
                        <a:rPr lang="en-US" altLang="zh-CN"/>
                        <a:t>" - </a:t>
                      </a:r>
                      <a:r>
                        <a:rPr lang="zh-CN" altLang="en-US"/>
                        <a:t>如果 </a:t>
                      </a:r>
                      <a:r>
                        <a:rPr lang="en-US"/>
                        <a:t>x </a:t>
                      </a:r>
                      <a:r>
                        <a:rPr lang="zh-CN" altLang="en-US"/>
                        <a:t>为 </a:t>
                      </a:r>
                      <a:r>
                        <a:rPr lang="en-US"/>
                        <a:t>True，</a:t>
                      </a:r>
                      <a:r>
                        <a:rPr lang="zh-CN" altLang="en-US"/>
                        <a:t>返回 </a:t>
                      </a:r>
                      <a:r>
                        <a:rPr lang="en-US"/>
                        <a:t>False 。</a:t>
                      </a:r>
                      <a:r>
                        <a:rPr lang="zh-CN" altLang="en-US"/>
                        <a:t>如果 </a:t>
                      </a:r>
                      <a:r>
                        <a:rPr lang="en-US"/>
                        <a:t>x </a:t>
                      </a:r>
                      <a:r>
                        <a:rPr lang="zh-CN" altLang="en-US"/>
                        <a:t>为 </a:t>
                      </a:r>
                      <a:r>
                        <a:rPr lang="en-US"/>
                        <a:t>False，</a:t>
                      </a:r>
                      <a:r>
                        <a:rPr lang="zh-CN" altLang="en-US"/>
                        <a:t>它返回 </a:t>
                      </a:r>
                      <a:r>
                        <a:rPr lang="en-US"/>
                        <a:t>True。</a:t>
                      </a:r>
                    </a:p>
                  </a:txBody>
                  <a:tcPr anchor="ctr">
                    <a:lnL>
                      <a:noFill/>
                    </a:lnL>
                    <a:lnR>
                      <a:noFill/>
                    </a:lnR>
                    <a:lnT>
                      <a:noFill/>
                    </a:lnT>
                    <a:lnB>
                      <a:noFill/>
                    </a:lnB>
                  </a:tcPr>
                </a:tc>
                <a:tc>
                  <a:txBody>
                    <a:bodyPr/>
                    <a:lstStyle/>
                    <a:p>
                      <a:r>
                        <a:rPr lang="en-US" dirty="0"/>
                        <a:t>not(a and b) </a:t>
                      </a:r>
                      <a:r>
                        <a:rPr lang="en-US" dirty="0" err="1"/>
                        <a:t>返回</a:t>
                      </a:r>
                      <a:r>
                        <a:rPr lang="en-US" dirty="0"/>
                        <a:t> False </a:t>
                      </a:r>
                    </a:p>
                  </a:txBody>
                  <a:tcPr anchor="ctr">
                    <a:lnL>
                      <a:noFill/>
                    </a:lnL>
                    <a:lnR>
                      <a:noFill/>
                    </a:lnR>
                    <a:lnT>
                      <a:noFill/>
                    </a:lnT>
                    <a:lnB>
                      <a:noFill/>
                    </a:lnB>
                  </a:tcPr>
                </a:tc>
                <a:extLst>
                  <a:ext uri="{0D108BD9-81ED-4DB2-BD59-A6C34878D82A}">
                    <a16:rowId xmlns:a16="http://schemas.microsoft.com/office/drawing/2014/main" val="3568258647"/>
                  </a:ext>
                </a:extLst>
              </a:tr>
            </a:tbl>
          </a:graphicData>
        </a:graphic>
      </p:graphicFrame>
    </p:spTree>
    <p:extLst>
      <p:ext uri="{BB962C8B-B14F-4D97-AF65-F5344CB8AC3E}">
        <p14:creationId xmlns:p14="http://schemas.microsoft.com/office/powerpoint/2010/main" val="3498153246"/>
      </p:ext>
    </p:extLst>
  </p:cSld>
  <p:clrMapOvr>
    <a:masterClrMapping/>
  </p:clrMapOvr>
  <p:transition spd="slow">
    <p:wipe dir="d"/>
  </p:transition>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p:nvPr>
        </p:nvSpPr>
        <p:spPr>
          <a:effectLst>
            <a:outerShdw blurRad="50800" dist="38100" dir="2700000" algn="tl" rotWithShape="0">
              <a:prstClr val="black">
                <a:alpha val="40000"/>
              </a:prstClr>
            </a:outerShdw>
          </a:effectLst>
        </p:spPr>
        <p:txBody>
          <a:bodyPr/>
          <a:lstStyle/>
          <a:p>
            <a:r>
              <a:rPr lang="zh-CN" altLang="en-US" sz="3000" dirty="0"/>
              <a:t>基本运算</a:t>
            </a:r>
            <a:endParaRPr lang="en-US" altLang="zh-CN" sz="1800" dirty="0">
              <a:solidFill>
                <a:schemeClr val="accent1"/>
              </a:solidFill>
            </a:endParaRPr>
          </a:p>
        </p:txBody>
      </p:sp>
      <p:sp>
        <p:nvSpPr>
          <p:cNvPr id="2" name="文本框 1">
            <a:extLst>
              <a:ext uri="{FF2B5EF4-FFF2-40B4-BE49-F238E27FC236}">
                <a16:creationId xmlns:a16="http://schemas.microsoft.com/office/drawing/2014/main" id="{B5D587B4-83B9-4769-9E6F-7C0ADD22AA71}"/>
              </a:ext>
            </a:extLst>
          </p:cNvPr>
          <p:cNvSpPr txBox="1"/>
          <p:nvPr/>
        </p:nvSpPr>
        <p:spPr>
          <a:xfrm>
            <a:off x="3635896" y="843558"/>
            <a:ext cx="1584176" cy="677108"/>
          </a:xfrm>
          <a:prstGeom prst="rect">
            <a:avLst/>
          </a:prstGeom>
          <a:noFill/>
        </p:spPr>
        <p:txBody>
          <a:bodyPr wrap="square" rtlCol="0">
            <a:spAutoFit/>
          </a:bodyPr>
          <a:lstStyle/>
          <a:p>
            <a:pPr marL="0" marR="0" lvl="0" indent="0" algn="ctr" defTabSz="914400" rtl="0" eaLnBrk="0" fontAlgn="base" latinLnBrk="0" hangingPunct="0">
              <a:lnSpc>
                <a:spcPct val="100000"/>
              </a:lnSpc>
              <a:spcBef>
                <a:spcPct val="0"/>
              </a:spcBef>
              <a:spcAft>
                <a:spcPct val="0"/>
              </a:spcAft>
              <a:buClrTx/>
              <a:buSzTx/>
              <a:buFontTx/>
              <a:buNone/>
              <a:tabLst/>
              <a:defRPr/>
            </a:pPr>
            <a:r>
              <a:rPr lang="zh-CN" altLang="en-US" dirty="0">
                <a:solidFill>
                  <a:srgbClr val="1D4940"/>
                </a:solidFill>
              </a:rPr>
              <a:t>位运算</a:t>
            </a:r>
            <a:endParaRPr kumimoji="0" lang="en-US" altLang="zh-CN" sz="1900" b="0" i="0" u="none" strike="noStrike" kern="1200" cap="none" spc="0" normalizeH="0" baseline="0" noProof="0" dirty="0">
              <a:ln>
                <a:noFill/>
              </a:ln>
              <a:solidFill>
                <a:srgbClr val="1D4940"/>
              </a:solidFill>
              <a:effectLst/>
              <a:uLnTx/>
              <a:uFillTx/>
              <a:latin typeface="Times New Roman" pitchFamily="18" charset="0"/>
              <a:ea typeface="宋体" charset="-122"/>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endParaRPr kumimoji="0" lang="en-US" altLang="zh-CN" sz="1900" b="0" i="0" u="none" strike="noStrike" kern="1200" cap="none" spc="0" normalizeH="0" baseline="0" noProof="0" dirty="0">
              <a:ln>
                <a:noFill/>
              </a:ln>
              <a:solidFill>
                <a:srgbClr val="1D4940"/>
              </a:solidFill>
              <a:effectLst/>
              <a:uLnTx/>
              <a:uFillTx/>
              <a:latin typeface="Times New Roman" pitchFamily="18" charset="0"/>
              <a:ea typeface="宋体" charset="-122"/>
              <a:cs typeface="+mn-cs"/>
            </a:endParaRPr>
          </a:p>
        </p:txBody>
      </p:sp>
      <p:graphicFrame>
        <p:nvGraphicFramePr>
          <p:cNvPr id="3" name="表格 2">
            <a:extLst>
              <a:ext uri="{FF2B5EF4-FFF2-40B4-BE49-F238E27FC236}">
                <a16:creationId xmlns:a16="http://schemas.microsoft.com/office/drawing/2014/main" id="{DFD658AB-17DC-4C52-B152-A20F21B41321}"/>
              </a:ext>
            </a:extLst>
          </p:cNvPr>
          <p:cNvGraphicFramePr>
            <a:graphicFrameLocks noGrp="1"/>
          </p:cNvGraphicFramePr>
          <p:nvPr>
            <p:extLst>
              <p:ext uri="{D42A27DB-BD31-4B8C-83A1-F6EECF244321}">
                <p14:modId xmlns:p14="http://schemas.microsoft.com/office/powerpoint/2010/main" val="3420710822"/>
              </p:ext>
            </p:extLst>
          </p:nvPr>
        </p:nvGraphicFramePr>
        <p:xfrm>
          <a:off x="593230" y="1115052"/>
          <a:ext cx="7119339" cy="4028448"/>
        </p:xfrm>
        <a:graphic>
          <a:graphicData uri="http://schemas.openxmlformats.org/drawingml/2006/table">
            <a:tbl>
              <a:tblPr/>
              <a:tblGrid>
                <a:gridCol w="2373113">
                  <a:extLst>
                    <a:ext uri="{9D8B030D-6E8A-4147-A177-3AD203B41FA5}">
                      <a16:colId xmlns:a16="http://schemas.microsoft.com/office/drawing/2014/main" val="978757579"/>
                    </a:ext>
                  </a:extLst>
                </a:gridCol>
                <a:gridCol w="2373113">
                  <a:extLst>
                    <a:ext uri="{9D8B030D-6E8A-4147-A177-3AD203B41FA5}">
                      <a16:colId xmlns:a16="http://schemas.microsoft.com/office/drawing/2014/main" val="1279532540"/>
                    </a:ext>
                  </a:extLst>
                </a:gridCol>
                <a:gridCol w="2373113">
                  <a:extLst>
                    <a:ext uri="{9D8B030D-6E8A-4147-A177-3AD203B41FA5}">
                      <a16:colId xmlns:a16="http://schemas.microsoft.com/office/drawing/2014/main" val="2228026719"/>
                    </a:ext>
                  </a:extLst>
                </a:gridCol>
              </a:tblGrid>
              <a:tr h="257087">
                <a:tc>
                  <a:txBody>
                    <a:bodyPr/>
                    <a:lstStyle/>
                    <a:p>
                      <a:r>
                        <a:rPr lang="zh-CN" altLang="en-US" sz="1200"/>
                        <a:t>运算符</a:t>
                      </a:r>
                    </a:p>
                  </a:txBody>
                  <a:tcPr marL="79104" marR="79104" marT="39552" marB="39552" anchor="ctr">
                    <a:lnL>
                      <a:noFill/>
                    </a:lnL>
                    <a:lnR>
                      <a:noFill/>
                    </a:lnR>
                    <a:lnT>
                      <a:noFill/>
                    </a:lnT>
                    <a:lnB>
                      <a:noFill/>
                    </a:lnB>
                  </a:tcPr>
                </a:tc>
                <a:tc>
                  <a:txBody>
                    <a:bodyPr/>
                    <a:lstStyle/>
                    <a:p>
                      <a:r>
                        <a:rPr lang="zh-CN" altLang="en-US" sz="1200"/>
                        <a:t>描述</a:t>
                      </a:r>
                    </a:p>
                  </a:txBody>
                  <a:tcPr marL="79104" marR="79104" marT="39552" marB="39552" anchor="ctr">
                    <a:lnL>
                      <a:noFill/>
                    </a:lnL>
                    <a:lnR>
                      <a:noFill/>
                    </a:lnR>
                    <a:lnT>
                      <a:noFill/>
                    </a:lnT>
                    <a:lnB>
                      <a:noFill/>
                    </a:lnB>
                  </a:tcPr>
                </a:tc>
                <a:tc>
                  <a:txBody>
                    <a:bodyPr/>
                    <a:lstStyle/>
                    <a:p>
                      <a:r>
                        <a:rPr lang="zh-CN" altLang="en-US" sz="1200"/>
                        <a:t>实例</a:t>
                      </a:r>
                    </a:p>
                  </a:txBody>
                  <a:tcPr marL="79104" marR="79104" marT="39552" marB="39552" anchor="ctr">
                    <a:lnL>
                      <a:noFill/>
                    </a:lnL>
                    <a:lnR>
                      <a:noFill/>
                    </a:lnR>
                    <a:lnT>
                      <a:noFill/>
                    </a:lnT>
                    <a:lnB>
                      <a:noFill/>
                    </a:lnB>
                  </a:tcPr>
                </a:tc>
                <a:extLst>
                  <a:ext uri="{0D108BD9-81ED-4DB2-BD59-A6C34878D82A}">
                    <a16:rowId xmlns:a16="http://schemas.microsoft.com/office/drawing/2014/main" val="3499024030"/>
                  </a:ext>
                </a:extLst>
              </a:tr>
              <a:tr h="613054">
                <a:tc>
                  <a:txBody>
                    <a:bodyPr/>
                    <a:lstStyle/>
                    <a:p>
                      <a:r>
                        <a:rPr lang="en-US" altLang="zh-CN" sz="1200"/>
                        <a:t>&amp;</a:t>
                      </a:r>
                    </a:p>
                  </a:txBody>
                  <a:tcPr marL="79104" marR="79104" marT="39552" marB="39552" anchor="ctr">
                    <a:lnL>
                      <a:noFill/>
                    </a:lnL>
                    <a:lnR>
                      <a:noFill/>
                    </a:lnR>
                    <a:lnT>
                      <a:noFill/>
                    </a:lnT>
                    <a:lnB>
                      <a:noFill/>
                    </a:lnB>
                  </a:tcPr>
                </a:tc>
                <a:tc>
                  <a:txBody>
                    <a:bodyPr/>
                    <a:lstStyle/>
                    <a:p>
                      <a:r>
                        <a:rPr lang="zh-CN" altLang="en-US" sz="1200"/>
                        <a:t>按位与运算符：参与运算的两个值</a:t>
                      </a:r>
                      <a:r>
                        <a:rPr lang="en-US" altLang="zh-CN" sz="1200"/>
                        <a:t>,</a:t>
                      </a:r>
                      <a:r>
                        <a:rPr lang="zh-CN" altLang="en-US" sz="1200"/>
                        <a:t>如果两个相应位都为</a:t>
                      </a:r>
                      <a:r>
                        <a:rPr lang="en-US" altLang="zh-CN" sz="1200"/>
                        <a:t>1,</a:t>
                      </a:r>
                      <a:r>
                        <a:rPr lang="zh-CN" altLang="en-US" sz="1200"/>
                        <a:t>则该位的结果为</a:t>
                      </a:r>
                      <a:r>
                        <a:rPr lang="en-US" altLang="zh-CN" sz="1200"/>
                        <a:t>1,</a:t>
                      </a:r>
                      <a:r>
                        <a:rPr lang="zh-CN" altLang="en-US" sz="1200"/>
                        <a:t>否则为</a:t>
                      </a:r>
                      <a:r>
                        <a:rPr lang="en-US" altLang="zh-CN" sz="1200"/>
                        <a:t>0</a:t>
                      </a:r>
                    </a:p>
                  </a:txBody>
                  <a:tcPr marL="79104" marR="79104" marT="39552" marB="39552" anchor="ctr">
                    <a:lnL>
                      <a:noFill/>
                    </a:lnL>
                    <a:lnR>
                      <a:noFill/>
                    </a:lnR>
                    <a:lnT>
                      <a:noFill/>
                    </a:lnT>
                    <a:lnB>
                      <a:noFill/>
                    </a:lnB>
                  </a:tcPr>
                </a:tc>
                <a:tc>
                  <a:txBody>
                    <a:bodyPr/>
                    <a:lstStyle/>
                    <a:p>
                      <a:r>
                        <a:rPr lang="en-US" altLang="zh-CN" sz="1200"/>
                        <a:t>(a &amp; b) </a:t>
                      </a:r>
                      <a:r>
                        <a:rPr lang="zh-CN" altLang="en-US" sz="1200"/>
                        <a:t>输出结果 </a:t>
                      </a:r>
                      <a:r>
                        <a:rPr lang="en-US" altLang="zh-CN" sz="1200"/>
                        <a:t>12 </a:t>
                      </a:r>
                      <a:r>
                        <a:rPr lang="zh-CN" altLang="en-US" sz="1200"/>
                        <a:t>，二进制解释： </a:t>
                      </a:r>
                      <a:r>
                        <a:rPr lang="en-US" altLang="zh-CN" sz="1200"/>
                        <a:t>0000 1100</a:t>
                      </a:r>
                    </a:p>
                  </a:txBody>
                  <a:tcPr marL="79104" marR="79104" marT="39552" marB="39552" anchor="ctr">
                    <a:lnL>
                      <a:noFill/>
                    </a:lnL>
                    <a:lnR>
                      <a:noFill/>
                    </a:lnR>
                    <a:lnT>
                      <a:noFill/>
                    </a:lnT>
                    <a:lnB>
                      <a:noFill/>
                    </a:lnB>
                  </a:tcPr>
                </a:tc>
                <a:extLst>
                  <a:ext uri="{0D108BD9-81ED-4DB2-BD59-A6C34878D82A}">
                    <a16:rowId xmlns:a16="http://schemas.microsoft.com/office/drawing/2014/main" val="689935029"/>
                  </a:ext>
                </a:extLst>
              </a:tr>
              <a:tr h="613054">
                <a:tc>
                  <a:txBody>
                    <a:bodyPr/>
                    <a:lstStyle/>
                    <a:p>
                      <a:r>
                        <a:rPr lang="en-US" altLang="zh-CN" sz="1200"/>
                        <a:t>|</a:t>
                      </a:r>
                    </a:p>
                  </a:txBody>
                  <a:tcPr marL="79104" marR="79104" marT="39552" marB="39552" anchor="ctr">
                    <a:lnL>
                      <a:noFill/>
                    </a:lnL>
                    <a:lnR>
                      <a:noFill/>
                    </a:lnR>
                    <a:lnT>
                      <a:noFill/>
                    </a:lnT>
                    <a:lnB>
                      <a:noFill/>
                    </a:lnB>
                  </a:tcPr>
                </a:tc>
                <a:tc>
                  <a:txBody>
                    <a:bodyPr/>
                    <a:lstStyle/>
                    <a:p>
                      <a:r>
                        <a:rPr lang="zh-CN" altLang="en-US" sz="1200"/>
                        <a:t>按位或运算符：只要对应的二个二进位有一个为</a:t>
                      </a:r>
                      <a:r>
                        <a:rPr lang="en-US" altLang="zh-CN" sz="1200"/>
                        <a:t>1</a:t>
                      </a:r>
                      <a:r>
                        <a:rPr lang="zh-CN" altLang="en-US" sz="1200"/>
                        <a:t>时，结果位就为</a:t>
                      </a:r>
                      <a:r>
                        <a:rPr lang="en-US" altLang="zh-CN" sz="1200"/>
                        <a:t>1</a:t>
                      </a:r>
                      <a:r>
                        <a:rPr lang="zh-CN" altLang="en-US" sz="1200"/>
                        <a:t>。</a:t>
                      </a:r>
                    </a:p>
                  </a:txBody>
                  <a:tcPr marL="79104" marR="79104" marT="39552" marB="39552" anchor="ctr">
                    <a:lnL>
                      <a:noFill/>
                    </a:lnL>
                    <a:lnR>
                      <a:noFill/>
                    </a:lnR>
                    <a:lnT>
                      <a:noFill/>
                    </a:lnT>
                    <a:lnB>
                      <a:noFill/>
                    </a:lnB>
                  </a:tcPr>
                </a:tc>
                <a:tc>
                  <a:txBody>
                    <a:bodyPr/>
                    <a:lstStyle/>
                    <a:p>
                      <a:r>
                        <a:rPr lang="en-US" altLang="zh-CN" sz="1200"/>
                        <a:t>(a | b) </a:t>
                      </a:r>
                      <a:r>
                        <a:rPr lang="zh-CN" altLang="en-US" sz="1200"/>
                        <a:t>输出结果 </a:t>
                      </a:r>
                      <a:r>
                        <a:rPr lang="en-US" altLang="zh-CN" sz="1200"/>
                        <a:t>61 </a:t>
                      </a:r>
                      <a:r>
                        <a:rPr lang="zh-CN" altLang="en-US" sz="1200"/>
                        <a:t>，二进制解释： </a:t>
                      </a:r>
                      <a:r>
                        <a:rPr lang="en-US" altLang="zh-CN" sz="1200"/>
                        <a:t>0011 1101</a:t>
                      </a:r>
                    </a:p>
                  </a:txBody>
                  <a:tcPr marL="79104" marR="79104" marT="39552" marB="39552" anchor="ctr">
                    <a:lnL>
                      <a:noFill/>
                    </a:lnL>
                    <a:lnR>
                      <a:noFill/>
                    </a:lnR>
                    <a:lnT>
                      <a:noFill/>
                    </a:lnT>
                    <a:lnB>
                      <a:noFill/>
                    </a:lnB>
                  </a:tcPr>
                </a:tc>
                <a:extLst>
                  <a:ext uri="{0D108BD9-81ED-4DB2-BD59-A6C34878D82A}">
                    <a16:rowId xmlns:a16="http://schemas.microsoft.com/office/drawing/2014/main" val="2579467337"/>
                  </a:ext>
                </a:extLst>
              </a:tr>
              <a:tr h="435071">
                <a:tc>
                  <a:txBody>
                    <a:bodyPr/>
                    <a:lstStyle/>
                    <a:p>
                      <a:r>
                        <a:rPr lang="en-US" altLang="zh-CN" sz="1200"/>
                        <a:t>^</a:t>
                      </a:r>
                    </a:p>
                  </a:txBody>
                  <a:tcPr marL="79104" marR="79104" marT="39552" marB="39552" anchor="ctr">
                    <a:lnL>
                      <a:noFill/>
                    </a:lnL>
                    <a:lnR>
                      <a:noFill/>
                    </a:lnR>
                    <a:lnT>
                      <a:noFill/>
                    </a:lnT>
                    <a:lnB>
                      <a:noFill/>
                    </a:lnB>
                  </a:tcPr>
                </a:tc>
                <a:tc>
                  <a:txBody>
                    <a:bodyPr/>
                    <a:lstStyle/>
                    <a:p>
                      <a:r>
                        <a:rPr lang="zh-CN" altLang="en-US" sz="1200"/>
                        <a:t>按位异或运算符：当两对应的二进位相异时，结果为</a:t>
                      </a:r>
                      <a:r>
                        <a:rPr lang="en-US" altLang="zh-CN" sz="1200"/>
                        <a:t>1 </a:t>
                      </a:r>
                    </a:p>
                  </a:txBody>
                  <a:tcPr marL="79104" marR="79104" marT="39552" marB="39552" anchor="ctr">
                    <a:lnL>
                      <a:noFill/>
                    </a:lnL>
                    <a:lnR>
                      <a:noFill/>
                    </a:lnR>
                    <a:lnT>
                      <a:noFill/>
                    </a:lnT>
                    <a:lnB>
                      <a:noFill/>
                    </a:lnB>
                  </a:tcPr>
                </a:tc>
                <a:tc>
                  <a:txBody>
                    <a:bodyPr/>
                    <a:lstStyle/>
                    <a:p>
                      <a:r>
                        <a:rPr lang="en-US" altLang="zh-CN" sz="1200"/>
                        <a:t>(a ^ b) </a:t>
                      </a:r>
                      <a:r>
                        <a:rPr lang="zh-CN" altLang="en-US" sz="1200"/>
                        <a:t>输出结果 </a:t>
                      </a:r>
                      <a:r>
                        <a:rPr lang="en-US" altLang="zh-CN" sz="1200"/>
                        <a:t>49 </a:t>
                      </a:r>
                      <a:r>
                        <a:rPr lang="zh-CN" altLang="en-US" sz="1200"/>
                        <a:t>，二进制解释： </a:t>
                      </a:r>
                      <a:r>
                        <a:rPr lang="en-US" altLang="zh-CN" sz="1200"/>
                        <a:t>0011 0001</a:t>
                      </a:r>
                    </a:p>
                  </a:txBody>
                  <a:tcPr marL="79104" marR="79104" marT="39552" marB="39552" anchor="ctr">
                    <a:lnL>
                      <a:noFill/>
                    </a:lnL>
                    <a:lnR>
                      <a:noFill/>
                    </a:lnR>
                    <a:lnT>
                      <a:noFill/>
                    </a:lnT>
                    <a:lnB>
                      <a:noFill/>
                    </a:lnB>
                  </a:tcPr>
                </a:tc>
                <a:extLst>
                  <a:ext uri="{0D108BD9-81ED-4DB2-BD59-A6C34878D82A}">
                    <a16:rowId xmlns:a16="http://schemas.microsoft.com/office/drawing/2014/main" val="3993718356"/>
                  </a:ext>
                </a:extLst>
              </a:tr>
              <a:tr h="613054">
                <a:tc>
                  <a:txBody>
                    <a:bodyPr/>
                    <a:lstStyle/>
                    <a:p>
                      <a:r>
                        <a:rPr lang="en-US" altLang="zh-CN" sz="1200"/>
                        <a:t>~</a:t>
                      </a:r>
                    </a:p>
                  </a:txBody>
                  <a:tcPr marL="79104" marR="79104" marT="39552" marB="39552" anchor="ctr">
                    <a:lnL>
                      <a:noFill/>
                    </a:lnL>
                    <a:lnR>
                      <a:noFill/>
                    </a:lnR>
                    <a:lnT>
                      <a:noFill/>
                    </a:lnT>
                    <a:lnB>
                      <a:noFill/>
                    </a:lnB>
                  </a:tcPr>
                </a:tc>
                <a:tc>
                  <a:txBody>
                    <a:bodyPr/>
                    <a:lstStyle/>
                    <a:p>
                      <a:r>
                        <a:rPr lang="zh-CN" altLang="en-US" sz="1200"/>
                        <a:t>按位取反运算符：对数据的每个二进制位取反</a:t>
                      </a:r>
                      <a:r>
                        <a:rPr lang="en-US" altLang="zh-CN" sz="1200"/>
                        <a:t>,</a:t>
                      </a:r>
                      <a:r>
                        <a:rPr lang="zh-CN" altLang="en-US" sz="1200"/>
                        <a:t>即把</a:t>
                      </a:r>
                      <a:r>
                        <a:rPr lang="en-US" altLang="zh-CN" sz="1200"/>
                        <a:t>1</a:t>
                      </a:r>
                      <a:r>
                        <a:rPr lang="zh-CN" altLang="en-US" sz="1200"/>
                        <a:t>变为</a:t>
                      </a:r>
                      <a:r>
                        <a:rPr lang="en-US" altLang="zh-CN" sz="1200"/>
                        <a:t>0,</a:t>
                      </a:r>
                      <a:r>
                        <a:rPr lang="zh-CN" altLang="en-US" sz="1200"/>
                        <a:t>把</a:t>
                      </a:r>
                      <a:r>
                        <a:rPr lang="en-US" altLang="zh-CN" sz="1200"/>
                        <a:t>0</a:t>
                      </a:r>
                      <a:r>
                        <a:rPr lang="zh-CN" altLang="en-US" sz="1200"/>
                        <a:t>变为</a:t>
                      </a:r>
                      <a:r>
                        <a:rPr lang="en-US" altLang="zh-CN" sz="1200"/>
                        <a:t>1 </a:t>
                      </a:r>
                      <a:r>
                        <a:rPr lang="zh-CN" altLang="en-US" sz="1200"/>
                        <a:t>。</a:t>
                      </a:r>
                      <a:r>
                        <a:rPr lang="en-US" altLang="zh-CN" sz="1200"/>
                        <a:t>~x </a:t>
                      </a:r>
                      <a:r>
                        <a:rPr lang="zh-CN" altLang="en-US" sz="1200"/>
                        <a:t>类似于 </a:t>
                      </a:r>
                      <a:r>
                        <a:rPr lang="en-US" altLang="zh-CN" sz="1200"/>
                        <a:t>-x-1</a:t>
                      </a:r>
                    </a:p>
                  </a:txBody>
                  <a:tcPr marL="79104" marR="79104" marT="39552" marB="39552" anchor="ctr">
                    <a:lnL>
                      <a:noFill/>
                    </a:lnL>
                    <a:lnR>
                      <a:noFill/>
                    </a:lnR>
                    <a:lnT>
                      <a:noFill/>
                    </a:lnT>
                    <a:lnB>
                      <a:noFill/>
                    </a:lnB>
                  </a:tcPr>
                </a:tc>
                <a:tc>
                  <a:txBody>
                    <a:bodyPr/>
                    <a:lstStyle/>
                    <a:p>
                      <a:r>
                        <a:rPr lang="en-US" altLang="zh-CN" sz="1200"/>
                        <a:t>(~a ) </a:t>
                      </a:r>
                      <a:r>
                        <a:rPr lang="zh-CN" altLang="en-US" sz="1200"/>
                        <a:t>输出结果 </a:t>
                      </a:r>
                      <a:r>
                        <a:rPr lang="en-US" altLang="zh-CN" sz="1200"/>
                        <a:t>-61 </a:t>
                      </a:r>
                      <a:r>
                        <a:rPr lang="zh-CN" altLang="en-US" sz="1200"/>
                        <a:t>，二进制解释： </a:t>
                      </a:r>
                      <a:r>
                        <a:rPr lang="en-US" altLang="zh-CN" sz="1200"/>
                        <a:t>1100 0011</a:t>
                      </a:r>
                      <a:r>
                        <a:rPr lang="zh-CN" altLang="en-US" sz="1200"/>
                        <a:t>，在一个有符号二进制数的补码形式。</a:t>
                      </a:r>
                    </a:p>
                  </a:txBody>
                  <a:tcPr marL="79104" marR="79104" marT="39552" marB="39552" anchor="ctr">
                    <a:lnL>
                      <a:noFill/>
                    </a:lnL>
                    <a:lnR>
                      <a:noFill/>
                    </a:lnR>
                    <a:lnT>
                      <a:noFill/>
                    </a:lnT>
                    <a:lnB>
                      <a:noFill/>
                    </a:lnB>
                  </a:tcPr>
                </a:tc>
                <a:extLst>
                  <a:ext uri="{0D108BD9-81ED-4DB2-BD59-A6C34878D82A}">
                    <a16:rowId xmlns:a16="http://schemas.microsoft.com/office/drawing/2014/main" val="3273324060"/>
                  </a:ext>
                </a:extLst>
              </a:tr>
              <a:tr h="791038">
                <a:tc>
                  <a:txBody>
                    <a:bodyPr/>
                    <a:lstStyle/>
                    <a:p>
                      <a:r>
                        <a:rPr lang="en-US" altLang="zh-CN" sz="1200"/>
                        <a:t>&lt;&lt;</a:t>
                      </a:r>
                    </a:p>
                  </a:txBody>
                  <a:tcPr marL="79104" marR="79104" marT="39552" marB="39552" anchor="ctr">
                    <a:lnL>
                      <a:noFill/>
                    </a:lnL>
                    <a:lnR>
                      <a:noFill/>
                    </a:lnR>
                    <a:lnT>
                      <a:noFill/>
                    </a:lnT>
                    <a:lnB>
                      <a:noFill/>
                    </a:lnB>
                  </a:tcPr>
                </a:tc>
                <a:tc>
                  <a:txBody>
                    <a:bodyPr/>
                    <a:lstStyle/>
                    <a:p>
                      <a:r>
                        <a:rPr lang="zh-CN" altLang="en-US" sz="1200"/>
                        <a:t>左移动运算符：运算数的各二进位全部左移若干位，由 </a:t>
                      </a:r>
                      <a:r>
                        <a:rPr lang="en-US" altLang="zh-CN" sz="1200"/>
                        <a:t>&lt;&lt; </a:t>
                      </a:r>
                      <a:r>
                        <a:rPr lang="zh-CN" altLang="en-US" sz="1200"/>
                        <a:t>右边的数字指定了移动的位数，高位丢弃，低位补</a:t>
                      </a:r>
                      <a:r>
                        <a:rPr lang="en-US" altLang="zh-CN" sz="1200"/>
                        <a:t>0</a:t>
                      </a:r>
                      <a:r>
                        <a:rPr lang="zh-CN" altLang="en-US" sz="1200"/>
                        <a:t>。</a:t>
                      </a:r>
                    </a:p>
                  </a:txBody>
                  <a:tcPr marL="79104" marR="79104" marT="39552" marB="39552" anchor="ctr">
                    <a:lnL>
                      <a:noFill/>
                    </a:lnL>
                    <a:lnR>
                      <a:noFill/>
                    </a:lnR>
                    <a:lnT>
                      <a:noFill/>
                    </a:lnT>
                    <a:lnB>
                      <a:noFill/>
                    </a:lnB>
                  </a:tcPr>
                </a:tc>
                <a:tc>
                  <a:txBody>
                    <a:bodyPr/>
                    <a:lstStyle/>
                    <a:p>
                      <a:r>
                        <a:rPr lang="en-US" altLang="zh-CN" sz="1200"/>
                        <a:t>a &lt;&lt; 2 </a:t>
                      </a:r>
                      <a:r>
                        <a:rPr lang="zh-CN" altLang="en-US" sz="1200"/>
                        <a:t>输出结果 </a:t>
                      </a:r>
                      <a:r>
                        <a:rPr lang="en-US" altLang="zh-CN" sz="1200"/>
                        <a:t>240 </a:t>
                      </a:r>
                      <a:r>
                        <a:rPr lang="zh-CN" altLang="en-US" sz="1200"/>
                        <a:t>，二进制解释： </a:t>
                      </a:r>
                      <a:r>
                        <a:rPr lang="en-US" altLang="zh-CN" sz="1200"/>
                        <a:t>1111 0000</a:t>
                      </a:r>
                    </a:p>
                  </a:txBody>
                  <a:tcPr marL="79104" marR="79104" marT="39552" marB="39552" anchor="ctr">
                    <a:lnL>
                      <a:noFill/>
                    </a:lnL>
                    <a:lnR>
                      <a:noFill/>
                    </a:lnR>
                    <a:lnT>
                      <a:noFill/>
                    </a:lnT>
                    <a:lnB>
                      <a:noFill/>
                    </a:lnB>
                  </a:tcPr>
                </a:tc>
                <a:extLst>
                  <a:ext uri="{0D108BD9-81ED-4DB2-BD59-A6C34878D82A}">
                    <a16:rowId xmlns:a16="http://schemas.microsoft.com/office/drawing/2014/main" val="3091531481"/>
                  </a:ext>
                </a:extLst>
              </a:tr>
              <a:tr h="613054">
                <a:tc>
                  <a:txBody>
                    <a:bodyPr/>
                    <a:lstStyle/>
                    <a:p>
                      <a:r>
                        <a:rPr lang="en-US" altLang="zh-CN" sz="1200"/>
                        <a:t>&gt;&gt;</a:t>
                      </a:r>
                    </a:p>
                  </a:txBody>
                  <a:tcPr marL="79104" marR="79104" marT="39552" marB="39552" anchor="ctr">
                    <a:lnL>
                      <a:noFill/>
                    </a:lnL>
                    <a:lnR>
                      <a:noFill/>
                    </a:lnR>
                    <a:lnT>
                      <a:noFill/>
                    </a:lnT>
                    <a:lnB>
                      <a:noFill/>
                    </a:lnB>
                  </a:tcPr>
                </a:tc>
                <a:tc>
                  <a:txBody>
                    <a:bodyPr/>
                    <a:lstStyle/>
                    <a:p>
                      <a:r>
                        <a:rPr lang="zh-CN" altLang="en-US" sz="1200"/>
                        <a:t>右移动运算符：把</a:t>
                      </a:r>
                      <a:r>
                        <a:rPr lang="en-US" altLang="zh-CN" sz="1200"/>
                        <a:t>"&gt;&gt;"</a:t>
                      </a:r>
                      <a:r>
                        <a:rPr lang="zh-CN" altLang="en-US" sz="1200"/>
                        <a:t>左边的运算数的各二进位全部右移若干位，</a:t>
                      </a:r>
                      <a:r>
                        <a:rPr lang="en-US" altLang="zh-CN" sz="1200"/>
                        <a:t>&gt;&gt; </a:t>
                      </a:r>
                      <a:r>
                        <a:rPr lang="zh-CN" altLang="en-US" sz="1200"/>
                        <a:t>右边的数字指定了移动的位数 </a:t>
                      </a:r>
                    </a:p>
                  </a:txBody>
                  <a:tcPr marL="79104" marR="79104" marT="39552" marB="39552" anchor="ctr">
                    <a:lnL>
                      <a:noFill/>
                    </a:lnL>
                    <a:lnR>
                      <a:noFill/>
                    </a:lnR>
                    <a:lnT>
                      <a:noFill/>
                    </a:lnT>
                    <a:lnB>
                      <a:noFill/>
                    </a:lnB>
                  </a:tcPr>
                </a:tc>
                <a:tc>
                  <a:txBody>
                    <a:bodyPr/>
                    <a:lstStyle/>
                    <a:p>
                      <a:r>
                        <a:rPr lang="en-US" altLang="zh-CN" sz="1200" dirty="0"/>
                        <a:t>a &gt;&gt; 2 </a:t>
                      </a:r>
                      <a:r>
                        <a:rPr lang="zh-CN" altLang="en-US" sz="1200" dirty="0"/>
                        <a:t>输出结果 </a:t>
                      </a:r>
                      <a:r>
                        <a:rPr lang="en-US" altLang="zh-CN" sz="1200" dirty="0"/>
                        <a:t>15 </a:t>
                      </a:r>
                      <a:r>
                        <a:rPr lang="zh-CN" altLang="en-US" sz="1200" dirty="0"/>
                        <a:t>，二进制解释： </a:t>
                      </a:r>
                      <a:r>
                        <a:rPr lang="en-US" altLang="zh-CN" sz="1200" dirty="0"/>
                        <a:t>0000 1111</a:t>
                      </a:r>
                    </a:p>
                  </a:txBody>
                  <a:tcPr marL="79104" marR="79104" marT="39552" marB="39552" anchor="ctr">
                    <a:lnL>
                      <a:noFill/>
                    </a:lnL>
                    <a:lnR>
                      <a:noFill/>
                    </a:lnR>
                    <a:lnT>
                      <a:noFill/>
                    </a:lnT>
                    <a:lnB>
                      <a:noFill/>
                    </a:lnB>
                  </a:tcPr>
                </a:tc>
                <a:extLst>
                  <a:ext uri="{0D108BD9-81ED-4DB2-BD59-A6C34878D82A}">
                    <a16:rowId xmlns:a16="http://schemas.microsoft.com/office/drawing/2014/main" val="2273064713"/>
                  </a:ext>
                </a:extLst>
              </a:tr>
            </a:tbl>
          </a:graphicData>
        </a:graphic>
      </p:graphicFrame>
    </p:spTree>
    <p:extLst>
      <p:ext uri="{BB962C8B-B14F-4D97-AF65-F5344CB8AC3E}">
        <p14:creationId xmlns:p14="http://schemas.microsoft.com/office/powerpoint/2010/main" val="487362655"/>
      </p:ext>
    </p:extLst>
  </p:cSld>
  <p:clrMapOvr>
    <a:masterClrMapping/>
  </p:clrMapOvr>
  <p:transition spd="slow">
    <p:wipe dir="d"/>
  </p:transition>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subTitle" idx="1"/>
          </p:nvPr>
        </p:nvSpPr>
        <p:spPr>
          <a:xfrm>
            <a:off x="2114550" y="2800350"/>
            <a:ext cx="4800600" cy="514350"/>
          </a:xfrm>
        </p:spPr>
        <p:txBody>
          <a:bodyPr/>
          <a:lstStyle/>
          <a:p>
            <a:r>
              <a:rPr lang="en-US" altLang="zh-CN">
                <a:ea typeface="宋体" panose="02010600030101010101" pitchFamily="2" charset="-122"/>
              </a:rPr>
              <a:t>www.themegallery.com</a:t>
            </a:r>
          </a:p>
        </p:txBody>
      </p:sp>
      <p:sp>
        <p:nvSpPr>
          <p:cNvPr id="59395" name="WordArt 3"/>
          <p:cNvSpPr>
            <a:spLocks noChangeArrowheads="1" noChangeShapeType="1" noTextEdit="1"/>
          </p:cNvSpPr>
          <p:nvPr/>
        </p:nvSpPr>
        <p:spPr bwMode="gray">
          <a:xfrm>
            <a:off x="2914650" y="3257550"/>
            <a:ext cx="3543300" cy="457200"/>
          </a:xfrm>
          <a:prstGeom prst="rect">
            <a:avLst/>
          </a:prstGeom>
        </p:spPr>
        <p:txBody>
          <a:bodyPr wrap="none" fromWordArt="1">
            <a:prstTxWarp prst="textDeflate">
              <a:avLst>
                <a:gd name="adj" fmla="val 0"/>
              </a:avLst>
            </a:prstTxWarp>
          </a:bodyPr>
          <a:lstStyle/>
          <a:p>
            <a:pPr algn="ctr"/>
            <a:r>
              <a:rPr lang="en-US" altLang="zh-CN" sz="4050" b="1" kern="10" dirty="0" err="1">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rPr>
              <a:t>ThankYou</a:t>
            </a:r>
            <a:r>
              <a:rPr lang="en-US" altLang="zh-CN" sz="4050" b="1" kern="10" dirty="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ea typeface="Verdana" panose="020B0604030504040204" pitchFamily="34" charset="0"/>
                <a:cs typeface="Verdana" panose="020B0604030504040204" pitchFamily="34" charset="0"/>
              </a:rPr>
              <a:t>!</a:t>
            </a:r>
            <a:endParaRPr lang="zh-CN" altLang="en-US" sz="4050" b="1" kern="10" dirty="0">
              <a:ln w="28575">
                <a:solidFill>
                  <a:schemeClr val="bg1"/>
                </a:solidFill>
                <a:round/>
                <a:headEnd/>
                <a:tailEnd/>
              </a:ln>
              <a:gradFill rotWithShape="1">
                <a:gsLst>
                  <a:gs pos="0">
                    <a:schemeClr val="tx1"/>
                  </a:gs>
                  <a:gs pos="100000">
                    <a:schemeClr val="accent2"/>
                  </a:gs>
                </a:gsLst>
                <a:lin ang="5400000" scaled="1"/>
              </a:gradFill>
              <a:effectLst>
                <a:outerShdw dist="107763" dir="2700000" algn="ctr" rotWithShape="0">
                  <a:srgbClr val="000000">
                    <a:alpha val="50000"/>
                  </a:srgbClr>
                </a:outerShdw>
              </a:effectLst>
              <a:latin typeface="Verdana" panose="020B0604030504040204" pitchFamily="34" charset="0"/>
              <a:cs typeface="Verdana" panose="020B0604030504040204" pitchFamily="34" charset="0"/>
            </a:endParaRPr>
          </a:p>
        </p:txBody>
      </p:sp>
      <p:sp>
        <p:nvSpPr>
          <p:cNvPr id="59396" name="Rectangle 4"/>
          <p:cNvSpPr>
            <a:spLocks noChangeArrowheads="1"/>
          </p:cNvSpPr>
          <p:nvPr/>
        </p:nvSpPr>
        <p:spPr bwMode="white">
          <a:xfrm>
            <a:off x="2286000" y="3886200"/>
            <a:ext cx="5314950" cy="285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algn="ctr">
              <a:spcBef>
                <a:spcPct val="20000"/>
              </a:spcBef>
              <a:buClr>
                <a:schemeClr val="hlink"/>
              </a:buClr>
              <a:buFont typeface="Wingdings" panose="05000000000000000000" pitchFamily="2" charset="2"/>
              <a:defRPr sz="2400">
                <a:solidFill>
                  <a:schemeClr val="bg1"/>
                </a:solidFill>
                <a:latin typeface="Arial" panose="020B0604020202020204" pitchFamily="34" charset="0"/>
              </a:defRPr>
            </a:lvl1pPr>
            <a:lvl2pPr algn="ctr">
              <a:spcBef>
                <a:spcPct val="20000"/>
              </a:spcBef>
              <a:buClr>
                <a:schemeClr val="accent1"/>
              </a:buClr>
              <a:buFont typeface="Wingdings" panose="05000000000000000000" pitchFamily="2" charset="2"/>
              <a:defRPr sz="2800">
                <a:solidFill>
                  <a:schemeClr val="tx1"/>
                </a:solidFill>
                <a:latin typeface="Arial" panose="020B0604020202020204" pitchFamily="34" charset="0"/>
              </a:defRPr>
            </a:lvl2pPr>
            <a:lvl3pPr algn="ctr">
              <a:spcBef>
                <a:spcPct val="20000"/>
              </a:spcBef>
              <a:buClr>
                <a:schemeClr val="tx1"/>
              </a:buClr>
              <a:defRPr sz="2400">
                <a:solidFill>
                  <a:schemeClr val="tx1"/>
                </a:solidFill>
                <a:latin typeface="Arial" panose="020B0604020202020204" pitchFamily="34" charset="0"/>
              </a:defRPr>
            </a:lvl3pPr>
            <a:lvl4pPr algn="ctr">
              <a:spcBef>
                <a:spcPct val="20000"/>
              </a:spcBef>
              <a:defRPr sz="2000">
                <a:solidFill>
                  <a:schemeClr val="tx1"/>
                </a:solidFill>
                <a:latin typeface="Arial" panose="020B0604020202020204" pitchFamily="34" charset="0"/>
              </a:defRPr>
            </a:lvl4pPr>
            <a:lvl5pPr algn="ctr">
              <a:spcBef>
                <a:spcPct val="20000"/>
              </a:spcBef>
              <a:defRPr sz="2000">
                <a:solidFill>
                  <a:schemeClr val="tx1"/>
                </a:solidFill>
                <a:latin typeface="Arial" panose="020B0604020202020204" pitchFamily="34" charset="0"/>
              </a:defRPr>
            </a:lvl5pPr>
            <a:lvl6pPr algn="ctr" fontAlgn="base">
              <a:spcBef>
                <a:spcPct val="20000"/>
              </a:spcBef>
              <a:spcAft>
                <a:spcPct val="0"/>
              </a:spcAft>
              <a:defRPr sz="2000">
                <a:solidFill>
                  <a:schemeClr val="tx1"/>
                </a:solidFill>
                <a:latin typeface="Arial" panose="020B0604020202020204" pitchFamily="34" charset="0"/>
              </a:defRPr>
            </a:lvl6pPr>
            <a:lvl7pPr algn="ctr" fontAlgn="base">
              <a:spcBef>
                <a:spcPct val="20000"/>
              </a:spcBef>
              <a:spcAft>
                <a:spcPct val="0"/>
              </a:spcAft>
              <a:defRPr sz="2000">
                <a:solidFill>
                  <a:schemeClr val="tx1"/>
                </a:solidFill>
                <a:latin typeface="Arial" panose="020B0604020202020204" pitchFamily="34" charset="0"/>
              </a:defRPr>
            </a:lvl7pPr>
            <a:lvl8pPr algn="ctr" fontAlgn="base">
              <a:spcBef>
                <a:spcPct val="20000"/>
              </a:spcBef>
              <a:spcAft>
                <a:spcPct val="0"/>
              </a:spcAft>
              <a:defRPr sz="2000">
                <a:solidFill>
                  <a:schemeClr val="tx1"/>
                </a:solidFill>
                <a:latin typeface="Arial" panose="020B0604020202020204" pitchFamily="34" charset="0"/>
              </a:defRPr>
            </a:lvl8pPr>
            <a:lvl9pPr algn="ctr" fontAlgn="base">
              <a:spcBef>
                <a:spcPct val="20000"/>
              </a:spcBef>
              <a:spcAft>
                <a:spcPct val="0"/>
              </a:spcAft>
              <a:defRPr sz="2000">
                <a:solidFill>
                  <a:schemeClr val="tx1"/>
                </a:solidFill>
                <a:latin typeface="Arial" panose="020B0604020202020204" pitchFamily="34" charset="0"/>
              </a:defRPr>
            </a:lvl9pPr>
          </a:lstStyle>
          <a:p>
            <a:pPr>
              <a:lnSpc>
                <a:spcPct val="90000"/>
              </a:lnSpc>
            </a:pPr>
            <a:r>
              <a:rPr lang="en-US" altLang="zh-CN" sz="1500" dirty="0">
                <a:ea typeface="宋体" panose="02010600030101010101" pitchFamily="2" charset="-122"/>
              </a:rPr>
              <a:t>www.hfut.edu.cn</a:t>
            </a:r>
          </a:p>
        </p:txBody>
      </p:sp>
    </p:spTree>
    <p:extLst>
      <p:ext uri="{BB962C8B-B14F-4D97-AF65-F5344CB8AC3E}">
        <p14:creationId xmlns:p14="http://schemas.microsoft.com/office/powerpoint/2010/main" val="82548237"/>
      </p:ext>
    </p:extLst>
  </p:cSld>
  <p:clrMapOvr>
    <a:masterClrMapping/>
  </p:clrMapOvr>
  <p:transition spd="slow">
    <p:wipe dir="d"/>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C179B8FD-787F-4439-879D-C3DB11A12FC2}"/>
              </a:ext>
            </a:extLst>
          </p:cNvPr>
          <p:cNvSpPr>
            <a:spLocks noGrp="1"/>
          </p:cNvSpPr>
          <p:nvPr>
            <p:ph type="title"/>
          </p:nvPr>
        </p:nvSpPr>
        <p:spPr/>
        <p:txBody>
          <a:bodyPr/>
          <a:lstStyle/>
          <a:p>
            <a:r>
              <a:rPr lang="zh-CN" altLang="en-US" dirty="0"/>
              <a:t>新计算时代的编程语言：</a:t>
            </a:r>
            <a:r>
              <a:rPr lang="en-US" altLang="zh-CN" dirty="0"/>
              <a:t>Python</a:t>
            </a:r>
            <a:r>
              <a:rPr lang="zh-CN" altLang="en-US" dirty="0"/>
              <a:t>语言</a:t>
            </a:r>
          </a:p>
        </p:txBody>
      </p:sp>
      <p:sp>
        <p:nvSpPr>
          <p:cNvPr id="3" name="Rectangle 13">
            <a:extLst>
              <a:ext uri="{FF2B5EF4-FFF2-40B4-BE49-F238E27FC236}">
                <a16:creationId xmlns:a16="http://schemas.microsoft.com/office/drawing/2014/main" id="{BA390B2F-D3A5-481D-A8BF-7576681C2187}"/>
              </a:ext>
            </a:extLst>
          </p:cNvPr>
          <p:cNvSpPr/>
          <p:nvPr/>
        </p:nvSpPr>
        <p:spPr>
          <a:xfrm>
            <a:off x="950685" y="1581374"/>
            <a:ext cx="7242629" cy="461665"/>
          </a:xfrm>
          <a:prstGeom prst="rect">
            <a:avLst/>
          </a:prstGeom>
        </p:spPr>
        <p:txBody>
          <a:bodyPr wrap="square">
            <a:spAutoFit/>
          </a:bodyPr>
          <a:lstStyle/>
          <a:p>
            <a:pPr defTabSz="685800" fontAlgn="auto">
              <a:spcBef>
                <a:spcPts val="0"/>
              </a:spcBef>
              <a:spcAft>
                <a:spcPts val="0"/>
              </a:spcAft>
            </a:pPr>
            <a:r>
              <a:rPr lang="zh-CN" altLang="en-US" sz="2400" b="1" dirty="0">
                <a:solidFill>
                  <a:srgbClr val="C00000"/>
                </a:solidFill>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mn-cs"/>
              </a:rPr>
              <a:t>计</a:t>
            </a:r>
            <a:r>
              <a:rPr lang="zh-CN" altLang="en-US" sz="2400" b="1" dirty="0">
                <a:solidFill>
                  <a:srgbClr val="C00000"/>
                </a:solidFill>
                <a:effectLst>
                  <a:outerShdw blurRad="38100" dist="38100" dir="2700000" algn="tl">
                    <a:srgbClr val="000000">
                      <a:alpha val="43137"/>
                    </a:srgbClr>
                  </a:outerShdw>
                </a:effectLst>
                <a:latin typeface="微软雅黑" panose="020B0503020204020204" pitchFamily="34" charset="-122"/>
                <a:ea typeface="微软雅黑" panose="020B0503020204020204" pitchFamily="34" charset="-122"/>
              </a:rPr>
              <a:t>算机技</a:t>
            </a:r>
            <a:r>
              <a:rPr lang="zh-CN" altLang="en-US" sz="2400" b="1" dirty="0">
                <a:solidFill>
                  <a:srgbClr val="C00000"/>
                </a:solidFill>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mn-cs"/>
              </a:rPr>
              <a:t>术</a:t>
            </a:r>
            <a:r>
              <a:rPr lang="zh-CN" altLang="en-US" sz="2400" b="1" dirty="0">
                <a:solidFill>
                  <a:srgbClr val="C00000"/>
                </a:solidFill>
                <a:effectLst>
                  <a:outerShdw blurRad="38100" dist="38100" dir="2700000" algn="tl">
                    <a:srgbClr val="000000">
                      <a:alpha val="43137"/>
                    </a:srgbClr>
                  </a:outerShdw>
                </a:effectLst>
                <a:latin typeface="Rockwell" panose="02060603020205020403" pitchFamily="18" charset="0"/>
                <a:ea typeface="Calibri" panose="020F0502020204030204" pitchFamily="34" charset="0"/>
              </a:rPr>
              <a:t>是如何</a:t>
            </a:r>
            <a:r>
              <a:rPr lang="zh-CN" altLang="en-US" sz="2400" b="1" dirty="0">
                <a:solidFill>
                  <a:srgbClr val="C00000"/>
                </a:solidFill>
                <a:effectLst>
                  <a:outerShdw blurRad="38100" dist="38100" dir="2700000" algn="tl">
                    <a:srgbClr val="000000">
                      <a:alpha val="43137"/>
                    </a:srgbClr>
                  </a:outerShdw>
                </a:effectLst>
                <a:latin typeface="Rockwell" panose="02060603020205020403" pitchFamily="18" charset="0"/>
                <a:ea typeface="Calibri" panose="020F0502020204030204" pitchFamily="34" charset="0"/>
                <a:cs typeface="+mn-cs"/>
              </a:rPr>
              <a:t>演进的？？</a:t>
            </a:r>
            <a:endParaRPr lang="en-US" sz="2400" dirty="0">
              <a:solidFill>
                <a:srgbClr val="C00000"/>
              </a:solidFill>
              <a:effectLst>
                <a:outerShdw blurRad="38100" dist="38100" dir="2700000" algn="tl">
                  <a:srgbClr val="000000">
                    <a:alpha val="43137"/>
                  </a:srgbClr>
                </a:outerShdw>
              </a:effectLst>
              <a:latin typeface="Rockwell" panose="02060603020205020403" pitchFamily="18" charset="0"/>
              <a:ea typeface="+mn-ea"/>
              <a:cs typeface="+mn-cs"/>
            </a:endParaRPr>
          </a:p>
        </p:txBody>
      </p:sp>
      <p:sp>
        <p:nvSpPr>
          <p:cNvPr id="4" name="Rectangle 13">
            <a:extLst>
              <a:ext uri="{FF2B5EF4-FFF2-40B4-BE49-F238E27FC236}">
                <a16:creationId xmlns:a16="http://schemas.microsoft.com/office/drawing/2014/main" id="{7662A5BB-C763-405B-820E-14437DBCB2BC}"/>
              </a:ext>
            </a:extLst>
          </p:cNvPr>
          <p:cNvSpPr/>
          <p:nvPr/>
        </p:nvSpPr>
        <p:spPr>
          <a:xfrm>
            <a:off x="755576" y="4342333"/>
            <a:ext cx="2837715" cy="461665"/>
          </a:xfrm>
          <a:prstGeom prst="rect">
            <a:avLst/>
          </a:prstGeom>
        </p:spPr>
        <p:txBody>
          <a:bodyPr wrap="square">
            <a:spAutoFit/>
          </a:bodyPr>
          <a:lstStyle/>
          <a:p>
            <a:pPr defTabSz="685800" fontAlgn="auto">
              <a:spcBef>
                <a:spcPts val="0"/>
              </a:spcBef>
              <a:spcAft>
                <a:spcPts val="0"/>
              </a:spcAft>
            </a:pPr>
            <a:r>
              <a:rPr lang="en-US" sz="2400" b="1" dirty="0">
                <a:solidFill>
                  <a:prstClr val="black">
                    <a:lumMod val="65000"/>
                    <a:lumOff val="35000"/>
                  </a:prstClr>
                </a:solidFill>
                <a:latin typeface="Rockwell" panose="02060603020205020403" pitchFamily="18" charset="0"/>
                <a:ea typeface="Calibri" panose="020F0502020204030204" pitchFamily="34" charset="0"/>
                <a:cs typeface="+mn-cs"/>
              </a:rPr>
              <a:t>1946-1981</a:t>
            </a:r>
            <a:r>
              <a:rPr lang="en-US" sz="2400" b="1" dirty="0">
                <a:solidFill>
                  <a:srgbClr val="C00000"/>
                </a:solidFill>
                <a:latin typeface="Rockwell" panose="02060603020205020403" pitchFamily="18" charset="0"/>
                <a:ea typeface="Calibri" panose="020F0502020204030204" pitchFamily="34" charset="0"/>
                <a:cs typeface="+mn-cs"/>
              </a:rPr>
              <a:t> (35</a:t>
            </a:r>
            <a:r>
              <a:rPr lang="zh-CN" altLang="en-US" sz="2400" b="1" dirty="0">
                <a:solidFill>
                  <a:srgbClr val="C00000"/>
                </a:solidFill>
                <a:latin typeface="Rockwell" panose="02060603020205020403" pitchFamily="18" charset="0"/>
                <a:ea typeface="Calibri" panose="020F0502020204030204" pitchFamily="34" charset="0"/>
                <a:cs typeface="+mn-cs"/>
              </a:rPr>
              <a:t>年</a:t>
            </a:r>
            <a:r>
              <a:rPr lang="en-US" altLang="zh-CN" sz="2400" b="1" dirty="0">
                <a:solidFill>
                  <a:srgbClr val="C00000"/>
                </a:solidFill>
                <a:latin typeface="Rockwell" panose="02060603020205020403" pitchFamily="18" charset="0"/>
                <a:ea typeface="Calibri" panose="020F0502020204030204" pitchFamily="34" charset="0"/>
                <a:cs typeface="+mn-cs"/>
              </a:rPr>
              <a:t>)</a:t>
            </a:r>
            <a:endParaRPr lang="en-US" sz="2400" dirty="0">
              <a:solidFill>
                <a:srgbClr val="C00000"/>
              </a:solidFill>
              <a:latin typeface="Rockwell" panose="02060603020205020403" pitchFamily="18" charset="0"/>
              <a:ea typeface="+mn-ea"/>
              <a:cs typeface="+mn-cs"/>
            </a:endParaRPr>
          </a:p>
        </p:txBody>
      </p:sp>
      <p:sp>
        <p:nvSpPr>
          <p:cNvPr id="5" name="Rectangle 13">
            <a:extLst>
              <a:ext uri="{FF2B5EF4-FFF2-40B4-BE49-F238E27FC236}">
                <a16:creationId xmlns:a16="http://schemas.microsoft.com/office/drawing/2014/main" id="{946255AB-FEDE-492D-9B49-7F223C5D61FD}"/>
              </a:ext>
            </a:extLst>
          </p:cNvPr>
          <p:cNvSpPr/>
          <p:nvPr/>
        </p:nvSpPr>
        <p:spPr>
          <a:xfrm>
            <a:off x="3568589" y="4387507"/>
            <a:ext cx="3406795" cy="415498"/>
          </a:xfrm>
          <a:prstGeom prst="rect">
            <a:avLst/>
          </a:prstGeom>
        </p:spPr>
        <p:txBody>
          <a:bodyPr wrap="square">
            <a:spAutoFit/>
          </a:bodyPr>
          <a:lstStyle/>
          <a:p>
            <a:pPr defTabSz="685800" fontAlgn="auto">
              <a:spcBef>
                <a:spcPts val="0"/>
              </a:spcBef>
              <a:spcAft>
                <a:spcPts val="0"/>
              </a:spcAft>
            </a:pPr>
            <a:r>
              <a:rPr lang="zh-CN" altLang="en-US" b="1" dirty="0">
                <a:solidFill>
                  <a:prstClr val="black">
                    <a:lumMod val="65000"/>
                    <a:lumOff val="35000"/>
                  </a:prstClr>
                </a:solidFill>
                <a:latin typeface="Rockwell" panose="02060603020205020403" pitchFamily="18" charset="0"/>
                <a:ea typeface="Calibri" panose="020F0502020204030204" pitchFamily="34" charset="0"/>
                <a:cs typeface="+mn-cs"/>
              </a:rPr>
              <a:t>计算能力问题</a:t>
            </a:r>
            <a:endParaRPr lang="en-US" b="1" dirty="0">
              <a:solidFill>
                <a:prstClr val="black">
                  <a:lumMod val="65000"/>
                  <a:lumOff val="35000"/>
                </a:prstClr>
              </a:solidFill>
              <a:latin typeface="Rockwell" panose="02060603020205020403" pitchFamily="18" charset="0"/>
              <a:ea typeface="+mn-ea"/>
              <a:cs typeface="+mn-cs"/>
            </a:endParaRPr>
          </a:p>
        </p:txBody>
      </p:sp>
      <p:sp>
        <p:nvSpPr>
          <p:cNvPr id="6" name="Rectangle 13">
            <a:extLst>
              <a:ext uri="{FF2B5EF4-FFF2-40B4-BE49-F238E27FC236}">
                <a16:creationId xmlns:a16="http://schemas.microsoft.com/office/drawing/2014/main" id="{DC671FE3-F4F1-4267-9AD1-118F39D9E785}"/>
              </a:ext>
            </a:extLst>
          </p:cNvPr>
          <p:cNvSpPr/>
          <p:nvPr/>
        </p:nvSpPr>
        <p:spPr>
          <a:xfrm>
            <a:off x="755576" y="3709429"/>
            <a:ext cx="2587309" cy="461665"/>
          </a:xfrm>
          <a:prstGeom prst="rect">
            <a:avLst/>
          </a:prstGeom>
        </p:spPr>
        <p:txBody>
          <a:bodyPr wrap="square">
            <a:spAutoFit/>
          </a:bodyPr>
          <a:lstStyle/>
          <a:p>
            <a:pPr defTabSz="685800" fontAlgn="auto">
              <a:spcBef>
                <a:spcPts val="0"/>
              </a:spcBef>
              <a:spcAft>
                <a:spcPts val="0"/>
              </a:spcAft>
            </a:pPr>
            <a:r>
              <a:rPr lang="en-US" sz="2400" b="1" dirty="0">
                <a:solidFill>
                  <a:prstClr val="black">
                    <a:lumMod val="65000"/>
                    <a:lumOff val="35000"/>
                  </a:prstClr>
                </a:solidFill>
                <a:latin typeface="Rockwell" panose="02060603020205020403" pitchFamily="18" charset="0"/>
                <a:ea typeface="Calibri" panose="020F0502020204030204" pitchFamily="34" charset="0"/>
                <a:cs typeface="+mn-cs"/>
              </a:rPr>
              <a:t>1981-2008 </a:t>
            </a:r>
            <a:r>
              <a:rPr lang="en-US" sz="2400" b="1" dirty="0">
                <a:solidFill>
                  <a:srgbClr val="C00000"/>
                </a:solidFill>
                <a:latin typeface="Rockwell" panose="02060603020205020403" pitchFamily="18" charset="0"/>
                <a:ea typeface="Calibri" panose="020F0502020204030204" pitchFamily="34" charset="0"/>
                <a:cs typeface="+mn-cs"/>
              </a:rPr>
              <a:t>(27</a:t>
            </a:r>
            <a:r>
              <a:rPr lang="zh-CN" altLang="en-US" sz="2400" b="1" dirty="0">
                <a:solidFill>
                  <a:srgbClr val="C00000"/>
                </a:solidFill>
                <a:latin typeface="Rockwell" panose="02060603020205020403" pitchFamily="18" charset="0"/>
                <a:ea typeface="Calibri" panose="020F0502020204030204" pitchFamily="34" charset="0"/>
                <a:cs typeface="+mn-cs"/>
              </a:rPr>
              <a:t>年</a:t>
            </a:r>
            <a:r>
              <a:rPr lang="en-US" sz="2400" b="1" dirty="0">
                <a:solidFill>
                  <a:srgbClr val="C00000"/>
                </a:solidFill>
                <a:latin typeface="Rockwell" panose="02060603020205020403" pitchFamily="18" charset="0"/>
                <a:ea typeface="Calibri" panose="020F0502020204030204" pitchFamily="34" charset="0"/>
                <a:cs typeface="+mn-cs"/>
              </a:rPr>
              <a:t>)</a:t>
            </a:r>
            <a:endParaRPr lang="en-US" sz="2400" dirty="0">
              <a:solidFill>
                <a:srgbClr val="C00000"/>
              </a:solidFill>
              <a:latin typeface="Rockwell" panose="02060603020205020403" pitchFamily="18" charset="0"/>
              <a:ea typeface="+mn-ea"/>
              <a:cs typeface="+mn-cs"/>
            </a:endParaRPr>
          </a:p>
        </p:txBody>
      </p:sp>
      <p:sp>
        <p:nvSpPr>
          <p:cNvPr id="7" name="Rectangle 13">
            <a:extLst>
              <a:ext uri="{FF2B5EF4-FFF2-40B4-BE49-F238E27FC236}">
                <a16:creationId xmlns:a16="http://schemas.microsoft.com/office/drawing/2014/main" id="{4D706ED2-794D-479E-A3C0-A196AE71E968}"/>
              </a:ext>
            </a:extLst>
          </p:cNvPr>
          <p:cNvSpPr/>
          <p:nvPr/>
        </p:nvSpPr>
        <p:spPr>
          <a:xfrm>
            <a:off x="755576" y="3026881"/>
            <a:ext cx="2601656" cy="461665"/>
          </a:xfrm>
          <a:prstGeom prst="rect">
            <a:avLst/>
          </a:prstGeom>
        </p:spPr>
        <p:txBody>
          <a:bodyPr wrap="square">
            <a:spAutoFit/>
          </a:bodyPr>
          <a:lstStyle/>
          <a:p>
            <a:pPr defTabSz="685800" fontAlgn="auto">
              <a:spcBef>
                <a:spcPts val="0"/>
              </a:spcBef>
              <a:spcAft>
                <a:spcPts val="0"/>
              </a:spcAft>
            </a:pPr>
            <a:r>
              <a:rPr lang="en-US" sz="2400" b="1" dirty="0">
                <a:solidFill>
                  <a:prstClr val="black">
                    <a:lumMod val="65000"/>
                    <a:lumOff val="35000"/>
                  </a:prstClr>
                </a:solidFill>
                <a:latin typeface="Rockwell" panose="02060603020205020403" pitchFamily="18" charset="0"/>
                <a:ea typeface="Calibri" panose="020F0502020204030204" pitchFamily="34" charset="0"/>
                <a:cs typeface="+mn-cs"/>
              </a:rPr>
              <a:t>2008-2016 </a:t>
            </a:r>
            <a:r>
              <a:rPr lang="en-US" sz="2400" b="1" dirty="0">
                <a:solidFill>
                  <a:srgbClr val="C00000"/>
                </a:solidFill>
                <a:latin typeface="Rockwell" panose="02060603020205020403" pitchFamily="18" charset="0"/>
                <a:ea typeface="Calibri" panose="020F0502020204030204" pitchFamily="34" charset="0"/>
                <a:cs typeface="+mn-cs"/>
              </a:rPr>
              <a:t>(8</a:t>
            </a:r>
            <a:r>
              <a:rPr lang="zh-CN" altLang="en-US" sz="2400" b="1" dirty="0">
                <a:solidFill>
                  <a:srgbClr val="C00000"/>
                </a:solidFill>
                <a:latin typeface="Rockwell" panose="02060603020205020403" pitchFamily="18" charset="0"/>
                <a:ea typeface="Calibri" panose="020F0502020204030204" pitchFamily="34" charset="0"/>
                <a:cs typeface="+mn-cs"/>
              </a:rPr>
              <a:t>年</a:t>
            </a:r>
            <a:r>
              <a:rPr lang="en-US" altLang="zh-CN" sz="2400" b="1" dirty="0">
                <a:solidFill>
                  <a:srgbClr val="C00000"/>
                </a:solidFill>
                <a:latin typeface="Rockwell" panose="02060603020205020403" pitchFamily="18" charset="0"/>
                <a:ea typeface="Calibri" panose="020F0502020204030204" pitchFamily="34" charset="0"/>
                <a:cs typeface="+mn-cs"/>
              </a:rPr>
              <a:t>+)</a:t>
            </a:r>
            <a:endParaRPr lang="en-US" sz="2400" dirty="0">
              <a:solidFill>
                <a:srgbClr val="C00000"/>
              </a:solidFill>
              <a:latin typeface="Rockwell" panose="02060603020205020403" pitchFamily="18" charset="0"/>
              <a:ea typeface="+mn-ea"/>
              <a:cs typeface="+mn-cs"/>
            </a:endParaRPr>
          </a:p>
        </p:txBody>
      </p:sp>
      <p:sp>
        <p:nvSpPr>
          <p:cNvPr id="8" name="Rectangle 13">
            <a:extLst>
              <a:ext uri="{FF2B5EF4-FFF2-40B4-BE49-F238E27FC236}">
                <a16:creationId xmlns:a16="http://schemas.microsoft.com/office/drawing/2014/main" id="{0EDB28DA-4E6D-48B6-85CB-1BF7DE37999C}"/>
              </a:ext>
            </a:extLst>
          </p:cNvPr>
          <p:cNvSpPr/>
          <p:nvPr/>
        </p:nvSpPr>
        <p:spPr>
          <a:xfrm>
            <a:off x="755576" y="2316501"/>
            <a:ext cx="2293044" cy="461665"/>
          </a:xfrm>
          <a:prstGeom prst="rect">
            <a:avLst/>
          </a:prstGeom>
        </p:spPr>
        <p:txBody>
          <a:bodyPr wrap="square">
            <a:spAutoFit/>
          </a:bodyPr>
          <a:lstStyle/>
          <a:p>
            <a:pPr algn="l" defTabSz="685800" fontAlgn="auto">
              <a:spcBef>
                <a:spcPts val="0"/>
              </a:spcBef>
              <a:spcAft>
                <a:spcPts val="0"/>
              </a:spcAft>
            </a:pPr>
            <a:r>
              <a:rPr lang="en-US" sz="2400" b="1" dirty="0">
                <a:solidFill>
                  <a:prstClr val="black">
                    <a:lumMod val="65000"/>
                    <a:lumOff val="35000"/>
                  </a:prstClr>
                </a:solidFill>
                <a:latin typeface="Rockwell" panose="02060603020205020403" pitchFamily="18" charset="0"/>
                <a:ea typeface="+mn-ea"/>
                <a:cs typeface="+mn-cs"/>
              </a:rPr>
              <a:t>2016 </a:t>
            </a:r>
            <a:r>
              <a:rPr lang="en-US" altLang="zh-CN" sz="2400" b="1" dirty="0">
                <a:solidFill>
                  <a:prstClr val="black">
                    <a:lumMod val="65000"/>
                    <a:lumOff val="35000"/>
                  </a:prstClr>
                </a:solidFill>
                <a:latin typeface="Rockwell" panose="02060603020205020403" pitchFamily="18" charset="0"/>
                <a:ea typeface="+mn-ea"/>
                <a:cs typeface="+mn-cs"/>
              </a:rPr>
              <a:t>- </a:t>
            </a:r>
            <a:endParaRPr lang="en-US" sz="2400" dirty="0">
              <a:solidFill>
                <a:prstClr val="black">
                  <a:lumMod val="65000"/>
                  <a:lumOff val="35000"/>
                </a:prstClr>
              </a:solidFill>
              <a:latin typeface="Rockwell" panose="02060603020205020403" pitchFamily="18" charset="0"/>
              <a:ea typeface="+mn-ea"/>
              <a:cs typeface="+mn-cs"/>
            </a:endParaRPr>
          </a:p>
        </p:txBody>
      </p:sp>
      <p:sp>
        <p:nvSpPr>
          <p:cNvPr id="9" name="TextBox 23">
            <a:extLst>
              <a:ext uri="{FF2B5EF4-FFF2-40B4-BE49-F238E27FC236}">
                <a16:creationId xmlns:a16="http://schemas.microsoft.com/office/drawing/2014/main" id="{D41C03F5-8B44-44F7-9D5C-27243ED17E57}"/>
              </a:ext>
            </a:extLst>
          </p:cNvPr>
          <p:cNvSpPr txBox="1"/>
          <p:nvPr/>
        </p:nvSpPr>
        <p:spPr>
          <a:xfrm>
            <a:off x="851722" y="794225"/>
            <a:ext cx="5592486" cy="588617"/>
          </a:xfrm>
          <a:prstGeom prst="rect">
            <a:avLst/>
          </a:prstGeom>
          <a:noFill/>
        </p:spPr>
        <p:txBody>
          <a:bodyPr wrap="square" lIns="34283" tIns="17142" rIns="34283" bIns="17142" rtlCol="0">
            <a:spAutoFit/>
          </a:bodyPr>
          <a:lstStyle/>
          <a:p>
            <a:r>
              <a:rPr lang="en-US" altLang="zh-CN" sz="3600" b="1" dirty="0">
                <a:solidFill>
                  <a:schemeClr val="tx2"/>
                </a:solidFill>
                <a:effectLst>
                  <a:outerShdw blurRad="38100" dist="38100" dir="2700000" algn="tl">
                    <a:srgbClr val="000000">
                      <a:alpha val="43137"/>
                    </a:srgbClr>
                  </a:outerShdw>
                </a:effectLst>
                <a:latin typeface="Lato Regular"/>
                <a:cs typeface="Lato Regular"/>
              </a:rPr>
              <a:t>Why</a:t>
            </a:r>
            <a:r>
              <a:rPr lang="zh-CN" altLang="en-US" sz="3600" b="1" dirty="0">
                <a:solidFill>
                  <a:schemeClr val="tx2"/>
                </a:solidFill>
                <a:effectLst>
                  <a:outerShdw blurRad="38100" dist="38100" dir="2700000" algn="tl">
                    <a:srgbClr val="000000">
                      <a:alpha val="43137"/>
                    </a:srgbClr>
                  </a:outerShdw>
                </a:effectLst>
                <a:latin typeface="Lato Regular"/>
                <a:cs typeface="Lato Regular"/>
              </a:rPr>
              <a:t> </a:t>
            </a:r>
            <a:r>
              <a:rPr lang="en-US" altLang="zh-CN" sz="3600" b="1" dirty="0">
                <a:solidFill>
                  <a:schemeClr val="tx2"/>
                </a:solidFill>
                <a:effectLst>
                  <a:outerShdw blurRad="38100" dist="38100" dir="2700000" algn="tl">
                    <a:srgbClr val="000000">
                      <a:alpha val="43137"/>
                    </a:srgbClr>
                  </a:outerShdw>
                </a:effectLst>
                <a:latin typeface="Lato Regular"/>
                <a:cs typeface="Lato Regular"/>
              </a:rPr>
              <a:t>Python? Why now?</a:t>
            </a:r>
            <a:endParaRPr lang="id-ID" altLang="zh-CN" sz="3600" b="1" dirty="0">
              <a:solidFill>
                <a:schemeClr val="tx2"/>
              </a:solidFill>
              <a:effectLst>
                <a:outerShdw blurRad="38100" dist="38100" dir="2700000" algn="tl">
                  <a:srgbClr val="000000">
                    <a:alpha val="43137"/>
                  </a:srgbClr>
                </a:outerShdw>
              </a:effectLst>
              <a:latin typeface="Lato Regular"/>
              <a:cs typeface="Lato Regular"/>
            </a:endParaRPr>
          </a:p>
        </p:txBody>
      </p:sp>
      <p:sp>
        <p:nvSpPr>
          <p:cNvPr id="10" name="Rectangle 13">
            <a:extLst>
              <a:ext uri="{FF2B5EF4-FFF2-40B4-BE49-F238E27FC236}">
                <a16:creationId xmlns:a16="http://schemas.microsoft.com/office/drawing/2014/main" id="{2723869B-694A-4B77-B307-472942FAD507}"/>
              </a:ext>
            </a:extLst>
          </p:cNvPr>
          <p:cNvSpPr/>
          <p:nvPr/>
        </p:nvSpPr>
        <p:spPr>
          <a:xfrm>
            <a:off x="3554341" y="3756756"/>
            <a:ext cx="3406795" cy="415498"/>
          </a:xfrm>
          <a:prstGeom prst="rect">
            <a:avLst/>
          </a:prstGeom>
        </p:spPr>
        <p:txBody>
          <a:bodyPr wrap="square">
            <a:spAutoFit/>
          </a:bodyPr>
          <a:lstStyle/>
          <a:p>
            <a:pPr defTabSz="685800" fontAlgn="auto">
              <a:spcBef>
                <a:spcPts val="0"/>
              </a:spcBef>
              <a:spcAft>
                <a:spcPts val="0"/>
              </a:spcAft>
            </a:pPr>
            <a:r>
              <a:rPr lang="zh-CN" altLang="en-US" b="1" dirty="0">
                <a:solidFill>
                  <a:prstClr val="black">
                    <a:lumMod val="65000"/>
                    <a:lumOff val="35000"/>
                  </a:prstClr>
                </a:solidFill>
                <a:latin typeface="Rockwell" panose="02060603020205020403" pitchFamily="18" charset="0"/>
                <a:ea typeface="Calibri" panose="020F0502020204030204" pitchFamily="34" charset="0"/>
                <a:cs typeface="+mn-cs"/>
              </a:rPr>
              <a:t>交互问题</a:t>
            </a:r>
            <a:endParaRPr lang="en-US" b="1" dirty="0">
              <a:solidFill>
                <a:prstClr val="black">
                  <a:lumMod val="65000"/>
                  <a:lumOff val="35000"/>
                </a:prstClr>
              </a:solidFill>
              <a:latin typeface="Rockwell" panose="02060603020205020403" pitchFamily="18" charset="0"/>
              <a:ea typeface="+mn-ea"/>
              <a:cs typeface="+mn-cs"/>
            </a:endParaRPr>
          </a:p>
        </p:txBody>
      </p:sp>
      <p:sp>
        <p:nvSpPr>
          <p:cNvPr id="11" name="Rectangle 13">
            <a:extLst>
              <a:ext uri="{FF2B5EF4-FFF2-40B4-BE49-F238E27FC236}">
                <a16:creationId xmlns:a16="http://schemas.microsoft.com/office/drawing/2014/main" id="{36D82A6B-A075-4845-AA6F-4CA4FF15C35C}"/>
              </a:ext>
            </a:extLst>
          </p:cNvPr>
          <p:cNvSpPr/>
          <p:nvPr/>
        </p:nvSpPr>
        <p:spPr>
          <a:xfrm>
            <a:off x="3554340" y="3049965"/>
            <a:ext cx="3406795" cy="415498"/>
          </a:xfrm>
          <a:prstGeom prst="rect">
            <a:avLst/>
          </a:prstGeom>
        </p:spPr>
        <p:txBody>
          <a:bodyPr wrap="square">
            <a:spAutoFit/>
          </a:bodyPr>
          <a:lstStyle/>
          <a:p>
            <a:pPr defTabSz="685800" fontAlgn="auto">
              <a:spcBef>
                <a:spcPts val="0"/>
              </a:spcBef>
              <a:spcAft>
                <a:spcPts val="0"/>
              </a:spcAft>
            </a:pPr>
            <a:r>
              <a:rPr lang="zh-CN" altLang="en-US" b="1" dirty="0">
                <a:solidFill>
                  <a:prstClr val="black">
                    <a:lumMod val="65000"/>
                    <a:lumOff val="35000"/>
                  </a:prstClr>
                </a:solidFill>
                <a:latin typeface="Rockwell" panose="02060603020205020403" pitchFamily="18" charset="0"/>
                <a:ea typeface="Calibri" panose="020F0502020204030204" pitchFamily="34" charset="0"/>
              </a:rPr>
              <a:t>数据</a:t>
            </a:r>
            <a:r>
              <a:rPr lang="zh-CN" altLang="en-US" b="1" dirty="0">
                <a:solidFill>
                  <a:prstClr val="black">
                    <a:lumMod val="65000"/>
                    <a:lumOff val="35000"/>
                  </a:prstClr>
                </a:solidFill>
                <a:latin typeface="Rockwell" panose="02060603020205020403" pitchFamily="18" charset="0"/>
                <a:ea typeface="Calibri" panose="020F0502020204030204" pitchFamily="34" charset="0"/>
                <a:cs typeface="+mn-cs"/>
              </a:rPr>
              <a:t>问题</a:t>
            </a:r>
            <a:endParaRPr lang="en-US" b="1" dirty="0">
              <a:solidFill>
                <a:prstClr val="black">
                  <a:lumMod val="65000"/>
                  <a:lumOff val="35000"/>
                </a:prstClr>
              </a:solidFill>
              <a:latin typeface="Rockwell" panose="02060603020205020403" pitchFamily="18" charset="0"/>
              <a:ea typeface="+mn-ea"/>
              <a:cs typeface="+mn-cs"/>
            </a:endParaRPr>
          </a:p>
        </p:txBody>
      </p:sp>
      <p:sp>
        <p:nvSpPr>
          <p:cNvPr id="12" name="Rectangle 13">
            <a:extLst>
              <a:ext uri="{FF2B5EF4-FFF2-40B4-BE49-F238E27FC236}">
                <a16:creationId xmlns:a16="http://schemas.microsoft.com/office/drawing/2014/main" id="{03E72CFD-75F0-4793-B2F2-193DCBCFB0B6}"/>
              </a:ext>
            </a:extLst>
          </p:cNvPr>
          <p:cNvSpPr/>
          <p:nvPr/>
        </p:nvSpPr>
        <p:spPr>
          <a:xfrm>
            <a:off x="3594341" y="2336823"/>
            <a:ext cx="3005177" cy="415498"/>
          </a:xfrm>
          <a:prstGeom prst="rect">
            <a:avLst/>
          </a:prstGeom>
        </p:spPr>
        <p:txBody>
          <a:bodyPr wrap="square">
            <a:spAutoFit/>
          </a:bodyPr>
          <a:lstStyle/>
          <a:p>
            <a:pPr defTabSz="685800" fontAlgn="auto">
              <a:spcBef>
                <a:spcPts val="0"/>
              </a:spcBef>
              <a:spcAft>
                <a:spcPts val="0"/>
              </a:spcAft>
            </a:pPr>
            <a:r>
              <a:rPr lang="zh-CN" altLang="en-US" b="1" dirty="0">
                <a:solidFill>
                  <a:prstClr val="black">
                    <a:lumMod val="65000"/>
                    <a:lumOff val="35000"/>
                  </a:prstClr>
                </a:solidFill>
                <a:latin typeface="Rockwell" panose="02060603020205020403" pitchFamily="18" charset="0"/>
                <a:ea typeface="Calibri" panose="020F0502020204030204" pitchFamily="34" charset="0"/>
                <a:cs typeface="+mn-cs"/>
              </a:rPr>
              <a:t>人类的问题</a:t>
            </a:r>
            <a:endParaRPr lang="en-US" b="1" dirty="0">
              <a:solidFill>
                <a:prstClr val="black">
                  <a:lumMod val="65000"/>
                  <a:lumOff val="35000"/>
                </a:prstClr>
              </a:solidFill>
              <a:latin typeface="Rockwell" panose="02060603020205020403" pitchFamily="18" charset="0"/>
              <a:ea typeface="+mn-ea"/>
              <a:cs typeface="+mn-cs"/>
            </a:endParaRPr>
          </a:p>
        </p:txBody>
      </p:sp>
      <p:cxnSp>
        <p:nvCxnSpPr>
          <p:cNvPr id="13" name="直接箭头连接符 12">
            <a:extLst>
              <a:ext uri="{FF2B5EF4-FFF2-40B4-BE49-F238E27FC236}">
                <a16:creationId xmlns:a16="http://schemas.microsoft.com/office/drawing/2014/main" id="{605678B2-1070-4145-AECA-D9D1C471EF7A}"/>
              </a:ext>
            </a:extLst>
          </p:cNvPr>
          <p:cNvCxnSpPr/>
          <p:nvPr/>
        </p:nvCxnSpPr>
        <p:spPr bwMode="auto">
          <a:xfrm flipV="1">
            <a:off x="7380312" y="2445854"/>
            <a:ext cx="0" cy="2646176"/>
          </a:xfrm>
          <a:prstGeom prst="straightConnector1">
            <a:avLst/>
          </a:prstGeom>
          <a:blipFill dpi="0" rotWithShape="0">
            <a:blip r:embed="rId2"/>
            <a:srcRect/>
            <a:tile tx="0" ty="0" sx="100000" sy="100000" flip="none" algn="tl"/>
          </a:blipFill>
          <a:ln w="34925" cap="flat" cmpd="sng" algn="ctr">
            <a:solidFill>
              <a:srgbClr val="C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4" name="Rectangle 13">
            <a:extLst>
              <a:ext uri="{FF2B5EF4-FFF2-40B4-BE49-F238E27FC236}">
                <a16:creationId xmlns:a16="http://schemas.microsoft.com/office/drawing/2014/main" id="{DEF7D0B1-3753-4B0C-946C-DC7EFE5D1D57}"/>
              </a:ext>
            </a:extLst>
          </p:cNvPr>
          <p:cNvSpPr/>
          <p:nvPr/>
        </p:nvSpPr>
        <p:spPr>
          <a:xfrm>
            <a:off x="7956376" y="2609445"/>
            <a:ext cx="360039" cy="2246769"/>
          </a:xfrm>
          <a:prstGeom prst="rect">
            <a:avLst/>
          </a:prstGeom>
        </p:spPr>
        <p:txBody>
          <a:bodyPr wrap="square">
            <a:spAutoFit/>
          </a:bodyPr>
          <a:lstStyle/>
          <a:p>
            <a:pPr defTabSz="685800" fontAlgn="auto">
              <a:spcBef>
                <a:spcPts val="0"/>
              </a:spcBef>
              <a:spcAft>
                <a:spcPts val="0"/>
              </a:spcAft>
            </a:pPr>
            <a:r>
              <a:rPr lang="zh-CN" altLang="en-US" sz="2800" b="1" dirty="0">
                <a:solidFill>
                  <a:prstClr val="black">
                    <a:lumMod val="65000"/>
                    <a:lumOff val="35000"/>
                  </a:prstClr>
                </a:solidFill>
                <a:latin typeface="Rockwell" panose="02060603020205020403" pitchFamily="18" charset="0"/>
                <a:ea typeface="Calibri" panose="020F0502020204030204" pitchFamily="34" charset="0"/>
                <a:cs typeface="+mn-cs"/>
              </a:rPr>
              <a:t>信息化程度</a:t>
            </a:r>
            <a:endParaRPr lang="en-US" sz="2800" b="1" dirty="0">
              <a:solidFill>
                <a:prstClr val="black">
                  <a:lumMod val="65000"/>
                  <a:lumOff val="35000"/>
                </a:prstClr>
              </a:solidFill>
              <a:latin typeface="Rockwell" panose="02060603020205020403" pitchFamily="18" charset="0"/>
              <a:ea typeface="+mn-ea"/>
              <a:cs typeface="+mn-cs"/>
            </a:endParaRPr>
          </a:p>
        </p:txBody>
      </p:sp>
      <p:sp>
        <p:nvSpPr>
          <p:cNvPr id="15" name="椭圆 14">
            <a:extLst>
              <a:ext uri="{FF2B5EF4-FFF2-40B4-BE49-F238E27FC236}">
                <a16:creationId xmlns:a16="http://schemas.microsoft.com/office/drawing/2014/main" id="{7DD9720C-B620-484E-A8D5-A1D9B47380D2}"/>
              </a:ext>
            </a:extLst>
          </p:cNvPr>
          <p:cNvSpPr/>
          <p:nvPr/>
        </p:nvSpPr>
        <p:spPr bwMode="auto">
          <a:xfrm>
            <a:off x="5442342" y="1851670"/>
            <a:ext cx="1721946" cy="1368152"/>
          </a:xfrm>
          <a:prstGeom prst="ellipse">
            <a:avLst/>
          </a:prstGeom>
          <a:noFill/>
          <a:ln w="34925" cap="flat" cmpd="sng" algn="ctr">
            <a:solidFill>
              <a:srgbClr val="C00000"/>
            </a:solidFill>
            <a:prstDash val="solid"/>
            <a:round/>
            <a:headEnd type="none" w="med" len="med"/>
            <a:tailEnd type="arrow"/>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6" name="矩形 15">
            <a:extLst>
              <a:ext uri="{FF2B5EF4-FFF2-40B4-BE49-F238E27FC236}">
                <a16:creationId xmlns:a16="http://schemas.microsoft.com/office/drawing/2014/main" id="{37D236B6-1053-497B-87C6-ECB5D2F7EE65}"/>
              </a:ext>
            </a:extLst>
          </p:cNvPr>
          <p:cNvSpPr/>
          <p:nvPr/>
        </p:nvSpPr>
        <p:spPr>
          <a:xfrm>
            <a:off x="5604771" y="2326486"/>
            <a:ext cx="1467069" cy="400110"/>
          </a:xfrm>
          <a:prstGeom prst="rect">
            <a:avLst/>
          </a:prstGeom>
        </p:spPr>
        <p:txBody>
          <a:bodyPr wrap="none">
            <a:spAutoFit/>
          </a:bodyPr>
          <a:lstStyle/>
          <a:p>
            <a:r>
              <a:rPr lang="zh-CN" altLang="en-US" sz="2000" b="1" dirty="0">
                <a:solidFill>
                  <a:srgbClr val="C00000"/>
                </a:solidFill>
                <a:latin typeface="Rockwell" panose="02060603020205020403" pitchFamily="18" charset="0"/>
                <a:ea typeface="Calibri" panose="020F0502020204030204" pitchFamily="34" charset="0"/>
              </a:rPr>
              <a:t>新计算时代</a:t>
            </a:r>
            <a:endParaRPr lang="zh-CN" altLang="en-US" dirty="0"/>
          </a:p>
        </p:txBody>
      </p:sp>
    </p:spTree>
    <p:extLst>
      <p:ext uri="{BB962C8B-B14F-4D97-AF65-F5344CB8AC3E}">
        <p14:creationId xmlns:p14="http://schemas.microsoft.com/office/powerpoint/2010/main" val="3900732935"/>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par>
                                <p:cTn id="23" presetID="10" presetClass="entr" presetSubtype="0" fill="hold" grpId="0" nodeType="withEffect">
                                  <p:stCondLst>
                                    <p:cond delay="0"/>
                                  </p:stCondLst>
                                  <p:childTnLst>
                                    <p:set>
                                      <p:cBhvr>
                                        <p:cTn id="24" dur="1" fill="hold">
                                          <p:stCondLst>
                                            <p:cond delay="0"/>
                                          </p:stCondLst>
                                        </p:cTn>
                                        <p:tgtEl>
                                          <p:spTgt spid="14"/>
                                        </p:tgtEl>
                                        <p:attrNameLst>
                                          <p:attrName>style.visibility</p:attrName>
                                        </p:attrNameLst>
                                      </p:cBhvr>
                                      <p:to>
                                        <p:strVal val="visible"/>
                                      </p:to>
                                    </p:set>
                                    <p:animEffect transition="in" filter="fade">
                                      <p:cBhvr>
                                        <p:cTn id="25" dur="500"/>
                                        <p:tgtEl>
                                          <p:spTgt spid="14"/>
                                        </p:tgtEl>
                                      </p:cBhvr>
                                    </p:animEffect>
                                  </p:childTnLst>
                                </p:cTn>
                              </p:par>
                            </p:childTnLst>
                          </p:cTn>
                        </p:par>
                      </p:childTnLst>
                    </p:cTn>
                  </p:par>
                  <p:par>
                    <p:cTn id="26" fill="hold">
                      <p:stCondLst>
                        <p:cond delay="indefinite"/>
                      </p:stCondLst>
                      <p:childTnLst>
                        <p:par>
                          <p:cTn id="27" fill="hold">
                            <p:stCondLst>
                              <p:cond delay="0"/>
                            </p:stCondLst>
                            <p:childTnLst>
                              <p:par>
                                <p:cTn id="28" presetID="1" presetClass="entr" presetSubtype="0" fill="hold" grpId="0" nodeType="clickEffect">
                                  <p:stCondLst>
                                    <p:cond delay="0"/>
                                  </p:stCondLst>
                                  <p:childTnLst>
                                    <p:set>
                                      <p:cBhvr>
                                        <p:cTn id="29" dur="1" fill="hold">
                                          <p:stCondLst>
                                            <p:cond delay="0"/>
                                          </p:stCondLst>
                                        </p:cTn>
                                        <p:tgtEl>
                                          <p:spTgt spid="15"/>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10" grpId="0"/>
      <p:bldP spid="11" grpId="0"/>
      <p:bldP spid="12" grpId="0"/>
      <p:bldP spid="14" grpId="0"/>
      <p:bldP spid="15" grpId="0" animBg="1"/>
      <p:bldP spid="1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ED2CC1B1-AD2F-4E1D-A393-33BE9C7CB75E}"/>
              </a:ext>
            </a:extLst>
          </p:cNvPr>
          <p:cNvSpPr>
            <a:spLocks noGrp="1"/>
          </p:cNvSpPr>
          <p:nvPr>
            <p:ph type="title"/>
          </p:nvPr>
        </p:nvSpPr>
        <p:spPr/>
        <p:txBody>
          <a:bodyPr/>
          <a:lstStyle/>
          <a:p>
            <a:r>
              <a:rPr lang="zh-CN" altLang="en-US" dirty="0"/>
              <a:t>新计算时代的编程语言：</a:t>
            </a:r>
            <a:r>
              <a:rPr lang="en-US" altLang="zh-CN" dirty="0"/>
              <a:t>Python</a:t>
            </a:r>
            <a:r>
              <a:rPr lang="zh-CN" altLang="en-US" dirty="0"/>
              <a:t>语言</a:t>
            </a:r>
          </a:p>
        </p:txBody>
      </p:sp>
      <p:sp>
        <p:nvSpPr>
          <p:cNvPr id="3" name="TextBox 23">
            <a:extLst>
              <a:ext uri="{FF2B5EF4-FFF2-40B4-BE49-F238E27FC236}">
                <a16:creationId xmlns:a16="http://schemas.microsoft.com/office/drawing/2014/main" id="{3C154437-4CA7-4267-95A3-0C131908E389}"/>
              </a:ext>
            </a:extLst>
          </p:cNvPr>
          <p:cNvSpPr txBox="1"/>
          <p:nvPr/>
        </p:nvSpPr>
        <p:spPr>
          <a:xfrm>
            <a:off x="969542" y="987574"/>
            <a:ext cx="4680520" cy="461665"/>
          </a:xfrm>
          <a:prstGeom prst="rect">
            <a:avLst/>
          </a:prstGeom>
          <a:noFill/>
        </p:spPr>
        <p:txBody>
          <a:bodyPr wrap="square" rtlCol="0">
            <a:spAutoFit/>
          </a:bodyPr>
          <a:lstStyle>
            <a:defPPr>
              <a:defRPr lang="zh-CN"/>
            </a:defPPr>
            <a:lvl1pPr>
              <a:defRPr sz="2400" b="1">
                <a:solidFill>
                  <a:srgbClr val="C00000"/>
                </a:solidFill>
                <a:latin typeface="微软雅黑" panose="020B0503020204020204" pitchFamily="34" charset="-122"/>
                <a:ea typeface="微软雅黑" panose="020B0503020204020204" pitchFamily="34" charset="-122"/>
              </a:defRPr>
            </a:lvl1pPr>
          </a:lstStyle>
          <a:p>
            <a:r>
              <a:rPr lang="en-US" altLang="zh-CN" dirty="0"/>
              <a:t>2018</a:t>
            </a:r>
            <a:r>
              <a:rPr lang="zh-CN" altLang="en-US" dirty="0"/>
              <a:t>年的计算技术</a:t>
            </a:r>
            <a:r>
              <a:rPr lang="en-US" altLang="zh-CN" dirty="0"/>
              <a:t>…</a:t>
            </a:r>
            <a:endParaRPr lang="id-ID" dirty="0"/>
          </a:p>
        </p:txBody>
      </p:sp>
      <p:sp>
        <p:nvSpPr>
          <p:cNvPr id="4" name="矩形 3">
            <a:extLst>
              <a:ext uri="{FF2B5EF4-FFF2-40B4-BE49-F238E27FC236}">
                <a16:creationId xmlns:a16="http://schemas.microsoft.com/office/drawing/2014/main" id="{90807426-8BD4-41B3-88E1-612118392126}"/>
              </a:ext>
            </a:extLst>
          </p:cNvPr>
          <p:cNvSpPr>
            <a:spLocks noChangeArrowheads="1"/>
          </p:cNvSpPr>
          <p:nvPr/>
        </p:nvSpPr>
        <p:spPr bwMode="auto">
          <a:xfrm>
            <a:off x="971600" y="1563638"/>
            <a:ext cx="7128792" cy="255454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Arial" panose="020B0604020202020204" pitchFamily="34" charset="0"/>
                <a:ea typeface="宋体" panose="02010600030101010101" pitchFamily="2" charset="-122"/>
              </a:defRPr>
            </a:lvl1pPr>
            <a:lvl2pPr marL="742950" indent="-285750">
              <a:defRPr>
                <a:solidFill>
                  <a:schemeClr val="tx1"/>
                </a:solidFill>
                <a:latin typeface="Arial" panose="020B0604020202020204" pitchFamily="34" charset="0"/>
                <a:ea typeface="宋体" panose="02010600030101010101" pitchFamily="2" charset="-122"/>
              </a:defRPr>
            </a:lvl2pPr>
            <a:lvl3pPr marL="1143000" indent="-228600">
              <a:defRPr>
                <a:solidFill>
                  <a:schemeClr val="tx1"/>
                </a:solidFill>
                <a:latin typeface="Arial" panose="020B0604020202020204" pitchFamily="34" charset="0"/>
                <a:ea typeface="宋体" panose="02010600030101010101" pitchFamily="2" charset="-122"/>
              </a:defRPr>
            </a:lvl3pPr>
            <a:lvl4pPr marL="1600200" indent="-228600">
              <a:defRPr>
                <a:solidFill>
                  <a:schemeClr val="tx1"/>
                </a:solidFill>
                <a:latin typeface="Arial" panose="020B0604020202020204" pitchFamily="34" charset="0"/>
                <a:ea typeface="宋体" panose="02010600030101010101" pitchFamily="2" charset="-122"/>
              </a:defRPr>
            </a:lvl4pPr>
            <a:lvl5pPr marL="2057400" indent="-22860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a:lnSpc>
                <a:spcPct val="200000"/>
              </a:lnSpc>
            </a:pPr>
            <a:r>
              <a:rPr lang="zh-CN" altLang="en-US" sz="2000" b="1" dirty="0">
                <a:latin typeface="微软雅黑" panose="020B0503020204020204" pitchFamily="34" charset="-122"/>
                <a:ea typeface="微软雅黑" panose="020B0503020204020204" pitchFamily="34" charset="-122"/>
              </a:rPr>
              <a:t>计算机性能不再是解决一般问题的瓶颈</a:t>
            </a:r>
          </a:p>
          <a:p>
            <a:pPr>
              <a:lnSpc>
                <a:spcPct val="200000"/>
              </a:lnSpc>
            </a:pPr>
            <a:r>
              <a:rPr lang="zh-CN" altLang="en-US" sz="2000" b="1" dirty="0">
                <a:latin typeface="微软雅黑" panose="020B0503020204020204" pitchFamily="34" charset="-122"/>
                <a:ea typeface="微软雅黑" panose="020B0503020204020204" pitchFamily="34" charset="-122"/>
              </a:rPr>
              <a:t>移动互联网普及</a:t>
            </a:r>
          </a:p>
          <a:p>
            <a:pPr>
              <a:lnSpc>
                <a:spcPct val="200000"/>
              </a:lnSpc>
            </a:pPr>
            <a:r>
              <a:rPr lang="zh-CN" altLang="en-US" sz="2000" b="1" dirty="0">
                <a:latin typeface="微软雅黑" panose="020B0503020204020204" pitchFamily="34" charset="-122"/>
                <a:ea typeface="微软雅黑" panose="020B0503020204020204" pitchFamily="34" charset="-122"/>
              </a:rPr>
              <a:t>大数据、云计算、物联网、信息安全、机器学习、人工智能等</a:t>
            </a:r>
          </a:p>
          <a:p>
            <a:pPr>
              <a:lnSpc>
                <a:spcPct val="200000"/>
              </a:lnSpc>
            </a:pPr>
            <a:r>
              <a:rPr lang="zh-CN" altLang="en-US" sz="2000" b="1" dirty="0">
                <a:latin typeface="微软雅黑" panose="020B0503020204020204" pitchFamily="34" charset="-122"/>
                <a:ea typeface="微软雅黑" panose="020B0503020204020204" pitchFamily="34" charset="-122"/>
              </a:rPr>
              <a:t>解决这些计算需求，用什么语言？</a:t>
            </a:r>
          </a:p>
        </p:txBody>
      </p:sp>
    </p:spTree>
    <p:extLst>
      <p:ext uri="{BB962C8B-B14F-4D97-AF65-F5344CB8AC3E}">
        <p14:creationId xmlns:p14="http://schemas.microsoft.com/office/powerpoint/2010/main" val="120361481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B4FC5838-CC2E-4F1F-9F6B-4412F3F34316}"/>
              </a:ext>
            </a:extLst>
          </p:cNvPr>
          <p:cNvSpPr>
            <a:spLocks noGrp="1"/>
          </p:cNvSpPr>
          <p:nvPr>
            <p:ph type="title"/>
          </p:nvPr>
        </p:nvSpPr>
        <p:spPr/>
        <p:txBody>
          <a:bodyPr/>
          <a:lstStyle/>
          <a:p>
            <a:r>
              <a:rPr lang="zh-CN" altLang="en-US" dirty="0"/>
              <a:t>新计算时代的编程语言：</a:t>
            </a:r>
            <a:r>
              <a:rPr lang="en-US" altLang="zh-CN" dirty="0"/>
              <a:t>Python</a:t>
            </a:r>
            <a:r>
              <a:rPr lang="zh-CN" altLang="en-US" dirty="0"/>
              <a:t>语言</a:t>
            </a:r>
          </a:p>
        </p:txBody>
      </p:sp>
      <p:graphicFrame>
        <p:nvGraphicFramePr>
          <p:cNvPr id="3" name="表格 2">
            <a:extLst>
              <a:ext uri="{FF2B5EF4-FFF2-40B4-BE49-F238E27FC236}">
                <a16:creationId xmlns:a16="http://schemas.microsoft.com/office/drawing/2014/main" id="{82445CC0-1483-4FDF-8846-5C0A322E3727}"/>
              </a:ext>
            </a:extLst>
          </p:cNvPr>
          <p:cNvGraphicFramePr>
            <a:graphicFrameLocks noGrp="1"/>
          </p:cNvGraphicFramePr>
          <p:nvPr>
            <p:extLst>
              <p:ext uri="{D42A27DB-BD31-4B8C-83A1-F6EECF244321}">
                <p14:modId xmlns:p14="http://schemas.microsoft.com/office/powerpoint/2010/main" val="594676920"/>
              </p:ext>
            </p:extLst>
          </p:nvPr>
        </p:nvGraphicFramePr>
        <p:xfrm>
          <a:off x="539552" y="1592689"/>
          <a:ext cx="8472488" cy="2635245"/>
        </p:xfrm>
        <a:graphic>
          <a:graphicData uri="http://schemas.openxmlformats.org/drawingml/2006/table">
            <a:tbl>
              <a:tblPr firstRow="1" bandRow="1">
                <a:tableStyleId>{BC89EF96-8CEA-46FF-86C4-4CE0E7609802}</a:tableStyleId>
              </a:tblPr>
              <a:tblGrid>
                <a:gridCol w="1128713">
                  <a:extLst>
                    <a:ext uri="{9D8B030D-6E8A-4147-A177-3AD203B41FA5}">
                      <a16:colId xmlns:a16="http://schemas.microsoft.com/office/drawing/2014/main" val="2350269296"/>
                    </a:ext>
                  </a:extLst>
                </a:gridCol>
                <a:gridCol w="2321719">
                  <a:extLst>
                    <a:ext uri="{9D8B030D-6E8A-4147-A177-3AD203B41FA5}">
                      <a16:colId xmlns:a16="http://schemas.microsoft.com/office/drawing/2014/main" val="204217230"/>
                    </a:ext>
                  </a:extLst>
                </a:gridCol>
                <a:gridCol w="2135981">
                  <a:extLst>
                    <a:ext uri="{9D8B030D-6E8A-4147-A177-3AD203B41FA5}">
                      <a16:colId xmlns:a16="http://schemas.microsoft.com/office/drawing/2014/main" val="1697191476"/>
                    </a:ext>
                  </a:extLst>
                </a:gridCol>
                <a:gridCol w="1335881">
                  <a:extLst>
                    <a:ext uri="{9D8B030D-6E8A-4147-A177-3AD203B41FA5}">
                      <a16:colId xmlns:a16="http://schemas.microsoft.com/office/drawing/2014/main" val="4076350676"/>
                    </a:ext>
                  </a:extLst>
                </a:gridCol>
                <a:gridCol w="1550194">
                  <a:extLst>
                    <a:ext uri="{9D8B030D-6E8A-4147-A177-3AD203B41FA5}">
                      <a16:colId xmlns:a16="http://schemas.microsoft.com/office/drawing/2014/main" val="3627219920"/>
                    </a:ext>
                  </a:extLst>
                </a:gridCol>
              </a:tblGrid>
              <a:tr h="411480">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编程语言</a:t>
                      </a:r>
                    </a:p>
                  </a:txBody>
                  <a:tcPr marL="34290" marR="34290" marT="17145" marB="17145" anchor="ctr"/>
                </a:tc>
                <a:tc>
                  <a:txBody>
                    <a:bodyPr/>
                    <a:lstStyle/>
                    <a:p>
                      <a:pPr marL="0" marR="0" lvl="0" indent="0" algn="ctr" defTabSz="1828434" rtl="0" eaLnBrk="1" fontAlgn="auto" latinLnBrk="0" hangingPunct="1">
                        <a:lnSpc>
                          <a:spcPct val="15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教学内容</a:t>
                      </a: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计算思维</a:t>
                      </a:r>
                    </a:p>
                  </a:txBody>
                  <a:tcPr marL="34290" marR="34290" marT="17145" marB="17145" anchor="ctr"/>
                </a:tc>
                <a:tc>
                  <a:txBody>
                    <a:bodyPr/>
                    <a:lstStyle/>
                    <a:p>
                      <a:pPr algn="ctr"/>
                      <a:r>
                        <a:rPr lang="zh-CN" altLang="en-US" sz="1700" b="1" kern="1200" dirty="0">
                          <a:solidFill>
                            <a:schemeClr val="tx1"/>
                          </a:solidFill>
                          <a:latin typeface="微软雅黑" panose="020B0503020204020204" pitchFamily="34" charset="-122"/>
                          <a:ea typeface="微软雅黑" panose="020B0503020204020204" pitchFamily="34" charset="-122"/>
                          <a:cs typeface="+mn-cs"/>
                        </a:rPr>
                        <a:t>解决问题</a:t>
                      </a: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适用对象</a:t>
                      </a:r>
                    </a:p>
                  </a:txBody>
                  <a:tcPr marL="34290" marR="34290" marT="17145" marB="17145" anchor="ctr"/>
                </a:tc>
                <a:extLst>
                  <a:ext uri="{0D108BD9-81ED-4DB2-BD59-A6C34878D82A}">
                    <a16:rowId xmlns:a16="http://schemas.microsoft.com/office/drawing/2014/main" val="3421306199"/>
                  </a:ext>
                </a:extLst>
              </a:tr>
              <a:tr h="442467">
                <a:tc>
                  <a:txBody>
                    <a:bodyPr/>
                    <a:lstStyle/>
                    <a:p>
                      <a:pPr algn="ctr">
                        <a:lnSpc>
                          <a:spcPct val="150000"/>
                        </a:lnSpc>
                      </a:pPr>
                      <a:r>
                        <a:rPr lang="en-US" altLang="zh-CN" sz="1700" dirty="0">
                          <a:latin typeface="微软雅黑" panose="020B0503020204020204" pitchFamily="34" charset="-122"/>
                          <a:ea typeface="微软雅黑" panose="020B0503020204020204" pitchFamily="34" charset="-122"/>
                        </a:rPr>
                        <a:t>C</a:t>
                      </a:r>
                      <a:endParaRPr lang="zh-CN" altLang="en-US" sz="1700" dirty="0">
                        <a:latin typeface="微软雅黑" panose="020B0503020204020204" pitchFamily="34" charset="-122"/>
                        <a:ea typeface="微软雅黑" panose="020B0503020204020204" pitchFamily="34" charset="-122"/>
                      </a:endParaRP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指针、内存、数据类型</a:t>
                      </a:r>
                    </a:p>
                  </a:txBody>
                  <a:tcPr marL="34290" marR="34290" marT="17145" marB="17145" anchor="ctr"/>
                </a:tc>
                <a:tc>
                  <a:txBody>
                    <a:bodyPr/>
                    <a:lstStyle/>
                    <a:p>
                      <a:pPr marL="0" marR="0" lvl="0" indent="0" algn="ctr" defTabSz="1828434" rtl="0" eaLnBrk="1" fontAlgn="auto" latinLnBrk="0" hangingPunct="1">
                        <a:lnSpc>
                          <a:spcPct val="15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抽象计算机系统结构</a:t>
                      </a:r>
                    </a:p>
                  </a:txBody>
                  <a:tcPr marL="34290" marR="34290" marT="17145" marB="17145" anchor="ctr"/>
                </a:tc>
                <a:tc>
                  <a:txBody>
                    <a:bodyPr/>
                    <a:lstStyle/>
                    <a:p>
                      <a:pPr algn="ctr"/>
                      <a:r>
                        <a:rPr lang="zh-CN" altLang="en-US" sz="1700" kern="1200" dirty="0">
                          <a:solidFill>
                            <a:schemeClr val="tx1"/>
                          </a:solidFill>
                          <a:latin typeface="微软雅黑" panose="020B0503020204020204" pitchFamily="34" charset="-122"/>
                          <a:ea typeface="微软雅黑" panose="020B0503020204020204" pitchFamily="34" charset="-122"/>
                          <a:cs typeface="+mn-cs"/>
                        </a:rPr>
                        <a:t>性能</a:t>
                      </a: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计算机类专业</a:t>
                      </a:r>
                    </a:p>
                  </a:txBody>
                  <a:tcPr marL="34290" marR="34290" marT="17145" marB="17145" anchor="ctr"/>
                </a:tc>
                <a:extLst>
                  <a:ext uri="{0D108BD9-81ED-4DB2-BD59-A6C34878D82A}">
                    <a16:rowId xmlns:a16="http://schemas.microsoft.com/office/drawing/2014/main" val="1116778412"/>
                  </a:ext>
                </a:extLst>
              </a:tr>
              <a:tr h="442467">
                <a:tc>
                  <a:txBody>
                    <a:bodyPr/>
                    <a:lstStyle/>
                    <a:p>
                      <a:pPr algn="ctr">
                        <a:lnSpc>
                          <a:spcPct val="150000"/>
                        </a:lnSpc>
                      </a:pPr>
                      <a:r>
                        <a:rPr lang="en-US" altLang="zh-CN" sz="1700" dirty="0">
                          <a:latin typeface="微软雅黑" panose="020B0503020204020204" pitchFamily="34" charset="-122"/>
                          <a:ea typeface="微软雅黑" panose="020B0503020204020204" pitchFamily="34" charset="-122"/>
                        </a:rPr>
                        <a:t>Java</a:t>
                      </a:r>
                      <a:endParaRPr lang="zh-CN" altLang="en-US" sz="1700" dirty="0">
                        <a:latin typeface="微软雅黑" panose="020B0503020204020204" pitchFamily="34" charset="-122"/>
                        <a:ea typeface="微软雅黑" panose="020B0503020204020204" pitchFamily="34" charset="-122"/>
                      </a:endParaRP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对象、跨平台、运行时</a:t>
                      </a: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抽象主客体关系</a:t>
                      </a:r>
                    </a:p>
                  </a:txBody>
                  <a:tcPr marL="34290" marR="34290" marT="17145" marB="17145" anchor="ctr"/>
                </a:tc>
                <a:tc>
                  <a:txBody>
                    <a:bodyPr/>
                    <a:lstStyle/>
                    <a:p>
                      <a:pPr algn="ctr">
                        <a:lnSpc>
                          <a:spcPct val="150000"/>
                        </a:lnSpc>
                      </a:pPr>
                      <a:r>
                        <a:rPr lang="zh-CN" altLang="en-US" sz="1700" kern="1200" dirty="0">
                          <a:solidFill>
                            <a:schemeClr val="tx1"/>
                          </a:solidFill>
                          <a:latin typeface="微软雅黑" panose="020B0503020204020204" pitchFamily="34" charset="-122"/>
                          <a:ea typeface="微软雅黑" panose="020B0503020204020204" pitchFamily="34" charset="-122"/>
                          <a:cs typeface="+mn-cs"/>
                        </a:rPr>
                        <a:t>跨平台</a:t>
                      </a:r>
                    </a:p>
                  </a:txBody>
                  <a:tcPr marL="34290" marR="34290" marT="17145" marB="17145" anchor="ctr"/>
                </a:tc>
                <a:tc>
                  <a:txBody>
                    <a:bodyPr/>
                    <a:lstStyle/>
                    <a:p>
                      <a:pPr marL="0" marR="0" lvl="0" indent="0" algn="ctr" defTabSz="1828434" rtl="0" eaLnBrk="1" fontAlgn="auto" latinLnBrk="0" hangingPunct="1">
                        <a:lnSpc>
                          <a:spcPct val="15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软件类专业</a:t>
                      </a:r>
                    </a:p>
                  </a:txBody>
                  <a:tcPr marL="34290" marR="34290" marT="17145" marB="17145" anchor="ctr"/>
                </a:tc>
                <a:extLst>
                  <a:ext uri="{0D108BD9-81ED-4DB2-BD59-A6C34878D82A}">
                    <a16:rowId xmlns:a16="http://schemas.microsoft.com/office/drawing/2014/main" val="3720683144"/>
                  </a:ext>
                </a:extLst>
              </a:tr>
              <a:tr h="442467">
                <a:tc>
                  <a:txBody>
                    <a:bodyPr/>
                    <a:lstStyle/>
                    <a:p>
                      <a:pPr algn="ctr">
                        <a:lnSpc>
                          <a:spcPct val="150000"/>
                        </a:lnSpc>
                      </a:pPr>
                      <a:r>
                        <a:rPr lang="en-US" altLang="zh-CN" sz="1700" dirty="0">
                          <a:latin typeface="微软雅黑" panose="020B0503020204020204" pitchFamily="34" charset="-122"/>
                          <a:ea typeface="微软雅黑" panose="020B0503020204020204" pitchFamily="34" charset="-122"/>
                        </a:rPr>
                        <a:t>C++</a:t>
                      </a:r>
                      <a:endParaRPr lang="zh-CN" altLang="en-US" sz="1700" dirty="0">
                        <a:latin typeface="微软雅黑" panose="020B0503020204020204" pitchFamily="34" charset="-122"/>
                        <a:ea typeface="微软雅黑" panose="020B0503020204020204" pitchFamily="34" charset="-122"/>
                      </a:endParaRP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对象、多态、继承</a:t>
                      </a:r>
                    </a:p>
                  </a:txBody>
                  <a:tcPr marL="34290" marR="34290" marT="17145" marB="17145" anchor="ctr"/>
                </a:tc>
                <a:tc>
                  <a:txBody>
                    <a:bodyPr/>
                    <a:lstStyle/>
                    <a:p>
                      <a:pPr marL="0" marR="0" lvl="0" indent="0" algn="ctr" defTabSz="1828434" rtl="0" eaLnBrk="1" fontAlgn="auto" latinLnBrk="0" hangingPunct="1">
                        <a:lnSpc>
                          <a:spcPct val="150000"/>
                        </a:lnSpc>
                        <a:spcBef>
                          <a:spcPts val="0"/>
                        </a:spcBef>
                        <a:spcAft>
                          <a:spcPts val="0"/>
                        </a:spcAft>
                        <a:buClrTx/>
                        <a:buSzTx/>
                        <a:buFontTx/>
                        <a:buNone/>
                        <a:tabLst/>
                        <a:defRPr/>
                      </a:pPr>
                      <a:r>
                        <a:rPr lang="zh-CN" altLang="en-US" sz="1700" dirty="0">
                          <a:latin typeface="微软雅黑" panose="020B0503020204020204" pitchFamily="34" charset="-122"/>
                          <a:ea typeface="微软雅黑" panose="020B0503020204020204" pitchFamily="34" charset="-122"/>
                        </a:rPr>
                        <a:t>抽象主客体关系</a:t>
                      </a:r>
                    </a:p>
                  </a:txBody>
                  <a:tcPr marL="34290" marR="34290" marT="17145" marB="17145" anchor="ctr"/>
                </a:tc>
                <a:tc>
                  <a:txBody>
                    <a:bodyPr/>
                    <a:lstStyle/>
                    <a:p>
                      <a:pPr algn="ctr">
                        <a:lnSpc>
                          <a:spcPct val="150000"/>
                        </a:lnSpc>
                      </a:pPr>
                      <a:r>
                        <a:rPr lang="zh-CN" altLang="en-US" sz="1700" kern="1200" dirty="0">
                          <a:solidFill>
                            <a:schemeClr val="tx1"/>
                          </a:solidFill>
                          <a:latin typeface="微软雅黑" panose="020B0503020204020204" pitchFamily="34" charset="-122"/>
                          <a:ea typeface="微软雅黑" panose="020B0503020204020204" pitchFamily="34" charset="-122"/>
                          <a:cs typeface="+mn-cs"/>
                        </a:rPr>
                        <a:t>大规模程序</a:t>
                      </a: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计算机类专业</a:t>
                      </a:r>
                    </a:p>
                  </a:txBody>
                  <a:tcPr marL="34290" marR="34290" marT="17145" marB="17145" anchor="ctr"/>
                </a:tc>
                <a:extLst>
                  <a:ext uri="{0D108BD9-81ED-4DB2-BD59-A6C34878D82A}">
                    <a16:rowId xmlns:a16="http://schemas.microsoft.com/office/drawing/2014/main" val="464887734"/>
                  </a:ext>
                </a:extLst>
              </a:tr>
              <a:tr h="442467">
                <a:tc>
                  <a:txBody>
                    <a:bodyPr/>
                    <a:lstStyle/>
                    <a:p>
                      <a:pPr algn="ctr">
                        <a:lnSpc>
                          <a:spcPct val="150000"/>
                        </a:lnSpc>
                      </a:pPr>
                      <a:r>
                        <a:rPr lang="en-US" altLang="zh-CN" sz="1700" dirty="0">
                          <a:latin typeface="微软雅黑" panose="020B0503020204020204" pitchFamily="34" charset="-122"/>
                          <a:ea typeface="微软雅黑" panose="020B0503020204020204" pitchFamily="34" charset="-122"/>
                        </a:rPr>
                        <a:t>VB</a:t>
                      </a:r>
                      <a:endParaRPr lang="zh-CN" altLang="en-US" sz="1700" dirty="0">
                        <a:latin typeface="微软雅黑" panose="020B0503020204020204" pitchFamily="34" charset="-122"/>
                        <a:ea typeface="微软雅黑" panose="020B0503020204020204" pitchFamily="34" charset="-122"/>
                      </a:endParaRP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对象、按钮、文本框</a:t>
                      </a: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抽象交互逻辑</a:t>
                      </a:r>
                    </a:p>
                  </a:txBody>
                  <a:tcPr marL="34290" marR="34290" marT="17145" marB="17145" anchor="ctr"/>
                </a:tc>
                <a:tc>
                  <a:txBody>
                    <a:bodyPr/>
                    <a:lstStyle/>
                    <a:p>
                      <a:pPr algn="ctr">
                        <a:lnSpc>
                          <a:spcPct val="150000"/>
                        </a:lnSpc>
                      </a:pPr>
                      <a:r>
                        <a:rPr lang="zh-CN" altLang="en-US" sz="1700" kern="1200" dirty="0">
                          <a:solidFill>
                            <a:schemeClr val="tx1"/>
                          </a:solidFill>
                          <a:latin typeface="微软雅黑" panose="020B0503020204020204" pitchFamily="34" charset="-122"/>
                          <a:ea typeface="微软雅黑" panose="020B0503020204020204" pitchFamily="34" charset="-122"/>
                          <a:cs typeface="+mn-cs"/>
                        </a:rPr>
                        <a:t>桌面应用</a:t>
                      </a: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不确定</a:t>
                      </a:r>
                    </a:p>
                  </a:txBody>
                  <a:tcPr marL="34290" marR="34290" marT="17145" marB="17145" anchor="ctr"/>
                </a:tc>
                <a:extLst>
                  <a:ext uri="{0D108BD9-81ED-4DB2-BD59-A6C34878D82A}">
                    <a16:rowId xmlns:a16="http://schemas.microsoft.com/office/drawing/2014/main" val="645138882"/>
                  </a:ext>
                </a:extLst>
              </a:tr>
              <a:tr h="442467">
                <a:tc>
                  <a:txBody>
                    <a:bodyPr/>
                    <a:lstStyle/>
                    <a:p>
                      <a:pPr algn="ctr">
                        <a:lnSpc>
                          <a:spcPct val="150000"/>
                        </a:lnSpc>
                      </a:pPr>
                      <a:r>
                        <a:rPr lang="en-US" altLang="zh-CN" sz="1700" dirty="0">
                          <a:latin typeface="微软雅黑" panose="020B0503020204020204" pitchFamily="34" charset="-122"/>
                          <a:ea typeface="微软雅黑" panose="020B0503020204020204" pitchFamily="34" charset="-122"/>
                        </a:rPr>
                        <a:t>Python</a:t>
                      </a:r>
                      <a:endParaRPr lang="zh-CN" altLang="en-US" sz="1700" dirty="0">
                        <a:latin typeface="微软雅黑" panose="020B0503020204020204" pitchFamily="34" charset="-122"/>
                        <a:ea typeface="微软雅黑" panose="020B0503020204020204" pitchFamily="34" charset="-122"/>
                      </a:endParaRP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编程逻辑、第三方库</a:t>
                      </a: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抽象问题求解和方法</a:t>
                      </a:r>
                    </a:p>
                  </a:txBody>
                  <a:tcPr marL="34290" marR="34290" marT="17145" marB="17145" anchor="ctr"/>
                </a:tc>
                <a:tc>
                  <a:txBody>
                    <a:bodyPr/>
                    <a:lstStyle/>
                    <a:p>
                      <a:pPr algn="ctr">
                        <a:lnSpc>
                          <a:spcPct val="150000"/>
                        </a:lnSpc>
                      </a:pPr>
                      <a:r>
                        <a:rPr lang="zh-CN" altLang="en-US" sz="1700" kern="1200" dirty="0">
                          <a:solidFill>
                            <a:schemeClr val="tx1"/>
                          </a:solidFill>
                          <a:latin typeface="微软雅黑" panose="020B0503020204020204" pitchFamily="34" charset="-122"/>
                          <a:ea typeface="微软雅黑" panose="020B0503020204020204" pitchFamily="34" charset="-122"/>
                          <a:cs typeface="+mn-cs"/>
                        </a:rPr>
                        <a:t>各类问题</a:t>
                      </a:r>
                    </a:p>
                  </a:txBody>
                  <a:tcPr marL="34290" marR="34290" marT="17145" marB="17145" anchor="ctr"/>
                </a:tc>
                <a:tc>
                  <a:txBody>
                    <a:bodyPr/>
                    <a:lstStyle/>
                    <a:p>
                      <a:pPr algn="ctr">
                        <a:lnSpc>
                          <a:spcPct val="150000"/>
                        </a:lnSpc>
                      </a:pPr>
                      <a:r>
                        <a:rPr lang="zh-CN" altLang="en-US" sz="1700" dirty="0">
                          <a:latin typeface="微软雅黑" panose="020B0503020204020204" pitchFamily="34" charset="-122"/>
                          <a:ea typeface="微软雅黑" panose="020B0503020204020204" pitchFamily="34" charset="-122"/>
                        </a:rPr>
                        <a:t>所有专业</a:t>
                      </a:r>
                    </a:p>
                  </a:txBody>
                  <a:tcPr marL="34290" marR="34290" marT="17145" marB="17145" anchor="ctr"/>
                </a:tc>
                <a:extLst>
                  <a:ext uri="{0D108BD9-81ED-4DB2-BD59-A6C34878D82A}">
                    <a16:rowId xmlns:a16="http://schemas.microsoft.com/office/drawing/2014/main" val="2559434082"/>
                  </a:ext>
                </a:extLst>
              </a:tr>
            </a:tbl>
          </a:graphicData>
        </a:graphic>
      </p:graphicFrame>
      <p:sp>
        <p:nvSpPr>
          <p:cNvPr id="4" name="TextBox 15">
            <a:extLst>
              <a:ext uri="{FF2B5EF4-FFF2-40B4-BE49-F238E27FC236}">
                <a16:creationId xmlns:a16="http://schemas.microsoft.com/office/drawing/2014/main" id="{44DB3CE0-AC4F-45F0-BA9A-1B8CD7F94BA3}"/>
              </a:ext>
            </a:extLst>
          </p:cNvPr>
          <p:cNvSpPr txBox="1"/>
          <p:nvPr/>
        </p:nvSpPr>
        <p:spPr>
          <a:xfrm>
            <a:off x="539552" y="4165661"/>
            <a:ext cx="8472488" cy="715581"/>
          </a:xfrm>
          <a:prstGeom prst="rect">
            <a:avLst/>
          </a:prstGeom>
          <a:noFill/>
        </p:spPr>
        <p:txBody>
          <a:bodyPr wrap="square" rtlCol="0">
            <a:spAutoFit/>
          </a:bodyPr>
          <a:lstStyle/>
          <a:p>
            <a:pPr algn="ctr">
              <a:lnSpc>
                <a:spcPct val="200000"/>
              </a:lnSpc>
            </a:pPr>
            <a:r>
              <a:rPr lang="zh-CN" altLang="en-US" sz="2025" b="1" dirty="0">
                <a:latin typeface="微软雅黑" panose="020B0503020204020204" pitchFamily="34" charset="-122"/>
                <a:ea typeface="微软雅黑" panose="020B0503020204020204" pitchFamily="34" charset="-122"/>
              </a:rPr>
              <a:t>各编程语言所处历史时期和使命不同，</a:t>
            </a:r>
            <a:r>
              <a:rPr lang="en-US" altLang="zh-CN" sz="2025" b="1" dirty="0">
                <a:latin typeface="微软雅黑" panose="020B0503020204020204" pitchFamily="34" charset="-122"/>
                <a:ea typeface="微软雅黑" panose="020B0503020204020204" pitchFamily="34" charset="-122"/>
              </a:rPr>
              <a:t>Python</a:t>
            </a:r>
            <a:r>
              <a:rPr lang="zh-CN" altLang="en-US" sz="2025" b="1" dirty="0">
                <a:solidFill>
                  <a:schemeClr val="tx1"/>
                </a:solidFill>
                <a:latin typeface="微软雅黑" panose="020B0503020204020204" pitchFamily="34" charset="-122"/>
                <a:ea typeface="微软雅黑" panose="020B0503020204020204" pitchFamily="34" charset="-122"/>
              </a:rPr>
              <a:t>是</a:t>
            </a:r>
            <a:r>
              <a:rPr lang="zh-CN" altLang="en-US" sz="2025" b="1" dirty="0">
                <a:solidFill>
                  <a:srgbClr val="C00000"/>
                </a:solidFill>
                <a:latin typeface="微软雅黑" panose="020B0503020204020204" pitchFamily="34" charset="-122"/>
                <a:ea typeface="微软雅黑" panose="020B0503020204020204" pitchFamily="34" charset="-122"/>
              </a:rPr>
              <a:t>计算时代演进</a:t>
            </a:r>
            <a:r>
              <a:rPr lang="zh-CN" altLang="en-US" sz="2025" b="1" dirty="0">
                <a:solidFill>
                  <a:schemeClr val="tx1"/>
                </a:solidFill>
                <a:latin typeface="微软雅黑" panose="020B0503020204020204" pitchFamily="34" charset="-122"/>
                <a:ea typeface="微软雅黑" panose="020B0503020204020204" pitchFamily="34" charset="-122"/>
              </a:rPr>
              <a:t>的选择</a:t>
            </a:r>
            <a:r>
              <a:rPr lang="zh-CN" altLang="en-US" sz="2025" b="1" dirty="0">
                <a:latin typeface="微软雅黑" panose="020B0503020204020204" pitchFamily="34" charset="-122"/>
                <a:ea typeface="微软雅黑" panose="020B0503020204020204" pitchFamily="34" charset="-122"/>
              </a:rPr>
              <a:t>！</a:t>
            </a:r>
            <a:endParaRPr lang="en-US" altLang="zh-CN" sz="2025" b="1" dirty="0">
              <a:latin typeface="微软雅黑" panose="020B0503020204020204" pitchFamily="34" charset="-122"/>
              <a:ea typeface="微软雅黑" panose="020B0503020204020204" pitchFamily="34" charset="-122"/>
            </a:endParaRPr>
          </a:p>
        </p:txBody>
      </p:sp>
      <p:sp>
        <p:nvSpPr>
          <p:cNvPr id="5" name="文本框 4">
            <a:extLst>
              <a:ext uri="{FF2B5EF4-FFF2-40B4-BE49-F238E27FC236}">
                <a16:creationId xmlns:a16="http://schemas.microsoft.com/office/drawing/2014/main" id="{50519238-3288-4F18-8A91-9B9A29D4A42B}"/>
              </a:ext>
            </a:extLst>
          </p:cNvPr>
          <p:cNvSpPr txBox="1"/>
          <p:nvPr/>
        </p:nvSpPr>
        <p:spPr>
          <a:xfrm>
            <a:off x="539552" y="915566"/>
            <a:ext cx="4968552" cy="461665"/>
          </a:xfrm>
          <a:prstGeom prst="rect">
            <a:avLst/>
          </a:prstGeom>
          <a:noFill/>
        </p:spPr>
        <p:txBody>
          <a:bodyPr wrap="square" rtlCol="0">
            <a:spAutoFit/>
          </a:bodyPr>
          <a:lstStyle/>
          <a:p>
            <a:r>
              <a:rPr lang="zh-CN" altLang="en-US" sz="2400" b="1" dirty="0">
                <a:solidFill>
                  <a:srgbClr val="C00000"/>
                </a:solidFill>
                <a:latin typeface="微软雅黑" panose="020B0503020204020204" pitchFamily="34" charset="-122"/>
                <a:ea typeface="微软雅黑" panose="020B0503020204020204" pitchFamily="34" charset="-122"/>
              </a:rPr>
              <a:t>不同编程语言的初心和适用对象</a:t>
            </a:r>
          </a:p>
        </p:txBody>
      </p:sp>
    </p:spTree>
    <p:extLst>
      <p:ext uri="{BB962C8B-B14F-4D97-AF65-F5344CB8AC3E}">
        <p14:creationId xmlns:p14="http://schemas.microsoft.com/office/powerpoint/2010/main" val="306330740"/>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4"/>
                                        </p:tgtEl>
                                        <p:attrNameLst>
                                          <p:attrName>style.visibility</p:attrName>
                                        </p:attrNameLst>
                                      </p:cBhvr>
                                      <p:to>
                                        <p:strVal val="visible"/>
                                      </p:to>
                                    </p:set>
                                    <p:animEffect transition="in" filter="randombar(horizontal)">
                                      <p:cBhvr>
                                        <p:cTn id="12"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3D2EE8C0-B4BA-4861-9626-5247BEBD837E}"/>
              </a:ext>
            </a:extLst>
          </p:cNvPr>
          <p:cNvSpPr>
            <a:spLocks noGrp="1"/>
          </p:cNvSpPr>
          <p:nvPr>
            <p:ph type="title"/>
          </p:nvPr>
        </p:nvSpPr>
        <p:spPr/>
        <p:txBody>
          <a:bodyPr/>
          <a:lstStyle/>
          <a:p>
            <a:r>
              <a:rPr lang="en-US" altLang="zh-CN" dirty="0"/>
              <a:t>Python</a:t>
            </a:r>
            <a:r>
              <a:rPr lang="zh-CN" altLang="en-US" dirty="0"/>
              <a:t>语言</a:t>
            </a:r>
          </a:p>
        </p:txBody>
      </p:sp>
      <p:pic>
        <p:nvPicPr>
          <p:cNvPr id="6" name="Picture 2">
            <a:extLst>
              <a:ext uri="{FF2B5EF4-FFF2-40B4-BE49-F238E27FC236}">
                <a16:creationId xmlns:a16="http://schemas.microsoft.com/office/drawing/2014/main" id="{6F15FB88-E912-43EE-848E-58A87E82E708}"/>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4094" b="95322" l="864" r="98618">
                        <a14:foregroundMark x1="17098" y1="30994" x2="17098" y2="30994"/>
                        <a14:foregroundMark x1="17789" y1="18129" x2="17789" y2="18129"/>
                        <a14:foregroundMark x1="16408" y1="15789" x2="16408" y2="15789"/>
                        <a14:foregroundMark x1="14680" y1="15205" x2="14680" y2="15205"/>
                        <a14:foregroundMark x1="8981" y1="18129" x2="8981" y2="18129"/>
                        <a14:foregroundMark x1="8981" y1="18129" x2="8981" y2="18129"/>
                        <a14:foregroundMark x1="8981" y1="18129" x2="8981" y2="18129"/>
                        <a14:foregroundMark x1="11572" y1="20468" x2="11572" y2="20468"/>
                        <a14:foregroundMark x1="11572" y1="20468" x2="11572" y2="20468"/>
                        <a14:foregroundMark x1="11917" y1="35088" x2="11917" y2="35088"/>
                        <a14:foregroundMark x1="11917" y1="35088" x2="11917" y2="35088"/>
                        <a14:foregroundMark x1="6908" y1="33918" x2="6908" y2="33918"/>
                        <a14:foregroundMark x1="6908" y1="33918" x2="6908" y2="33918"/>
                        <a14:foregroundMark x1="34542" y1="45029" x2="34542" y2="45029"/>
                        <a14:foregroundMark x1="34542" y1="45029" x2="34542" y2="45029"/>
                        <a14:foregroundMark x1="15889" y1="38012" x2="15889" y2="38012"/>
                        <a14:foregroundMark x1="15889" y1="38012" x2="15889" y2="38012"/>
                        <a14:foregroundMark x1="4663" y1="39766" x2="4663" y2="39766"/>
                        <a14:foregroundMark x1="4663" y1="39766" x2="4663" y2="39766"/>
                        <a14:foregroundMark x1="42142" y1="48538" x2="42142" y2="48538"/>
                        <a14:foregroundMark x1="42142" y1="48538" x2="42142" y2="48538"/>
                        <a14:foregroundMark x1="42142" y1="43860" x2="42142" y2="43860"/>
                        <a14:foregroundMark x1="42142" y1="43275" x2="42142" y2="43275"/>
                        <a14:foregroundMark x1="41278" y1="37427" x2="41278" y2="37427"/>
                        <a14:foregroundMark x1="41278" y1="37427" x2="41278" y2="37427"/>
                        <a14:foregroundMark x1="40069" y1="33918" x2="40069" y2="33918"/>
                        <a14:foregroundMark x1="40069" y1="33918" x2="40069" y2="33918"/>
                        <a14:foregroundMark x1="34542" y1="38596" x2="34542" y2="38596"/>
                        <a14:foregroundMark x1="34542" y1="38596" x2="34542" y2="38596"/>
                        <a14:foregroundMark x1="34197" y1="54386" x2="34197" y2="54386"/>
                        <a14:foregroundMark x1="34197" y1="54386" x2="34197" y2="54386"/>
                        <a14:foregroundMark x1="34888" y1="65497" x2="34888" y2="65497"/>
                        <a14:foregroundMark x1="34888" y1="65497" x2="34888" y2="65497"/>
                        <a14:foregroundMark x1="47496" y1="60234" x2="47496" y2="60234"/>
                        <a14:foregroundMark x1="47496" y1="60234" x2="47496" y2="60234"/>
                        <a14:foregroundMark x1="46805" y1="52047" x2="46805" y2="52047"/>
                        <a14:foregroundMark x1="46805" y1="52047" x2="46805" y2="52047"/>
                        <a14:foregroundMark x1="54404" y1="61988" x2="54404" y2="61988"/>
                        <a14:foregroundMark x1="54404" y1="61988" x2="54404" y2="61988"/>
                        <a14:foregroundMark x1="59758" y1="37427" x2="59758" y2="37427"/>
                        <a14:foregroundMark x1="59758" y1="37427" x2="59758" y2="37427"/>
                        <a14:foregroundMark x1="59758" y1="32164" x2="59758" y2="32164"/>
                        <a14:foregroundMark x1="59758" y1="32164" x2="59758" y2="32164"/>
                        <a14:foregroundMark x1="69775" y1="32164" x2="69775" y2="32164"/>
                        <a14:foregroundMark x1="69775" y1="32164" x2="69775" y2="32164"/>
                        <a14:foregroundMark x1="69775" y1="32164" x2="69775" y2="32164"/>
                        <a14:foregroundMark x1="69775" y1="32164" x2="69775" y2="32164"/>
                        <a14:foregroundMark x1="71848" y1="31579" x2="71848" y2="31579"/>
                        <a14:foregroundMark x1="71848" y1="31579" x2="71848" y2="31579"/>
                        <a14:foregroundMark x1="66667" y1="32749" x2="66667" y2="32749"/>
                        <a14:foregroundMark x1="66667" y1="32749" x2="66667" y2="32749"/>
                        <a14:foregroundMark x1="77547" y1="46784" x2="77547" y2="46784"/>
                        <a14:foregroundMark x1="77547" y1="46784" x2="77547" y2="46784"/>
                        <a14:foregroundMark x1="77547" y1="46784" x2="77547" y2="46784"/>
                        <a14:foregroundMark x1="78756" y1="42105" x2="78756" y2="42105"/>
                        <a14:foregroundMark x1="78756" y1="42105" x2="78756" y2="42105"/>
                        <a14:foregroundMark x1="86356" y1="49123" x2="86356" y2="49123"/>
                        <a14:foregroundMark x1="86356" y1="49123" x2="86356" y2="49123"/>
                        <a14:foregroundMark x1="91019" y1="49708" x2="91019" y2="49708"/>
                        <a14:foregroundMark x1="91019" y1="49708" x2="91019" y2="49708"/>
                        <a14:foregroundMark x1="89983" y1="49708" x2="89983" y2="49708"/>
                        <a14:foregroundMark x1="89983" y1="49708" x2="89983" y2="49708"/>
                        <a14:foregroundMark x1="98618" y1="46199" x2="98618" y2="46199"/>
                        <a14:foregroundMark x1="19689" y1="33918" x2="19689" y2="33918"/>
                        <a14:foregroundMark x1="19689" y1="33918" x2="19689" y2="33918"/>
                        <a14:foregroundMark x1="19171" y1="24561" x2="19171" y2="24561"/>
                        <a14:foregroundMark x1="19171" y1="24561" x2="19171" y2="24561"/>
                        <a14:foregroundMark x1="19344" y1="15789" x2="19344" y2="15789"/>
                        <a14:foregroundMark x1="19344" y1="15789" x2="19344" y2="15789"/>
                        <a14:foregroundMark x1="18653" y1="8772" x2="18653" y2="8772"/>
                        <a14:foregroundMark x1="18653" y1="8772" x2="18653" y2="8772"/>
                        <a14:foregroundMark x1="4836" y1="38596" x2="4836" y2="38596"/>
                        <a14:foregroundMark x1="2936" y1="32749" x2="2763" y2="32749"/>
                        <a14:foregroundMark x1="2763" y1="33333" x2="2763" y2="33333"/>
                        <a14:foregroundMark x1="4318" y1="48538" x2="4318" y2="48538"/>
                        <a14:foregroundMark x1="3282" y1="57310" x2="3282" y2="57310"/>
                        <a14:foregroundMark x1="3282" y1="57895" x2="3282" y2="57895"/>
                        <a14:foregroundMark x1="96718" y1="33918" x2="96718" y2="33918"/>
                        <a14:foregroundMark x1="96718" y1="33918" x2="96718" y2="33918"/>
                      </a14:backgroundRemoval>
                    </a14:imgEffect>
                  </a14:imgLayer>
                </a14:imgProps>
              </a:ext>
              <a:ext uri="{28A0092B-C50C-407E-A947-70E740481C1C}">
                <a14:useLocalDpi xmlns:a14="http://schemas.microsoft.com/office/drawing/2010/main"/>
              </a:ext>
            </a:extLst>
          </a:blip>
          <a:srcRect/>
          <a:stretch>
            <a:fillRect/>
          </a:stretch>
        </p:blipFill>
        <p:spPr bwMode="auto">
          <a:xfrm>
            <a:off x="850843" y="856650"/>
            <a:ext cx="3901065" cy="11521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TextBox 2">
            <a:extLst>
              <a:ext uri="{FF2B5EF4-FFF2-40B4-BE49-F238E27FC236}">
                <a16:creationId xmlns:a16="http://schemas.microsoft.com/office/drawing/2014/main" id="{137022BA-824A-44B5-8389-142EC141CFF2}"/>
              </a:ext>
            </a:extLst>
          </p:cNvPr>
          <p:cNvSpPr txBox="1">
            <a:spLocks noChangeArrowheads="1"/>
          </p:cNvSpPr>
          <p:nvPr/>
        </p:nvSpPr>
        <p:spPr bwMode="auto">
          <a:xfrm>
            <a:off x="457200" y="2203440"/>
            <a:ext cx="4536504" cy="25716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ct val="20000"/>
              </a:spcBef>
              <a:buChar char="•"/>
              <a:defRPr sz="3200">
                <a:solidFill>
                  <a:schemeClr val="tx1"/>
                </a:solidFill>
                <a:latin typeface="Arial" panose="020B0604020202020204" pitchFamily="34" charset="0"/>
                <a:ea typeface="宋体" panose="02010600030101010101" pitchFamily="2" charset="-122"/>
              </a:defRPr>
            </a:lvl1pPr>
            <a:lvl2pPr>
              <a:spcBef>
                <a:spcPct val="20000"/>
              </a:spcBef>
              <a:buChar char="–"/>
              <a:defRPr sz="2800">
                <a:solidFill>
                  <a:schemeClr val="tx1"/>
                </a:solidFill>
                <a:latin typeface="Arial" panose="020B0604020202020204" pitchFamily="34" charset="0"/>
                <a:ea typeface="宋体" panose="02010600030101010101" pitchFamily="2" charset="-122"/>
              </a:defRPr>
            </a:lvl2pPr>
            <a:lvl3pPr marL="1143000" indent="-228600">
              <a:spcBef>
                <a:spcPct val="20000"/>
              </a:spcBef>
              <a:buChar char="•"/>
              <a:defRPr sz="2400">
                <a:solidFill>
                  <a:schemeClr val="tx1"/>
                </a:solidFill>
                <a:latin typeface="Arial" panose="020B0604020202020204" pitchFamily="34" charset="0"/>
                <a:ea typeface="宋体" panose="02010600030101010101" pitchFamily="2" charset="-122"/>
              </a:defRPr>
            </a:lvl3pPr>
            <a:lvl4pPr marL="1600200" indent="-228600">
              <a:spcBef>
                <a:spcPct val="20000"/>
              </a:spcBef>
              <a:buChar char="–"/>
              <a:defRPr sz="2000">
                <a:solidFill>
                  <a:schemeClr val="tx1"/>
                </a:solidFill>
                <a:latin typeface="Arial" panose="020B0604020202020204" pitchFamily="34" charset="0"/>
                <a:ea typeface="宋体" panose="02010600030101010101" pitchFamily="2" charset="-122"/>
              </a:defRPr>
            </a:lvl4pPr>
            <a:lvl5pPr marL="2057400" indent="-228600">
              <a:spcBef>
                <a:spcPct val="20000"/>
              </a:spcBef>
              <a:buChar char="»"/>
              <a:defRPr sz="2000">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20000"/>
              </a:spcBef>
              <a:spcAft>
                <a:spcPct val="0"/>
              </a:spcAft>
              <a:buChar char="»"/>
              <a:defRPr sz="2000">
                <a:solidFill>
                  <a:schemeClr val="tx1"/>
                </a:solidFill>
                <a:latin typeface="Arial" panose="020B0604020202020204" pitchFamily="34" charset="0"/>
                <a:ea typeface="宋体" panose="02010600030101010101" pitchFamily="2" charset="-122"/>
              </a:defRPr>
            </a:lvl9pPr>
          </a:lstStyle>
          <a:p>
            <a:pPr marL="342900" lvl="1" algn="just" defTabSz="685800">
              <a:lnSpc>
                <a:spcPct val="150000"/>
              </a:lnSpc>
              <a:spcBef>
                <a:spcPct val="0"/>
              </a:spcBef>
              <a:buClr>
                <a:srgbClr val="0066FF"/>
              </a:buClr>
              <a:buFont typeface="Wingdings" panose="05000000000000000000" pitchFamily="2" charset="2"/>
              <a:buChar char="n"/>
            </a:pPr>
            <a:r>
              <a:rPr lang="zh-CN" altLang="en-US" sz="2200" b="1" dirty="0">
                <a:solidFill>
                  <a:srgbClr val="000000"/>
                </a:solidFill>
                <a:latin typeface="微软雅黑" panose="020B0503020204020204" pitchFamily="34" charset="-122"/>
                <a:ea typeface="微软雅黑" panose="020B0503020204020204" pitchFamily="34" charset="-122"/>
                <a:cs typeface="+mn-cs"/>
              </a:rPr>
              <a:t> </a:t>
            </a:r>
            <a:r>
              <a:rPr lang="en-US" altLang="zh-CN" sz="2200" b="1" dirty="0">
                <a:solidFill>
                  <a:srgbClr val="FF0000"/>
                </a:solidFill>
                <a:latin typeface="微软雅黑" panose="020B0503020204020204" pitchFamily="34" charset="-122"/>
                <a:ea typeface="微软雅黑" panose="020B0503020204020204" pitchFamily="34" charset="-122"/>
                <a:cs typeface="+mn-cs"/>
              </a:rPr>
              <a:t>Python</a:t>
            </a:r>
            <a:r>
              <a:rPr lang="zh-CN" altLang="en-US" sz="2200" b="1" dirty="0">
                <a:solidFill>
                  <a:srgbClr val="FF0000"/>
                </a:solidFill>
                <a:latin typeface="微软雅黑" panose="020B0503020204020204" pitchFamily="34" charset="-122"/>
                <a:ea typeface="微软雅黑" panose="020B0503020204020204" pitchFamily="34" charset="-122"/>
                <a:cs typeface="+mn-cs"/>
              </a:rPr>
              <a:t>语言是通用语言</a:t>
            </a:r>
            <a:endParaRPr lang="en-US" altLang="zh-CN" sz="2200" b="1" dirty="0">
              <a:solidFill>
                <a:srgbClr val="FF0000"/>
              </a:solidFill>
              <a:latin typeface="微软雅黑" panose="020B0503020204020204" pitchFamily="34" charset="-122"/>
              <a:ea typeface="微软雅黑" panose="020B0503020204020204" pitchFamily="34" charset="-122"/>
              <a:cs typeface="+mn-cs"/>
            </a:endParaRPr>
          </a:p>
          <a:p>
            <a:pPr marL="342900" lvl="1" algn="just" defTabSz="685800">
              <a:lnSpc>
                <a:spcPct val="150000"/>
              </a:lnSpc>
              <a:spcBef>
                <a:spcPct val="0"/>
              </a:spcBef>
              <a:buClr>
                <a:srgbClr val="0066FF"/>
              </a:buClr>
              <a:buFont typeface="Wingdings" panose="05000000000000000000" pitchFamily="2" charset="2"/>
              <a:buChar char="n"/>
            </a:pPr>
            <a:r>
              <a:rPr lang="zh-CN" altLang="en-US" sz="2200" b="1" dirty="0">
                <a:solidFill>
                  <a:srgbClr val="000000"/>
                </a:solidFill>
                <a:latin typeface="微软雅黑" panose="020B0503020204020204" pitchFamily="34" charset="-122"/>
                <a:ea typeface="微软雅黑" panose="020B0503020204020204" pitchFamily="34" charset="-122"/>
                <a:cs typeface="+mn-cs"/>
              </a:rPr>
              <a:t> </a:t>
            </a:r>
            <a:r>
              <a:rPr lang="en-US" altLang="zh-CN" sz="2200" b="1" dirty="0">
                <a:solidFill>
                  <a:srgbClr val="000000"/>
                </a:solidFill>
                <a:latin typeface="微软雅黑" panose="020B0503020204020204" pitchFamily="34" charset="-122"/>
                <a:ea typeface="微软雅黑" panose="020B0503020204020204" pitchFamily="34" charset="-122"/>
                <a:cs typeface="+mn-cs"/>
              </a:rPr>
              <a:t>Python</a:t>
            </a:r>
            <a:r>
              <a:rPr lang="zh-CN" altLang="en-US" sz="2200" b="1" dirty="0">
                <a:solidFill>
                  <a:srgbClr val="000000"/>
                </a:solidFill>
                <a:latin typeface="微软雅黑" panose="020B0503020204020204" pitchFamily="34" charset="-122"/>
                <a:ea typeface="微软雅黑" panose="020B0503020204020204" pitchFamily="34" charset="-122"/>
                <a:cs typeface="+mn-cs"/>
              </a:rPr>
              <a:t>语言是脚本语言</a:t>
            </a:r>
            <a:endParaRPr lang="en-US" altLang="zh-CN" sz="2200" b="1" dirty="0">
              <a:solidFill>
                <a:srgbClr val="000000"/>
              </a:solidFill>
              <a:latin typeface="微软雅黑" panose="020B0503020204020204" pitchFamily="34" charset="-122"/>
              <a:ea typeface="微软雅黑" panose="020B0503020204020204" pitchFamily="34" charset="-122"/>
              <a:cs typeface="+mn-cs"/>
            </a:endParaRPr>
          </a:p>
          <a:p>
            <a:pPr marL="342900" lvl="1" algn="just" defTabSz="685800">
              <a:lnSpc>
                <a:spcPct val="150000"/>
              </a:lnSpc>
              <a:spcBef>
                <a:spcPct val="0"/>
              </a:spcBef>
              <a:buClr>
                <a:srgbClr val="0066FF"/>
              </a:buClr>
              <a:buFont typeface="Wingdings" panose="05000000000000000000" pitchFamily="2" charset="2"/>
              <a:buChar char="n"/>
            </a:pPr>
            <a:r>
              <a:rPr lang="zh-CN" altLang="en-US" sz="2200" b="1" dirty="0">
                <a:solidFill>
                  <a:srgbClr val="000000"/>
                </a:solidFill>
                <a:latin typeface="微软雅黑" panose="020B0503020204020204" pitchFamily="34" charset="-122"/>
                <a:ea typeface="微软雅黑" panose="020B0503020204020204" pitchFamily="34" charset="-122"/>
                <a:cs typeface="+mn-cs"/>
              </a:rPr>
              <a:t> </a:t>
            </a:r>
            <a:r>
              <a:rPr lang="en-US" altLang="zh-CN" sz="2200" b="1" dirty="0">
                <a:solidFill>
                  <a:srgbClr val="000000"/>
                </a:solidFill>
                <a:latin typeface="微软雅黑" panose="020B0503020204020204" pitchFamily="34" charset="-122"/>
                <a:ea typeface="微软雅黑" panose="020B0503020204020204" pitchFamily="34" charset="-122"/>
                <a:cs typeface="+mn-cs"/>
              </a:rPr>
              <a:t>Python</a:t>
            </a:r>
            <a:r>
              <a:rPr lang="zh-CN" altLang="en-US" sz="2200" b="1" dirty="0">
                <a:solidFill>
                  <a:srgbClr val="000000"/>
                </a:solidFill>
                <a:latin typeface="微软雅黑" panose="020B0503020204020204" pitchFamily="34" charset="-122"/>
                <a:ea typeface="微软雅黑" panose="020B0503020204020204" pitchFamily="34" charset="-122"/>
                <a:cs typeface="+mn-cs"/>
              </a:rPr>
              <a:t>语言是开源语言</a:t>
            </a:r>
            <a:endParaRPr lang="en-US" altLang="zh-CN" sz="2200" b="1" dirty="0">
              <a:solidFill>
                <a:srgbClr val="000000"/>
              </a:solidFill>
              <a:latin typeface="微软雅黑" panose="020B0503020204020204" pitchFamily="34" charset="-122"/>
              <a:ea typeface="微软雅黑" panose="020B0503020204020204" pitchFamily="34" charset="-122"/>
              <a:cs typeface="+mn-cs"/>
            </a:endParaRPr>
          </a:p>
          <a:p>
            <a:pPr marL="342900" lvl="1" algn="just" defTabSz="685800">
              <a:lnSpc>
                <a:spcPct val="150000"/>
              </a:lnSpc>
              <a:spcBef>
                <a:spcPct val="0"/>
              </a:spcBef>
              <a:buClr>
                <a:srgbClr val="0066FF"/>
              </a:buClr>
              <a:buFont typeface="Wingdings" panose="05000000000000000000" pitchFamily="2" charset="2"/>
              <a:buChar char="n"/>
            </a:pPr>
            <a:r>
              <a:rPr lang="zh-CN" altLang="en-US" sz="2200" b="1" dirty="0">
                <a:solidFill>
                  <a:srgbClr val="000000"/>
                </a:solidFill>
                <a:latin typeface="微软雅黑" panose="020B0503020204020204" pitchFamily="34" charset="-122"/>
                <a:ea typeface="微软雅黑" panose="020B0503020204020204" pitchFamily="34" charset="-122"/>
                <a:cs typeface="+mn-cs"/>
              </a:rPr>
              <a:t> </a:t>
            </a:r>
            <a:r>
              <a:rPr lang="en-US" altLang="zh-CN" sz="2200" b="1" dirty="0">
                <a:solidFill>
                  <a:srgbClr val="000000"/>
                </a:solidFill>
                <a:latin typeface="微软雅黑" panose="020B0503020204020204" pitchFamily="34" charset="-122"/>
                <a:ea typeface="微软雅黑" panose="020B0503020204020204" pitchFamily="34" charset="-122"/>
                <a:cs typeface="+mn-cs"/>
              </a:rPr>
              <a:t>Python</a:t>
            </a:r>
            <a:r>
              <a:rPr lang="zh-CN" altLang="en-US" sz="2200" b="1" dirty="0">
                <a:solidFill>
                  <a:srgbClr val="000000"/>
                </a:solidFill>
                <a:latin typeface="微软雅黑" panose="020B0503020204020204" pitchFamily="34" charset="-122"/>
                <a:ea typeface="微软雅黑" panose="020B0503020204020204" pitchFamily="34" charset="-122"/>
                <a:cs typeface="+mn-cs"/>
              </a:rPr>
              <a:t>语言是跨平台语言</a:t>
            </a:r>
            <a:endParaRPr lang="en-US" altLang="zh-CN" sz="2200" b="1" dirty="0">
              <a:solidFill>
                <a:srgbClr val="000000"/>
              </a:solidFill>
              <a:latin typeface="微软雅黑" panose="020B0503020204020204" pitchFamily="34" charset="-122"/>
              <a:ea typeface="微软雅黑" panose="020B0503020204020204" pitchFamily="34" charset="-122"/>
              <a:cs typeface="+mn-cs"/>
            </a:endParaRPr>
          </a:p>
          <a:p>
            <a:pPr marL="342900" lvl="1" algn="just" defTabSz="685800">
              <a:lnSpc>
                <a:spcPct val="150000"/>
              </a:lnSpc>
              <a:spcBef>
                <a:spcPct val="0"/>
              </a:spcBef>
              <a:buClr>
                <a:srgbClr val="0066FF"/>
              </a:buClr>
              <a:buFont typeface="Wingdings" panose="05000000000000000000" pitchFamily="2" charset="2"/>
              <a:buChar char="n"/>
            </a:pPr>
            <a:r>
              <a:rPr lang="zh-CN" altLang="en-US" sz="2200" b="1" dirty="0">
                <a:solidFill>
                  <a:srgbClr val="000000"/>
                </a:solidFill>
                <a:latin typeface="微软雅黑" panose="020B0503020204020204" pitchFamily="34" charset="-122"/>
                <a:ea typeface="微软雅黑" panose="020B0503020204020204" pitchFamily="34" charset="-122"/>
                <a:cs typeface="+mn-cs"/>
              </a:rPr>
              <a:t> </a:t>
            </a:r>
            <a:r>
              <a:rPr lang="en-US" altLang="zh-CN" sz="2200" b="1" dirty="0">
                <a:solidFill>
                  <a:srgbClr val="000000"/>
                </a:solidFill>
                <a:latin typeface="微软雅黑" panose="020B0503020204020204" pitchFamily="34" charset="-122"/>
                <a:ea typeface="微软雅黑" panose="020B0503020204020204" pitchFamily="34" charset="-122"/>
                <a:cs typeface="+mn-cs"/>
              </a:rPr>
              <a:t>Python</a:t>
            </a:r>
            <a:r>
              <a:rPr lang="zh-CN" altLang="en-US" sz="2200" b="1" dirty="0">
                <a:solidFill>
                  <a:srgbClr val="000000"/>
                </a:solidFill>
                <a:latin typeface="微软雅黑" panose="020B0503020204020204" pitchFamily="34" charset="-122"/>
                <a:ea typeface="微软雅黑" panose="020B0503020204020204" pitchFamily="34" charset="-122"/>
                <a:cs typeface="+mn-cs"/>
              </a:rPr>
              <a:t>语言是多模型语言</a:t>
            </a:r>
            <a:endParaRPr lang="en-US" altLang="zh-CN" sz="2200" b="1" dirty="0">
              <a:solidFill>
                <a:srgbClr val="000000"/>
              </a:solidFill>
              <a:latin typeface="微软雅黑" panose="020B0503020204020204" pitchFamily="34" charset="-122"/>
              <a:ea typeface="微软雅黑" panose="020B0503020204020204" pitchFamily="34" charset="-122"/>
              <a:cs typeface="+mn-cs"/>
            </a:endParaRPr>
          </a:p>
        </p:txBody>
      </p:sp>
      <p:sp>
        <p:nvSpPr>
          <p:cNvPr id="8" name="TextBox 2">
            <a:extLst>
              <a:ext uri="{FF2B5EF4-FFF2-40B4-BE49-F238E27FC236}">
                <a16:creationId xmlns:a16="http://schemas.microsoft.com/office/drawing/2014/main" id="{B6CE8523-944B-4350-9D9E-CEA099CE8A71}"/>
              </a:ext>
            </a:extLst>
          </p:cNvPr>
          <p:cNvSpPr txBox="1">
            <a:spLocks noChangeArrowheads="1"/>
          </p:cNvSpPr>
          <p:nvPr/>
        </p:nvSpPr>
        <p:spPr bwMode="auto">
          <a:xfrm>
            <a:off x="5148064" y="2982043"/>
            <a:ext cx="349250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eaLnBrk="0" hangingPunct="0">
              <a:defRPr>
                <a:solidFill>
                  <a:schemeClr val="tx1"/>
                </a:solidFill>
                <a:latin typeface="Arial" panose="020B0604020202020204" pitchFamily="34" charset="0"/>
                <a:ea typeface="宋体" panose="02010600030101010101" pitchFamily="2" charset="-122"/>
              </a:defRPr>
            </a:lvl1pPr>
            <a:lvl2pPr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lvl="1" algn="just" eaLnBrk="1" hangingPunct="1">
              <a:lnSpc>
                <a:spcPct val="150000"/>
              </a:lnSpc>
              <a:buClr>
                <a:srgbClr val="0066FF"/>
              </a:buClr>
            </a:pPr>
            <a:r>
              <a:rPr lang="en-US" altLang="zh-CN" sz="2200" b="1" dirty="0">
                <a:latin typeface="微软雅黑" panose="020B0503020204020204" pitchFamily="34" charset="-122"/>
                <a:ea typeface="微软雅黑" panose="020B0503020204020204" pitchFamily="34" charset="-122"/>
              </a:rPr>
              <a:t>Guido van Rossum</a:t>
            </a:r>
          </a:p>
          <a:p>
            <a:pPr lvl="1" algn="just" eaLnBrk="1" hangingPunct="1">
              <a:lnSpc>
                <a:spcPct val="150000"/>
              </a:lnSpc>
              <a:buClr>
                <a:srgbClr val="0066FF"/>
              </a:buClr>
            </a:pPr>
            <a:r>
              <a:rPr lang="en-US" altLang="zh-CN" sz="2200" b="1" dirty="0">
                <a:latin typeface="微软雅黑" panose="020B0503020204020204" pitchFamily="34" charset="-122"/>
                <a:ea typeface="微软雅黑" panose="020B0503020204020204" pitchFamily="34" charset="-122"/>
              </a:rPr>
              <a:t>Python</a:t>
            </a:r>
            <a:r>
              <a:rPr lang="zh-CN" altLang="en-US" sz="2200" b="1" dirty="0">
                <a:latin typeface="微软雅黑" panose="020B0503020204020204" pitchFamily="34" charset="-122"/>
                <a:ea typeface="微软雅黑" panose="020B0503020204020204" pitchFamily="34" charset="-122"/>
              </a:rPr>
              <a:t>语言创立者</a:t>
            </a:r>
            <a:endParaRPr lang="en-US" altLang="zh-CN" sz="2200" b="1" dirty="0">
              <a:latin typeface="微软雅黑" panose="020B0503020204020204" pitchFamily="34" charset="-122"/>
              <a:ea typeface="微软雅黑" panose="020B0503020204020204" pitchFamily="34" charset="-122"/>
            </a:endParaRPr>
          </a:p>
          <a:p>
            <a:pPr lvl="1" algn="just" eaLnBrk="1" hangingPunct="1">
              <a:lnSpc>
                <a:spcPct val="150000"/>
              </a:lnSpc>
              <a:buClr>
                <a:srgbClr val="0066FF"/>
              </a:buClr>
            </a:pPr>
            <a:r>
              <a:rPr lang="en-US" altLang="zh-CN" sz="2200" b="1" dirty="0">
                <a:latin typeface="微软雅黑" panose="020B0503020204020204" pitchFamily="34" charset="-122"/>
                <a:ea typeface="微软雅黑" panose="020B0503020204020204" pitchFamily="34" charset="-122"/>
              </a:rPr>
              <a:t>2002</a:t>
            </a:r>
            <a:r>
              <a:rPr lang="zh-CN" altLang="en-US" sz="2200" b="1" dirty="0">
                <a:latin typeface="微软雅黑" panose="020B0503020204020204" pitchFamily="34" charset="-122"/>
                <a:ea typeface="微软雅黑" panose="020B0503020204020204" pitchFamily="34" charset="-122"/>
              </a:rPr>
              <a:t>年，</a:t>
            </a:r>
            <a:r>
              <a:rPr lang="en-US" altLang="zh-CN" sz="2200" b="1" dirty="0">
                <a:latin typeface="微软雅黑" panose="020B0503020204020204" pitchFamily="34" charset="-122"/>
                <a:ea typeface="微软雅黑" panose="020B0503020204020204" pitchFamily="34" charset="-122"/>
              </a:rPr>
              <a:t>Python 2.x</a:t>
            </a:r>
          </a:p>
          <a:p>
            <a:pPr lvl="1" algn="just" eaLnBrk="1" hangingPunct="1">
              <a:lnSpc>
                <a:spcPct val="150000"/>
              </a:lnSpc>
              <a:buClr>
                <a:srgbClr val="0066FF"/>
              </a:buClr>
            </a:pPr>
            <a:r>
              <a:rPr lang="en-US" altLang="zh-CN" sz="2200" b="1" dirty="0">
                <a:latin typeface="微软雅黑" panose="020B0503020204020204" pitchFamily="34" charset="-122"/>
                <a:ea typeface="微软雅黑" panose="020B0503020204020204" pitchFamily="34" charset="-122"/>
              </a:rPr>
              <a:t>2008</a:t>
            </a:r>
            <a:r>
              <a:rPr lang="zh-CN" altLang="en-US" sz="2200" b="1" dirty="0">
                <a:latin typeface="微软雅黑" panose="020B0503020204020204" pitchFamily="34" charset="-122"/>
                <a:ea typeface="微软雅黑" panose="020B0503020204020204" pitchFamily="34" charset="-122"/>
              </a:rPr>
              <a:t>年，</a:t>
            </a:r>
            <a:r>
              <a:rPr lang="en-US" altLang="zh-CN" sz="2200" b="1" dirty="0">
                <a:latin typeface="微软雅黑" panose="020B0503020204020204" pitchFamily="34" charset="-122"/>
                <a:ea typeface="微软雅黑" panose="020B0503020204020204" pitchFamily="34" charset="-122"/>
              </a:rPr>
              <a:t>Python 3.x</a:t>
            </a:r>
          </a:p>
        </p:txBody>
      </p:sp>
      <p:pic>
        <p:nvPicPr>
          <p:cNvPr id="9" name="Picture 7" descr="c:\users\tian\appdata\roaming\360se6\User Data\temp\DO6GvRlo.gif">
            <a:extLst>
              <a:ext uri="{FF2B5EF4-FFF2-40B4-BE49-F238E27FC236}">
                <a16:creationId xmlns:a16="http://schemas.microsoft.com/office/drawing/2014/main" id="{0CAFA8F6-5BC7-40AE-BD25-4EF2120F1715}"/>
              </a:ext>
            </a:extLst>
          </p:cNvPr>
          <p:cNvPicPr>
            <a:picLocks noChangeAspect="1" noChangeArrowheads="1"/>
          </p:cNvPicPr>
          <p:nvPr/>
        </p:nvPicPr>
        <p:blipFill>
          <a:blip r:embed="rId5">
            <a:extLst>
              <a:ext uri="{28A0092B-C50C-407E-A947-70E740481C1C}">
                <a14:useLocalDpi xmlns:a14="http://schemas.microsoft.com/office/drawing/2010/main"/>
              </a:ext>
            </a:extLst>
          </a:blip>
          <a:srcRect/>
          <a:stretch>
            <a:fillRect/>
          </a:stretch>
        </p:blipFill>
        <p:spPr bwMode="auto">
          <a:xfrm>
            <a:off x="5875173" y="789841"/>
            <a:ext cx="1965960" cy="21236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40968549"/>
      </p:ext>
    </p:extLst>
  </p:cSld>
  <p:clrMapOvr>
    <a:masterClrMapping/>
  </p:clrMapOvr>
  <p:transition spd="slow">
    <p:wipe dir="d"/>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88278B0-C55B-454D-9959-2B6241631468}"/>
              </a:ext>
            </a:extLst>
          </p:cNvPr>
          <p:cNvSpPr>
            <a:spLocks noGrp="1"/>
          </p:cNvSpPr>
          <p:nvPr>
            <p:ph type="title"/>
          </p:nvPr>
        </p:nvSpPr>
        <p:spPr/>
        <p:txBody>
          <a:bodyPr/>
          <a:lstStyle/>
          <a:p>
            <a:r>
              <a:rPr lang="en-US" altLang="zh-CN" dirty="0"/>
              <a:t>Python</a:t>
            </a:r>
            <a:r>
              <a:rPr lang="zh-CN" altLang="en-US" dirty="0"/>
              <a:t>语言</a:t>
            </a:r>
          </a:p>
        </p:txBody>
      </p:sp>
      <p:sp>
        <p:nvSpPr>
          <p:cNvPr id="4" name="TextBox 15">
            <a:extLst>
              <a:ext uri="{FF2B5EF4-FFF2-40B4-BE49-F238E27FC236}">
                <a16:creationId xmlns:a16="http://schemas.microsoft.com/office/drawing/2014/main" id="{DA2687E3-EFB5-4CC2-A0D6-135AB43A8314}"/>
              </a:ext>
            </a:extLst>
          </p:cNvPr>
          <p:cNvSpPr txBox="1"/>
          <p:nvPr/>
        </p:nvSpPr>
        <p:spPr>
          <a:xfrm>
            <a:off x="663017" y="1072047"/>
            <a:ext cx="3690899" cy="3416320"/>
          </a:xfrm>
          <a:prstGeom prst="rect">
            <a:avLst/>
          </a:prstGeom>
          <a:noFill/>
        </p:spPr>
        <p:txBody>
          <a:bodyPr wrap="square" rtlCol="0">
            <a:spAutoFit/>
          </a:bodyPr>
          <a:lstStyle/>
          <a:p>
            <a:pPr algn="ct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cs typeface="Lato Regular"/>
              </a:rPr>
              <a:t>优美简洁</a:t>
            </a:r>
            <a:endParaRPr lang="en-US" altLang="zh-CN" sz="2400" b="1" dirty="0">
              <a:solidFill>
                <a:srgbClr val="C00000"/>
              </a:solidFill>
              <a:latin typeface="微软雅黑" panose="020B0503020204020204" pitchFamily="34" charset="-122"/>
              <a:ea typeface="微软雅黑" panose="020B0503020204020204" pitchFamily="34" charset="-122"/>
              <a:cs typeface="Lato Regular"/>
            </a:endParaRPr>
          </a:p>
          <a:p>
            <a:pPr marL="457200" indent="-457200" algn="l">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cs typeface="Lato Regular"/>
              </a:rPr>
              <a:t>C</a:t>
            </a:r>
            <a:r>
              <a:rPr lang="zh-CN" altLang="en-US" sz="2400" b="1" dirty="0">
                <a:latin typeface="微软雅黑" panose="020B0503020204020204" pitchFamily="34" charset="-122"/>
                <a:ea typeface="微软雅黑" panose="020B0503020204020204" pitchFamily="34" charset="-122"/>
                <a:cs typeface="Lato Regular"/>
              </a:rPr>
              <a:t>代码量的</a:t>
            </a:r>
            <a:r>
              <a:rPr lang="en-US" altLang="zh-CN" sz="2400" b="1" dirty="0">
                <a:latin typeface="微软雅黑" panose="020B0503020204020204" pitchFamily="34" charset="-122"/>
                <a:ea typeface="微软雅黑" panose="020B0503020204020204" pitchFamily="34" charset="-122"/>
                <a:cs typeface="Lato Regular"/>
              </a:rPr>
              <a:t>10%</a:t>
            </a:r>
          </a:p>
          <a:p>
            <a:pPr marL="457200" indent="-457200" algn="l">
              <a:lnSpc>
                <a:spcPct val="150000"/>
              </a:lnSpc>
              <a:buFont typeface="Arial" panose="020B0604020202020204" pitchFamily="34" charset="0"/>
              <a:buChar char="•"/>
            </a:pPr>
            <a:r>
              <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Lato Regular"/>
              </a:rPr>
              <a:t>强制可读性</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cs typeface="Lato Regular"/>
            </a:endParaRPr>
          </a:p>
          <a:p>
            <a:pPr marL="457200" indent="-457200" algn="l">
              <a:lnSpc>
                <a:spcPct val="150000"/>
              </a:lnSpc>
              <a:buFont typeface="Arial" panose="020B0604020202020204" pitchFamily="34" charset="0"/>
              <a:buChar char="•"/>
            </a:pPr>
            <a:r>
              <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Lato Regular"/>
              </a:rPr>
              <a:t>较少的底层语法元素</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cs typeface="Lato Regular"/>
            </a:endParaRPr>
          </a:p>
          <a:p>
            <a:pPr marL="457200" indent="-457200" algn="l">
              <a:lnSpc>
                <a:spcPct val="150000"/>
              </a:lnSpc>
              <a:buFont typeface="Arial" panose="020B0604020202020204" pitchFamily="34" charset="0"/>
              <a:buChar char="•"/>
            </a:pPr>
            <a:r>
              <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Lato Regular"/>
              </a:rPr>
              <a:t>多种编程方式</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cs typeface="Lato Regular"/>
            </a:endParaRPr>
          </a:p>
          <a:p>
            <a:pPr marL="457200" indent="-457200" algn="l">
              <a:lnSpc>
                <a:spcPct val="150000"/>
              </a:lnSpc>
              <a:buFont typeface="Arial" panose="020B0604020202020204" pitchFamily="34" charset="0"/>
              <a:buChar char="•"/>
            </a:pPr>
            <a:r>
              <a:rPr lang="zh-CN" altLang="en-US" sz="2400" b="1" dirty="0">
                <a:solidFill>
                  <a:schemeClr val="bg1">
                    <a:lumMod val="50000"/>
                  </a:schemeClr>
                </a:solidFill>
                <a:latin typeface="微软雅黑" panose="020B0503020204020204" pitchFamily="34" charset="-122"/>
                <a:ea typeface="微软雅黑" panose="020B0503020204020204" pitchFamily="34" charset="-122"/>
                <a:cs typeface="Lato Regular"/>
              </a:rPr>
              <a:t>粘性跨平台</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cs typeface="Lato Regular"/>
            </a:endParaRPr>
          </a:p>
        </p:txBody>
      </p:sp>
      <p:sp>
        <p:nvSpPr>
          <p:cNvPr id="5" name="箭头: 右 4">
            <a:extLst>
              <a:ext uri="{FF2B5EF4-FFF2-40B4-BE49-F238E27FC236}">
                <a16:creationId xmlns:a16="http://schemas.microsoft.com/office/drawing/2014/main" id="{FB57535C-121A-4CAF-A39F-3E708E9635DD}"/>
              </a:ext>
            </a:extLst>
          </p:cNvPr>
          <p:cNvSpPr/>
          <p:nvPr/>
        </p:nvSpPr>
        <p:spPr>
          <a:xfrm>
            <a:off x="4499992" y="2571750"/>
            <a:ext cx="576064" cy="504056"/>
          </a:xfrm>
          <a:prstGeom prst="rightArrow">
            <a:avLst/>
          </a:prstGeom>
          <a:solidFill>
            <a:srgbClr val="FF99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TextBox 15">
            <a:extLst>
              <a:ext uri="{FF2B5EF4-FFF2-40B4-BE49-F238E27FC236}">
                <a16:creationId xmlns:a16="http://schemas.microsoft.com/office/drawing/2014/main" id="{5F4470F9-A568-486F-B7ED-4AE87A453B32}"/>
              </a:ext>
            </a:extLst>
          </p:cNvPr>
          <p:cNvSpPr txBox="1"/>
          <p:nvPr/>
        </p:nvSpPr>
        <p:spPr>
          <a:xfrm>
            <a:off x="5306614" y="1075384"/>
            <a:ext cx="3528392" cy="3416320"/>
          </a:xfrm>
          <a:prstGeom prst="rect">
            <a:avLst/>
          </a:prstGeom>
          <a:noFill/>
        </p:spPr>
        <p:txBody>
          <a:bodyPr wrap="square" rtlCol="0">
            <a:spAutoFit/>
          </a:bodyPr>
          <a:lstStyle/>
          <a:p>
            <a:pPr algn="ctr">
              <a:lnSpc>
                <a:spcPct val="150000"/>
              </a:lnSpc>
            </a:pPr>
            <a:r>
              <a:rPr lang="zh-CN" altLang="en-US" sz="2400" b="1" dirty="0">
                <a:solidFill>
                  <a:srgbClr val="C00000"/>
                </a:solidFill>
                <a:latin typeface="微软雅黑" panose="020B0503020204020204" pitchFamily="34" charset="-122"/>
                <a:ea typeface="微软雅黑" panose="020B0503020204020204" pitchFamily="34" charset="-122"/>
                <a:cs typeface="Lato Regular"/>
              </a:rPr>
              <a:t>生态高产</a:t>
            </a:r>
            <a:endParaRPr lang="en-US" altLang="zh-CN" sz="2400" b="1" dirty="0">
              <a:solidFill>
                <a:srgbClr val="C00000"/>
              </a:solidFill>
              <a:latin typeface="微软雅黑" panose="020B0503020204020204" pitchFamily="34" charset="-122"/>
              <a:ea typeface="微软雅黑" panose="020B0503020204020204" pitchFamily="34" charset="-122"/>
              <a:cs typeface="Lato Regular"/>
            </a:endParaRPr>
          </a:p>
          <a:p>
            <a:pPr marL="457200" indent="-457200" algn="l">
              <a:lnSpc>
                <a:spcPct val="150000"/>
              </a:lnSpc>
              <a:buFont typeface="Arial" panose="020B0604020202020204" pitchFamily="34" charset="0"/>
              <a:buChar char="•"/>
            </a:pPr>
            <a:r>
              <a:rPr lang="en-US" altLang="zh-CN" sz="2400" b="1" dirty="0">
                <a:latin typeface="微软雅黑" panose="020B0503020204020204" pitchFamily="34" charset="-122"/>
                <a:ea typeface="微软雅黑" panose="020B0503020204020204" pitchFamily="34" charset="-122"/>
              </a:rPr>
              <a:t>&gt;12</a:t>
            </a:r>
            <a:r>
              <a:rPr lang="zh-CN" altLang="en-US" sz="2400" b="1" dirty="0">
                <a:latin typeface="微软雅黑" panose="020B0503020204020204" pitchFamily="34" charset="-122"/>
                <a:ea typeface="微软雅黑" panose="020B0503020204020204" pitchFamily="34" charset="-122"/>
              </a:rPr>
              <a:t>万第三方库</a:t>
            </a:r>
            <a:endParaRPr lang="en-US" altLang="zh-CN" sz="2400" b="1" dirty="0">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20204" pitchFamily="34" charset="0"/>
              <a:buChar char="•"/>
            </a:pP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避免重复造轮子</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20204" pitchFamily="34" charset="0"/>
              <a:buChar char="•"/>
            </a:pP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开放共享</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20204" pitchFamily="34" charset="0"/>
              <a:buChar char="•"/>
            </a:pP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创新想到做到</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a:p>
            <a:pPr marL="457200" indent="-457200" algn="l">
              <a:lnSpc>
                <a:spcPct val="150000"/>
              </a:lnSpc>
              <a:buFont typeface="Arial" panose="020B0604020202020204" pitchFamily="34" charset="0"/>
              <a:buChar char="•"/>
            </a:pPr>
            <a:r>
              <a:rPr lang="zh-CN" altLang="en-US" sz="2400" b="1" dirty="0">
                <a:solidFill>
                  <a:schemeClr val="bg1">
                    <a:lumMod val="50000"/>
                  </a:schemeClr>
                </a:solidFill>
                <a:latin typeface="微软雅黑" panose="020B0503020204020204" pitchFamily="34" charset="-122"/>
                <a:ea typeface="微软雅黑" panose="020B0503020204020204" pitchFamily="34" charset="-122"/>
              </a:rPr>
              <a:t>不囿操作系统平台</a:t>
            </a:r>
            <a:endParaRPr lang="en-US" altLang="zh-CN" sz="2400" b="1" dirty="0">
              <a:solidFill>
                <a:schemeClr val="bg1">
                  <a:lumMod val="50000"/>
                </a:schemeClr>
              </a:solidFill>
              <a:latin typeface="微软雅黑" panose="020B0503020204020204" pitchFamily="34" charset="-122"/>
              <a:ea typeface="微软雅黑" panose="020B0503020204020204" pitchFamily="34" charset="-122"/>
            </a:endParaRPr>
          </a:p>
        </p:txBody>
      </p:sp>
      <p:sp>
        <p:nvSpPr>
          <p:cNvPr id="7" name="矩形 6">
            <a:extLst>
              <a:ext uri="{FF2B5EF4-FFF2-40B4-BE49-F238E27FC236}">
                <a16:creationId xmlns:a16="http://schemas.microsoft.com/office/drawing/2014/main" id="{F2F2BDDC-8F7E-4712-BD7F-49FB74567BB0}"/>
              </a:ext>
            </a:extLst>
          </p:cNvPr>
          <p:cNvSpPr/>
          <p:nvPr/>
        </p:nvSpPr>
        <p:spPr>
          <a:xfrm>
            <a:off x="3722438" y="1194016"/>
            <a:ext cx="837089" cy="523220"/>
          </a:xfrm>
          <a:prstGeom prst="rect">
            <a:avLst/>
          </a:prstGeom>
          <a:ln w="19050">
            <a:solidFill>
              <a:srgbClr val="C00000"/>
            </a:solidFill>
          </a:ln>
        </p:spPr>
        <p:txBody>
          <a:bodyPr wrap="none">
            <a:spAutoFit/>
          </a:bodyPr>
          <a:lstStyle/>
          <a:p>
            <a:r>
              <a:rPr lang="en-US" altLang="zh-CN" sz="2800" b="1" dirty="0">
                <a:latin typeface="微软雅黑" panose="020B0503020204020204" pitchFamily="34" charset="-122"/>
                <a:ea typeface="微软雅黑" panose="020B0503020204020204" pitchFamily="34" charset="-122"/>
                <a:cs typeface="Lato Regular"/>
              </a:rPr>
              <a:t>10x</a:t>
            </a:r>
            <a:endParaRPr lang="zh-CN" altLang="en-US" sz="2400" dirty="0"/>
          </a:p>
        </p:txBody>
      </p:sp>
      <p:sp>
        <p:nvSpPr>
          <p:cNvPr id="8" name="矩形 7">
            <a:extLst>
              <a:ext uri="{FF2B5EF4-FFF2-40B4-BE49-F238E27FC236}">
                <a16:creationId xmlns:a16="http://schemas.microsoft.com/office/drawing/2014/main" id="{89A2C20D-2905-45E1-8CE8-3A2362E72501}"/>
              </a:ext>
            </a:extLst>
          </p:cNvPr>
          <p:cNvSpPr/>
          <p:nvPr/>
        </p:nvSpPr>
        <p:spPr>
          <a:xfrm>
            <a:off x="4790085" y="1192349"/>
            <a:ext cx="837089" cy="523220"/>
          </a:xfrm>
          <a:prstGeom prst="rect">
            <a:avLst/>
          </a:prstGeom>
          <a:ln w="19050">
            <a:solidFill>
              <a:srgbClr val="C00000"/>
            </a:solidFill>
          </a:ln>
        </p:spPr>
        <p:txBody>
          <a:bodyPr wrap="none">
            <a:spAutoFit/>
          </a:bodyPr>
          <a:lstStyle/>
          <a:p>
            <a:r>
              <a:rPr lang="en-US" altLang="zh-CN" sz="2800" b="1" dirty="0">
                <a:latin typeface="微软雅黑" panose="020B0503020204020204" pitchFamily="34" charset="-122"/>
                <a:ea typeface="微软雅黑" panose="020B0503020204020204" pitchFamily="34" charset="-122"/>
                <a:cs typeface="Lato Regular"/>
              </a:rPr>
              <a:t>10x</a:t>
            </a:r>
            <a:endParaRPr lang="zh-CN" altLang="en-US" sz="2400" dirty="0"/>
          </a:p>
        </p:txBody>
      </p:sp>
      <p:sp>
        <p:nvSpPr>
          <p:cNvPr id="9" name="矩形 8">
            <a:extLst>
              <a:ext uri="{FF2B5EF4-FFF2-40B4-BE49-F238E27FC236}">
                <a16:creationId xmlns:a16="http://schemas.microsoft.com/office/drawing/2014/main" id="{1DB6536E-7A2C-468D-B5C6-813910A2CFFC}"/>
              </a:ext>
            </a:extLst>
          </p:cNvPr>
          <p:cNvSpPr/>
          <p:nvPr/>
        </p:nvSpPr>
        <p:spPr bwMode="auto">
          <a:xfrm>
            <a:off x="3563888" y="1059582"/>
            <a:ext cx="2232248" cy="792088"/>
          </a:xfrm>
          <a:prstGeom prst="rect">
            <a:avLst/>
          </a:prstGeom>
          <a:noFill/>
          <a:ln w="22225" cap="flat" cmpd="sng" algn="ctr">
            <a:solidFill>
              <a:srgbClr val="C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zh-CN" altLang="en-US" sz="56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21569642"/>
      </p:ext>
    </p:extLst>
  </p:cSld>
  <p:clrMapOvr>
    <a:masterClrMapping/>
  </p:clrMapOvr>
  <p:transition spd="slow">
    <p:wipe dir="d"/>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fade">
                                      <p:cBhvr>
                                        <p:cTn id="17" dur="500"/>
                                        <p:tgtEl>
                                          <p:spTgt spid="6"/>
                                        </p:tgtEl>
                                      </p:cBhvr>
                                    </p:animEffect>
                                  </p:childTnLst>
                                </p:cTn>
                              </p:par>
                            </p:childTnLst>
                          </p:cTn>
                        </p:par>
                      </p:childTnLst>
                    </p:cTn>
                  </p:par>
                  <p:par>
                    <p:cTn id="18" fill="hold">
                      <p:stCondLst>
                        <p:cond delay="indefinite"/>
                      </p:stCondLst>
                      <p:childTnLst>
                        <p:par>
                          <p:cTn id="19" fill="hold">
                            <p:stCondLst>
                              <p:cond delay="0"/>
                            </p:stCondLst>
                            <p:childTnLst>
                              <p:par>
                                <p:cTn id="20" presetID="16" presetClass="entr" presetSubtype="21" fill="hold" grpId="0" nodeType="clickEffect">
                                  <p:stCondLst>
                                    <p:cond delay="0"/>
                                  </p:stCondLst>
                                  <p:childTnLst>
                                    <p:set>
                                      <p:cBhvr>
                                        <p:cTn id="21" dur="1" fill="hold">
                                          <p:stCondLst>
                                            <p:cond delay="0"/>
                                          </p:stCondLst>
                                        </p:cTn>
                                        <p:tgtEl>
                                          <p:spTgt spid="8"/>
                                        </p:tgtEl>
                                        <p:attrNameLst>
                                          <p:attrName>style.visibility</p:attrName>
                                        </p:attrNameLst>
                                      </p:cBhvr>
                                      <p:to>
                                        <p:strVal val="visible"/>
                                      </p:to>
                                    </p:set>
                                    <p:animEffect transition="in" filter="barn(inVertical)">
                                      <p:cBhvr>
                                        <p:cTn id="22" dur="500"/>
                                        <p:tgtEl>
                                          <p:spTgt spid="8"/>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4"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wipe(down)">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p:bldP spid="7" grpId="0" animBg="1"/>
      <p:bldP spid="8" grpId="0" animBg="1"/>
      <p:bldP spid="9" grpId="0" animBg="1"/>
    </p:bldLst>
  </p:timing>
</p:sld>
</file>

<file path=ppt/theme/theme1.xml><?xml version="1.0" encoding="utf-8"?>
<a:theme xmlns:a="http://schemas.openxmlformats.org/drawingml/2006/main" name="计算机网络导论">
  <a:themeElements>
    <a:clrScheme name="Office 主题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fontScheme name="Office 主题">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raClrScheme>
      <a:clrScheme name="Office 主题 1">
        <a:dk1>
          <a:srgbClr val="1D4940"/>
        </a:dk1>
        <a:lt1>
          <a:srgbClr val="FFFFFF"/>
        </a:lt1>
        <a:dk2>
          <a:srgbClr val="3F716F"/>
        </a:dk2>
        <a:lt2>
          <a:srgbClr val="C0C0C0"/>
        </a:lt2>
        <a:accent1>
          <a:srgbClr val="669E86"/>
        </a:accent1>
        <a:accent2>
          <a:srgbClr val="A2CAB4"/>
        </a:accent2>
        <a:accent3>
          <a:srgbClr val="FFFFFF"/>
        </a:accent3>
        <a:accent4>
          <a:srgbClr val="173D35"/>
        </a:accent4>
        <a:accent5>
          <a:srgbClr val="B8CCC3"/>
        </a:accent5>
        <a:accent6>
          <a:srgbClr val="92B7A3"/>
        </a:accent6>
        <a:hlink>
          <a:srgbClr val="8CA35F"/>
        </a:hlink>
        <a:folHlink>
          <a:srgbClr val="C1B05D"/>
        </a:folHlink>
      </a:clrScheme>
      <a:clrMap bg1="lt1" tx1="dk1" bg2="lt2" tx2="dk2" accent1="accent1" accent2="accent2" accent3="accent3" accent4="accent4" accent5="accent5" accent6="accent6" hlink="hlink" folHlink="folHlink"/>
    </a:extraClrScheme>
    <a:extraClrScheme>
      <a:clrScheme name="Office 主题 2">
        <a:dk1>
          <a:srgbClr val="093575"/>
        </a:dk1>
        <a:lt1>
          <a:srgbClr val="FFFFFF"/>
        </a:lt1>
        <a:dk2>
          <a:srgbClr val="000066"/>
        </a:dk2>
        <a:lt2>
          <a:srgbClr val="808080"/>
        </a:lt2>
        <a:accent1>
          <a:srgbClr val="4B92E1"/>
        </a:accent1>
        <a:accent2>
          <a:srgbClr val="99CCFF"/>
        </a:accent2>
        <a:accent3>
          <a:srgbClr val="FFFFFF"/>
        </a:accent3>
        <a:accent4>
          <a:srgbClr val="062C63"/>
        </a:accent4>
        <a:accent5>
          <a:srgbClr val="B1C7EE"/>
        </a:accent5>
        <a:accent6>
          <a:srgbClr val="8AB9E7"/>
        </a:accent6>
        <a:hlink>
          <a:srgbClr val="0066CC"/>
        </a:hlink>
        <a:folHlink>
          <a:srgbClr val="AF67FF"/>
        </a:folHlink>
      </a:clrScheme>
      <a:clrMap bg1="lt1" tx1="dk1" bg2="lt2" tx2="dk2" accent1="accent1" accent2="accent2" accent3="accent3" accent4="accent4" accent5="accent5" accent6="accent6" hlink="hlink" folHlink="folHlink"/>
    </a:extraClrScheme>
    <a:extraClrScheme>
      <a:clrScheme name="Office 主题 3">
        <a:dk1>
          <a:srgbClr val="0B4C5B"/>
        </a:dk1>
        <a:lt1>
          <a:srgbClr val="FFFFFF"/>
        </a:lt1>
        <a:dk2>
          <a:srgbClr val="000000"/>
        </a:dk2>
        <a:lt2>
          <a:srgbClr val="969696"/>
        </a:lt2>
        <a:accent1>
          <a:srgbClr val="E3BE05"/>
        </a:accent1>
        <a:accent2>
          <a:srgbClr val="81C200"/>
        </a:accent2>
        <a:accent3>
          <a:srgbClr val="FFFFFF"/>
        </a:accent3>
        <a:accent4>
          <a:srgbClr val="08404C"/>
        </a:accent4>
        <a:accent5>
          <a:srgbClr val="EFDBAA"/>
        </a:accent5>
        <a:accent6>
          <a:srgbClr val="74B000"/>
        </a:accent6>
        <a:hlink>
          <a:srgbClr val="CC3300"/>
        </a:hlink>
        <a:folHlink>
          <a:srgbClr val="99660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计算机网络导论" id="{9B6757F1-39F4-4CAD-A453-7C86058A60BC}" vid="{AF05E7AE-231F-4B09-9E2E-3493E49854C0}"/>
    </a:ext>
  </a:extLst>
</a:theme>
</file>

<file path=ppt/theme/theme2.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
      <a:dk1>
        <a:srgbClr val="000000"/>
      </a:dk1>
      <a:lt1>
        <a:srgbClr val="FFFFFF"/>
      </a:lt1>
      <a:dk2>
        <a:srgbClr val="000000"/>
      </a:dk2>
      <a:lt2>
        <a:srgbClr val="919191"/>
      </a:lt2>
      <a:accent1>
        <a:srgbClr val="618FFD"/>
      </a:accent1>
      <a:accent2>
        <a:srgbClr val="00AE00"/>
      </a:accent2>
      <a:accent3>
        <a:srgbClr val="FFFFFF"/>
      </a:accent3>
      <a:accent4>
        <a:srgbClr val="000000"/>
      </a:accent4>
      <a:accent5>
        <a:srgbClr val="B7C6FE"/>
      </a:accent5>
      <a:accent6>
        <a:srgbClr val="009D00"/>
      </a:accent6>
      <a:hlink>
        <a:srgbClr val="FC0128"/>
      </a:hlink>
      <a:folHlink>
        <a:srgbClr val="CECECE"/>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44661</TotalTime>
  <Pages>242</Pages>
  <Words>3405</Words>
  <Application>Microsoft Office PowerPoint</Application>
  <PresentationFormat>全屏显示(16:9)</PresentationFormat>
  <Paragraphs>466</Paragraphs>
  <Slides>48</Slides>
  <Notes>7</Notes>
  <HiddenSlides>0</HiddenSlides>
  <MMClips>0</MMClips>
  <ScaleCrop>false</ScaleCrop>
  <HeadingPairs>
    <vt:vector size="6" baseType="variant">
      <vt:variant>
        <vt:lpstr>已用的字体</vt:lpstr>
      </vt:variant>
      <vt:variant>
        <vt:i4>25</vt:i4>
      </vt:variant>
      <vt:variant>
        <vt:lpstr>主题</vt:lpstr>
      </vt:variant>
      <vt:variant>
        <vt:i4>1</vt:i4>
      </vt:variant>
      <vt:variant>
        <vt:lpstr>幻灯片标题</vt:lpstr>
      </vt:variant>
      <vt:variant>
        <vt:i4>48</vt:i4>
      </vt:variant>
    </vt:vector>
  </HeadingPairs>
  <TitlesOfParts>
    <vt:vector size="74" baseType="lpstr">
      <vt:lpstr>FontAwesome</vt:lpstr>
      <vt:lpstr>Gill Sans</vt:lpstr>
      <vt:lpstr>Lato Light</vt:lpstr>
      <vt:lpstr>Lato Regular</vt:lpstr>
      <vt:lpstr>ヒラギノ角ゴ ProN W3</vt:lpstr>
      <vt:lpstr>仿宋</vt:lpstr>
      <vt:lpstr>仿宋_GB2312</vt:lpstr>
      <vt:lpstr>黑体</vt:lpstr>
      <vt:lpstr>华文行楷</vt:lpstr>
      <vt:lpstr>华文琥珀</vt:lpstr>
      <vt:lpstr>华文隶书</vt:lpstr>
      <vt:lpstr>华文新魏</vt:lpstr>
      <vt:lpstr>楷体</vt:lpstr>
      <vt:lpstr>宋体</vt:lpstr>
      <vt:lpstr>宋体</vt:lpstr>
      <vt:lpstr>微软雅黑</vt:lpstr>
      <vt:lpstr>Arial</vt:lpstr>
      <vt:lpstr>Calibri</vt:lpstr>
      <vt:lpstr>Consolas</vt:lpstr>
      <vt:lpstr>Courier New</vt:lpstr>
      <vt:lpstr>Palatino Linotype</vt:lpstr>
      <vt:lpstr>Rockwell</vt:lpstr>
      <vt:lpstr>Times New Roman</vt:lpstr>
      <vt:lpstr>Verdana</vt:lpstr>
      <vt:lpstr>Wingdings</vt:lpstr>
      <vt:lpstr>计算机网络导论</vt:lpstr>
      <vt:lpstr>Python语言程序设计</vt:lpstr>
      <vt:lpstr>内容</vt:lpstr>
      <vt:lpstr>计算机的概念</vt:lpstr>
      <vt:lpstr>新计算时代的编程语言：Python语言</vt:lpstr>
      <vt:lpstr>新计算时代的编程语言：Python语言</vt:lpstr>
      <vt:lpstr>新计算时代的编程语言：Python语言</vt:lpstr>
      <vt:lpstr>新计算时代的编程语言：Python语言</vt:lpstr>
      <vt:lpstr>Python语言</vt:lpstr>
      <vt:lpstr>Python语言</vt:lpstr>
      <vt:lpstr>Python语言</vt:lpstr>
      <vt:lpstr>Python语言</vt:lpstr>
      <vt:lpstr>Python语言</vt:lpstr>
      <vt:lpstr>Python语言</vt:lpstr>
      <vt:lpstr>Python语言</vt:lpstr>
      <vt:lpstr>Python语言</vt:lpstr>
      <vt:lpstr>Python语言</vt:lpstr>
      <vt:lpstr>Python开发环境配置</vt:lpstr>
      <vt:lpstr>Python开发环境配置</vt:lpstr>
      <vt:lpstr>Python开发环境配置</vt:lpstr>
      <vt:lpstr>Python开发环境配置</vt:lpstr>
      <vt:lpstr>Python开发环境配置</vt:lpstr>
      <vt:lpstr>程序的基本编写方法</vt:lpstr>
      <vt:lpstr>程序的基本编写方法</vt:lpstr>
      <vt:lpstr>程序的基本编写方法</vt:lpstr>
      <vt:lpstr>Python语言教学实施方案</vt:lpstr>
      <vt:lpstr>Python语言的版本更迭</vt:lpstr>
      <vt:lpstr>Python常见图形库</vt:lpstr>
      <vt:lpstr>Python的计算生态</vt:lpstr>
      <vt:lpstr>Python的计算生态</vt:lpstr>
      <vt:lpstr>第三方库的安装</vt:lpstr>
      <vt:lpstr>第三方库的安装</vt:lpstr>
      <vt:lpstr>第三方库的安装</vt:lpstr>
      <vt:lpstr>第三方库的安装</vt:lpstr>
      <vt:lpstr>第三方库的安装</vt:lpstr>
      <vt:lpstr>第三方库的安装</vt:lpstr>
      <vt:lpstr>Python实例展示</vt:lpstr>
      <vt:lpstr>PowerPoint 演示文稿</vt:lpstr>
      <vt:lpstr>PowerPoint 演示文稿</vt:lpstr>
      <vt:lpstr>PowerPoint 演示文稿</vt:lpstr>
      <vt:lpstr>PowerPoint 演示文稿</vt:lpstr>
      <vt:lpstr>PowerPoint 演示文稿</vt:lpstr>
      <vt:lpstr>PART Ⅰ基本数据及运算</vt:lpstr>
      <vt:lpstr>基本数据</vt:lpstr>
      <vt:lpstr>基本运算</vt:lpstr>
      <vt:lpstr>基本运算</vt:lpstr>
      <vt:lpstr>基本运算</vt:lpstr>
      <vt:lpstr>基本运算</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计算机文化基础</dc:title>
  <dc:subject>第4版</dc:subject>
  <dc:creator>同济大学计算机基础教研室</dc:creator>
  <cp:lastModifiedBy>Xuan</cp:lastModifiedBy>
  <cp:revision>1243</cp:revision>
  <cp:lastPrinted>1999-01-27T10:46:04Z</cp:lastPrinted>
  <dcterms:created xsi:type="dcterms:W3CDTF">1996-12-01T19:28:20Z</dcterms:created>
  <dcterms:modified xsi:type="dcterms:W3CDTF">2018-03-12T06:50:48Z</dcterms:modified>
</cp:coreProperties>
</file>